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0" r:id="rId13"/>
    <p:sldId id="271" r:id="rId14"/>
    <p:sldId id="272" r:id="rId15"/>
    <p:sldId id="273" r:id="rId16"/>
    <p:sldId id="274" r:id="rId17"/>
    <p:sldId id="267" r:id="rId18"/>
    <p:sldId id="266" r:id="rId19"/>
    <p:sldId id="26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63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479AD86-5986-2948-B4E4-8F59E89F4C07}" type="datetimeFigureOut">
              <a:rPr lang="en-US" smtClean="0"/>
              <a:pPr/>
              <a:t>4/3/11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A9A2C78-283A-3A49-B646-80AC8AA3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Temporal Behavior of Numerically Simulated </a:t>
            </a:r>
            <a:r>
              <a:rPr lang="en-US" dirty="0" err="1" smtClean="0"/>
              <a:t>Multicell</a:t>
            </a:r>
            <a:r>
              <a:rPr lang="en-US" dirty="0" smtClean="0"/>
              <a:t>-Type Storms. Part II: The Convective Life Cycle and Cell Regeneration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514977"/>
          </a:xfrm>
        </p:spPr>
        <p:txBody>
          <a:bodyPr/>
          <a:lstStyle/>
          <a:p>
            <a:r>
              <a:rPr lang="en-US" dirty="0" err="1" smtClean="0"/>
              <a:t>RobertG</a:t>
            </a:r>
            <a:r>
              <a:rPr lang="en-US" dirty="0" smtClean="0"/>
              <a:t>. </a:t>
            </a:r>
            <a:r>
              <a:rPr lang="en-US" dirty="0" err="1" smtClean="0"/>
              <a:t>Fovell</a:t>
            </a:r>
            <a:r>
              <a:rPr lang="en-US" dirty="0" smtClean="0"/>
              <a:t> and Pei-</a:t>
            </a:r>
            <a:r>
              <a:rPr lang="en-US" dirty="0" err="1" smtClean="0"/>
              <a:t>Hua</a:t>
            </a:r>
            <a:r>
              <a:rPr lang="en-US" dirty="0" smtClean="0"/>
              <a:t> Tan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4340047"/>
            <a:ext cx="4953000" cy="5149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Summarized by Adam Frumkin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66"/>
            <a:ext cx="8229600" cy="1066800"/>
          </a:xfrm>
        </p:spPr>
        <p:txBody>
          <a:bodyPr/>
          <a:lstStyle/>
          <a:p>
            <a:r>
              <a:rPr lang="en-US" dirty="0" smtClean="0"/>
              <a:t>4. Analysis of the Cell Life Cycle </a:t>
            </a:r>
            <a:endParaRPr lang="en-US" dirty="0"/>
          </a:p>
        </p:txBody>
      </p:sp>
      <p:pic>
        <p:nvPicPr>
          <p:cNvPr id="5" name="Content Placeholder 4" descr="Screen shot 2011-04-03 at 12.03.5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31" r="1471"/>
          <a:stretch>
            <a:fillRect/>
          </a:stretch>
        </p:blipFill>
        <p:spPr>
          <a:xfrm>
            <a:off x="1164897" y="1332698"/>
            <a:ext cx="7059006" cy="5241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66"/>
            <a:ext cx="8229600" cy="1066800"/>
          </a:xfrm>
        </p:spPr>
        <p:txBody>
          <a:bodyPr/>
          <a:lstStyle/>
          <a:p>
            <a:r>
              <a:rPr lang="en-US" dirty="0" smtClean="0"/>
              <a:t>4. Analysis of the Cell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766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analyzing tendency equations for </a:t>
            </a:r>
            <a:r>
              <a:rPr lang="en-US" dirty="0" err="1" smtClean="0"/>
              <a:t>w</a:t>
            </a:r>
            <a:r>
              <a:rPr lang="en-US" dirty="0" smtClean="0"/>
              <a:t> and </a:t>
            </a:r>
            <a:r>
              <a:rPr lang="en-US" dirty="0" err="1" smtClean="0"/>
              <a:t>θ</a:t>
            </a:r>
            <a:r>
              <a:rPr lang="en-US" dirty="0" smtClean="0"/>
              <a:t>’:</a:t>
            </a:r>
          </a:p>
          <a:p>
            <a:r>
              <a:rPr lang="en-US" dirty="0" smtClean="0"/>
              <a:t>Features 4 and 5 are in </a:t>
            </a:r>
            <a:r>
              <a:rPr lang="en-US" dirty="0" err="1" smtClean="0"/>
              <a:t>quadrature</a:t>
            </a:r>
            <a:r>
              <a:rPr lang="en-US" dirty="0" smtClean="0"/>
              <a:t>, a gravity wave feature, where heating leads rising motion</a:t>
            </a:r>
          </a:p>
          <a:p>
            <a:pPr lvl="1"/>
            <a:r>
              <a:rPr lang="en-US" dirty="0" smtClean="0"/>
              <a:t>They also propagate quicker (~50m/s) than  embedding flow (0-15m/s)</a:t>
            </a:r>
          </a:p>
          <a:p>
            <a:r>
              <a:rPr lang="en-US" dirty="0" smtClean="0"/>
              <a:t>Features 2 and 3 move slower (~14m/s)</a:t>
            </a:r>
          </a:p>
          <a:p>
            <a:r>
              <a:rPr lang="en-US" dirty="0" smtClean="0"/>
              <a:t>Warming that maintains buoyancy is strongest on front facing flank in feature 2</a:t>
            </a:r>
          </a:p>
          <a:p>
            <a:r>
              <a:rPr lang="en-US" dirty="0" smtClean="0"/>
              <a:t>In feature 3 this warming is being advected rearward faster than it can be generated: A mark of a weakening cell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66"/>
            <a:ext cx="8229600" cy="1066800"/>
          </a:xfrm>
        </p:spPr>
        <p:txBody>
          <a:bodyPr/>
          <a:lstStyle/>
          <a:p>
            <a:r>
              <a:rPr lang="en-US" dirty="0" smtClean="0"/>
              <a:t>4. Variation of the forced updraft</a:t>
            </a:r>
            <a:endParaRPr lang="en-US" dirty="0"/>
          </a:p>
        </p:txBody>
      </p:sp>
      <p:pic>
        <p:nvPicPr>
          <p:cNvPr id="6" name="Content Placeholder 5" descr="Screen shot 2011-04-03 at 1.42.28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1712" r="-1171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Shows the buoyancy pressure gradient acceleration</a:t>
            </a:r>
          </a:p>
          <a:p>
            <a:r>
              <a:rPr lang="en-US" dirty="0" smtClean="0"/>
              <a:t>Air is being pushed out of the way at the top of a rising parcel</a:t>
            </a:r>
          </a:p>
          <a:p>
            <a:pPr lvl="1"/>
            <a:r>
              <a:rPr lang="en-US" dirty="0" smtClean="0"/>
              <a:t>This creates high perturbation buoyancy pressure at top and low at bottom</a:t>
            </a:r>
          </a:p>
          <a:p>
            <a:r>
              <a:rPr lang="en-US" dirty="0" smtClean="0"/>
              <a:t>BPGA is directed downward</a:t>
            </a:r>
          </a:p>
          <a:p>
            <a:pPr lvl="1"/>
            <a:r>
              <a:rPr lang="en-US" dirty="0" smtClean="0"/>
              <a:t>Merely acts to slow rate of ascent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</a:t>
            </a:r>
            <a:r>
              <a:rPr lang="en-US" dirty="0" smtClean="0"/>
              <a:t>) When BPGA is combined with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</a:t>
            </a:r>
            <a:r>
              <a:rPr lang="en-US" dirty="0" smtClean="0"/>
              <a:t>: represents airflow resulting from buoyant parcel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354" y="3819646"/>
            <a:ext cx="113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Forced Updraft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08354" y="4920894"/>
            <a:ext cx="1131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Incipient Cell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08354" y="6000844"/>
            <a:ext cx="113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Cell opposes forced updraft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53258" y="4047832"/>
            <a:ext cx="1766046" cy="19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1339417" y="4801840"/>
            <a:ext cx="1051690" cy="257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31847" y="6000844"/>
            <a:ext cx="1587457" cy="3288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66"/>
            <a:ext cx="8229600" cy="1066800"/>
          </a:xfrm>
        </p:spPr>
        <p:txBody>
          <a:bodyPr/>
          <a:lstStyle/>
          <a:p>
            <a:r>
              <a:rPr lang="en-US" dirty="0" smtClean="0"/>
              <a:t>4. Dilution of inflow 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Dilution can come from cold pool or from </a:t>
            </a:r>
            <a:r>
              <a:rPr lang="en-US" dirty="0" err="1" smtClean="0"/>
              <a:t>midlevels</a:t>
            </a:r>
            <a:r>
              <a:rPr lang="en-US" dirty="0" smtClean="0"/>
              <a:t> ahead of storm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e</a:t>
            </a:r>
            <a:r>
              <a:rPr lang="en-US" dirty="0" smtClean="0"/>
              <a:t> bubble becomes contaminated over time</a:t>
            </a:r>
          </a:p>
          <a:p>
            <a:r>
              <a:rPr lang="en-US" dirty="0" smtClean="0"/>
              <a:t>Tracers placed in cold pool and in midlevel show that both act to contaminate the inflow air</a:t>
            </a:r>
          </a:p>
          <a:p>
            <a:r>
              <a:rPr lang="en-US" dirty="0" smtClean="0"/>
              <a:t>Dilution process will be shown to be a result of the cell’s circulation</a:t>
            </a:r>
          </a:p>
        </p:txBody>
      </p:sp>
      <p:pic>
        <p:nvPicPr>
          <p:cNvPr id="7" name="Content Placeholder 6" descr="Screen shot 2011-04-03 at 2.17.12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526" b="-4526"/>
          <a:stretch>
            <a:fillRect/>
          </a:stretch>
        </p:blipFill>
        <p:spPr>
          <a:xfrm>
            <a:off x="1" y="1348828"/>
            <a:ext cx="4842218" cy="5426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07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Timing of New Cell Establishment</a:t>
            </a:r>
            <a:endParaRPr lang="en-US" dirty="0"/>
          </a:p>
        </p:txBody>
      </p:sp>
      <p:pic>
        <p:nvPicPr>
          <p:cNvPr id="5" name="Content Placeholder 4" descr="Screen shot 2011-04-03 at 11.37.5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078" r="-766"/>
          <a:stretch>
            <a:fillRect/>
          </a:stretch>
        </p:blipFill>
        <p:spPr>
          <a:xfrm>
            <a:off x="910897" y="1304486"/>
            <a:ext cx="3737303" cy="54709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 cell establishment is based on advective timescale and reestablishment timescale</a:t>
            </a:r>
          </a:p>
          <a:p>
            <a:r>
              <a:rPr lang="en-US" dirty="0" smtClean="0"/>
              <a:t>Reestablishment timescale based on generation of </a:t>
            </a:r>
            <a:r>
              <a:rPr lang="en-US" i="1" dirty="0" smtClean="0"/>
              <a:t>convective trigger</a:t>
            </a:r>
          </a:p>
          <a:p>
            <a:pPr lvl="1"/>
            <a:r>
              <a:rPr lang="en-US" dirty="0" smtClean="0"/>
              <a:t>Region where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ahead of storm is deepened</a:t>
            </a:r>
          </a:p>
          <a:p>
            <a:r>
              <a:rPr lang="en-US" dirty="0" smtClean="0"/>
              <a:t>Elevated mixed layer forms daughter cloud which later becomes positively buoyant</a:t>
            </a:r>
          </a:p>
          <a:p>
            <a:r>
              <a:rPr lang="en-US" dirty="0" smtClean="0"/>
              <a:t>New updraft is then swept backward by embedded 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700"/>
            <a:ext cx="3379076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Synthesis and Conclusions</a:t>
            </a:r>
            <a:endParaRPr lang="en-US" dirty="0"/>
          </a:p>
        </p:txBody>
      </p:sp>
      <p:pic>
        <p:nvPicPr>
          <p:cNvPr id="6" name="Content Placeholder 5" descr="Screen shot 2011-04-03 at 2.42.5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684" r="10731"/>
          <a:stretch>
            <a:fillRect/>
          </a:stretch>
        </p:blipFill>
        <p:spPr>
          <a:xfrm>
            <a:off x="3711903" y="807720"/>
            <a:ext cx="4974897" cy="5766816"/>
          </a:xfrm>
        </p:spPr>
      </p:pic>
      <p:sp>
        <p:nvSpPr>
          <p:cNvPr id="4" name="TextBox 3"/>
          <p:cNvSpPr txBox="1"/>
          <p:nvPr/>
        </p:nvSpPr>
        <p:spPr>
          <a:xfrm>
            <a:off x="5544205" y="1430045"/>
            <a:ext cx="275020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Buoyancy induced circulation helps new cell rise and ingests warm moist air</a:t>
            </a:r>
          </a:p>
          <a:p>
            <a:endParaRPr lang="en-US" sz="1200" dirty="0" smtClean="0"/>
          </a:p>
          <a:p>
            <a:r>
              <a:rPr lang="en-US" sz="1200" dirty="0" smtClean="0"/>
              <a:t>Rising air establishes ribbon of potentially warm air in the FTR airflow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544205" y="3257809"/>
            <a:ext cx="314259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Buoyancy induced circulation acts to weaken forced lifting</a:t>
            </a:r>
          </a:p>
          <a:p>
            <a:endParaRPr lang="en-US" sz="1200" dirty="0" smtClean="0"/>
          </a:p>
          <a:p>
            <a:r>
              <a:rPr lang="en-US" sz="1200" dirty="0" smtClean="0"/>
              <a:t>Stable, potentially cold air mixes into cell’s inflow eroding convective instability</a:t>
            </a:r>
          </a:p>
          <a:p>
            <a:endParaRPr lang="en-US" sz="1200" dirty="0" smtClean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44205" y="5053491"/>
            <a:ext cx="3142595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Buoyancy induced circulation on the front flank weakens as mixing erodes instability</a:t>
            </a:r>
          </a:p>
          <a:p>
            <a:endParaRPr lang="en-US" sz="1050" dirty="0" smtClean="0"/>
          </a:p>
          <a:p>
            <a:r>
              <a:rPr lang="en-US" sz="1050" dirty="0" smtClean="0"/>
              <a:t>Cell separates from warm moist ribbon</a:t>
            </a:r>
          </a:p>
          <a:p>
            <a:endParaRPr lang="en-US" sz="1050" dirty="0" smtClean="0"/>
          </a:p>
          <a:p>
            <a:r>
              <a:rPr lang="en-US" sz="1050" dirty="0" smtClean="0"/>
              <a:t>Least diluted air becomes detrained and spreads out at the top and on the sides of the updraft</a:t>
            </a:r>
          </a:p>
          <a:p>
            <a:endParaRPr lang="en-US" sz="1050" dirty="0" smtClean="0"/>
          </a:p>
          <a:p>
            <a:r>
              <a:rPr lang="en-US" sz="1050" dirty="0" smtClean="0"/>
              <a:t>Buoyancy circulation acts to dissipate rear-facing flank of updraft and slow rearward progression 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81724"/>
            <a:ext cx="8229600" cy="1066800"/>
          </a:xfrm>
        </p:spPr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Daughter cloud merely provides a visual signature for the elevated layer</a:t>
            </a:r>
          </a:p>
          <a:p>
            <a:pPr lvl="1"/>
            <a:r>
              <a:rPr lang="en-US" dirty="0" smtClean="0"/>
              <a:t>Forced updraft could produce a new cell on its own</a:t>
            </a:r>
          </a:p>
          <a:p>
            <a:r>
              <a:rPr lang="en-US" dirty="0" smtClean="0"/>
              <a:t>Convective cells do not turn into gravity waves until late in their life cycle contradictory to previous studies</a:t>
            </a:r>
          </a:p>
          <a:p>
            <a:r>
              <a:rPr lang="en-US" dirty="0" smtClean="0"/>
              <a:t>Results apply only to </a:t>
            </a:r>
            <a:r>
              <a:rPr lang="en-US" dirty="0" err="1" smtClean="0"/>
              <a:t>multicellular</a:t>
            </a:r>
            <a:r>
              <a:rPr lang="en-US" dirty="0" smtClean="0"/>
              <a:t> squall lines with deep intense cold </a:t>
            </a:r>
            <a:r>
              <a:rPr lang="en-US" dirty="0" smtClean="0"/>
              <a:t>pools</a:t>
            </a:r>
          </a:p>
          <a:p>
            <a:r>
              <a:rPr lang="en-US" dirty="0" smtClean="0"/>
              <a:t>Authors now suggest taking into account advective timescales and reestablishment timescales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66"/>
            <a:ext cx="8229600" cy="1066800"/>
          </a:xfrm>
        </p:spPr>
        <p:txBody>
          <a:bodyPr/>
          <a:lstStyle/>
          <a:p>
            <a:r>
              <a:rPr lang="en-US" dirty="0" smtClean="0"/>
              <a:t>4. Analysis of the Cell Life Cycle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Features 2 and 3 move slower than features 4 and 5 (14m/s </a:t>
            </a:r>
            <a:r>
              <a:rPr lang="en-US" dirty="0" err="1" smtClean="0"/>
              <a:t>vs</a:t>
            </a:r>
            <a:r>
              <a:rPr lang="en-US" dirty="0" smtClean="0"/>
              <a:t> 50m/s)</a:t>
            </a:r>
          </a:p>
          <a:p>
            <a:r>
              <a:rPr lang="en-US" dirty="0" smtClean="0"/>
              <a:t>Warming that maintains buoyancy is strongest on front facing flank in feature 2</a:t>
            </a:r>
          </a:p>
          <a:p>
            <a:r>
              <a:rPr lang="en-US" dirty="0" smtClean="0"/>
              <a:t>In feature 3 this warming is being advected rearward faster than it can be generated: A mark of a weakening cell</a:t>
            </a:r>
            <a:endParaRPr lang="en-US" dirty="0"/>
          </a:p>
        </p:txBody>
      </p:sp>
      <p:pic>
        <p:nvPicPr>
          <p:cNvPr id="7" name="Content Placeholder 6" descr="Screen shot 2011-04-03 at 1.16.10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81" r="7849"/>
          <a:stretch>
            <a:fillRect/>
          </a:stretch>
        </p:blipFill>
        <p:spPr>
          <a:xfrm>
            <a:off x="253999" y="1329710"/>
            <a:ext cx="3941379" cy="5445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07"/>
            <a:ext cx="8229600" cy="1066800"/>
          </a:xfrm>
        </p:spPr>
        <p:txBody>
          <a:bodyPr/>
          <a:lstStyle/>
          <a:p>
            <a:r>
              <a:rPr lang="en-US" dirty="0" smtClean="0"/>
              <a:t>4. Analysis of the Cell Life Cycle</a:t>
            </a:r>
            <a:endParaRPr lang="en-US" dirty="0"/>
          </a:p>
        </p:txBody>
      </p:sp>
      <p:pic>
        <p:nvPicPr>
          <p:cNvPr id="7" name="Content Placeholder 6" descr="Screen shot 2011-04-03 at 12.56.04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736" b="3303"/>
          <a:stretch>
            <a:fillRect/>
          </a:stretch>
        </p:blipFill>
        <p:spPr>
          <a:xfrm>
            <a:off x="457200" y="2249425"/>
            <a:ext cx="2773908" cy="1867128"/>
          </a:xfrm>
        </p:spPr>
      </p:pic>
      <p:pic>
        <p:nvPicPr>
          <p:cNvPr id="8" name="Content Placeholder 7" descr="Screen shot 2011-04-03 at 12.58.00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070" r="1605"/>
          <a:stretch>
            <a:fillRect/>
          </a:stretch>
        </p:blipFill>
        <p:spPr>
          <a:xfrm>
            <a:off x="4493172" y="1339174"/>
            <a:ext cx="3766207" cy="5436213"/>
          </a:xfrm>
        </p:spPr>
      </p:pic>
      <p:sp>
        <p:nvSpPr>
          <p:cNvPr id="9" name="TextBox 8"/>
          <p:cNvSpPr txBox="1"/>
          <p:nvPr/>
        </p:nvSpPr>
        <p:spPr>
          <a:xfrm>
            <a:off x="457201" y="4212390"/>
            <a:ext cx="2773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WADV and PWDT act together in features 4 and 5</a:t>
            </a:r>
          </a:p>
          <a:p>
            <a:endParaRPr lang="en-US" dirty="0" smtClean="0"/>
          </a:p>
          <a:p>
            <a:r>
              <a:rPr lang="en-US" dirty="0" smtClean="0"/>
              <a:t>Features 4 and 5 propagate rearward quickly and </a:t>
            </a:r>
            <a:r>
              <a:rPr lang="en-US" dirty="0" err="1" smtClean="0"/>
              <a:t>θ</a:t>
            </a:r>
            <a:r>
              <a:rPr lang="en-US" dirty="0" smtClean="0"/>
              <a:t>’ is in </a:t>
            </a:r>
            <a:r>
              <a:rPr lang="en-US" dirty="0" err="1" smtClean="0"/>
              <a:t>quadrature</a:t>
            </a:r>
            <a:r>
              <a:rPr lang="en-US" dirty="0" smtClean="0"/>
              <a:t> with </a:t>
            </a:r>
            <a:r>
              <a:rPr lang="en-US" dirty="0" err="1" smtClean="0"/>
              <a:t>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66"/>
            <a:ext cx="8229600" cy="1066800"/>
          </a:xfrm>
        </p:spPr>
        <p:txBody>
          <a:bodyPr/>
          <a:lstStyle/>
          <a:p>
            <a:r>
              <a:rPr lang="en-US" dirty="0" smtClean="0"/>
              <a:t>4. Variation of the forced updraft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combine the equations to form vector fields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 stands for force per unit mass</a:t>
            </a:r>
          </a:p>
          <a:p>
            <a:endParaRPr lang="en-US" dirty="0"/>
          </a:p>
        </p:txBody>
      </p:sp>
      <p:pic>
        <p:nvPicPr>
          <p:cNvPr id="5" name="Picture 4" descr="Screen shot 2011-04-03 at 1.43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2965450"/>
            <a:ext cx="1536700" cy="92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07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Introduction and Objectives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Model Description and Initialization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Description of the 2D and 3D Simulations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Detailed Analysis of the Convective Cell Life Cycle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Synthesis and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4207"/>
            <a:ext cx="8229600" cy="1066800"/>
          </a:xfrm>
        </p:spPr>
        <p:txBody>
          <a:bodyPr/>
          <a:lstStyle/>
          <a:p>
            <a:r>
              <a:rPr lang="en-US" dirty="0" smtClean="0"/>
              <a:t>4. Variation of the forced updraft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Unsteadiness of the forced updraft may be a reason why we see multiple unevenly spaced cells in the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Perturbation pressure is broken into dynamic and buoyancy parts</a:t>
            </a:r>
          </a:p>
          <a:p>
            <a:endParaRPr lang="en-US" dirty="0"/>
          </a:p>
        </p:txBody>
      </p:sp>
      <p:pic>
        <p:nvPicPr>
          <p:cNvPr id="8" name="Picture 7" descr="Screen shot 2011-04-03 at 1.39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3910726"/>
            <a:ext cx="4013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66"/>
            <a:ext cx="8229600" cy="1066800"/>
          </a:xfrm>
        </p:spPr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Squall lines: Appear as a narrow, quasi-linear band of intense convection trailed by a wider zone of light precipitation</a:t>
            </a:r>
          </a:p>
          <a:p>
            <a:r>
              <a:rPr lang="en-US" dirty="0" smtClean="0"/>
              <a:t>Prominent Features:</a:t>
            </a:r>
          </a:p>
          <a:p>
            <a:pPr lvl="1"/>
            <a:r>
              <a:rPr lang="en-US" dirty="0" smtClean="0"/>
              <a:t>Front to rear (FTR) jet</a:t>
            </a:r>
          </a:p>
          <a:p>
            <a:pPr lvl="1"/>
            <a:r>
              <a:rPr lang="en-US" dirty="0" smtClean="0"/>
              <a:t>FTR consists of warm moist low level inflow air</a:t>
            </a:r>
          </a:p>
          <a:p>
            <a:pPr lvl="1"/>
            <a:r>
              <a:rPr lang="en-US" dirty="0" smtClean="0"/>
              <a:t>FTR resides above a </a:t>
            </a:r>
            <a:r>
              <a:rPr lang="en-US" dirty="0" err="1" smtClean="0"/>
              <a:t>subcloud</a:t>
            </a:r>
            <a:r>
              <a:rPr lang="en-US" dirty="0" smtClean="0"/>
              <a:t> cold pool</a:t>
            </a:r>
          </a:p>
          <a:p>
            <a:pPr lvl="1"/>
            <a:r>
              <a:rPr lang="en-US" dirty="0" smtClean="0"/>
              <a:t>Leading edge of </a:t>
            </a:r>
            <a:r>
              <a:rPr lang="en-US" dirty="0" err="1" smtClean="0"/>
              <a:t>coldpool</a:t>
            </a:r>
            <a:r>
              <a:rPr lang="en-US" dirty="0" smtClean="0"/>
              <a:t> (i.e., gust front) creates a forced updraft which provides initial lift for parcels to reach LFC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66"/>
            <a:ext cx="8229600" cy="1066800"/>
          </a:xfrm>
        </p:spPr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cells form at the gust front boundary and propagate backwards over time</a:t>
            </a:r>
          </a:p>
          <a:p>
            <a:pPr lvl="1"/>
            <a:r>
              <a:rPr lang="en-US" dirty="0" smtClean="0"/>
              <a:t>Cell life cycle ~ 1hr</a:t>
            </a:r>
          </a:p>
          <a:p>
            <a:pPr lvl="1"/>
            <a:r>
              <a:rPr lang="en-US" dirty="0" smtClean="0"/>
              <a:t>Do not form until previous cell has been cutoff from the forced updraft</a:t>
            </a:r>
          </a:p>
          <a:p>
            <a:pPr lvl="1"/>
            <a:r>
              <a:rPr lang="en-US" dirty="0" smtClean="0"/>
              <a:t>Previous studies hypothesized that the cells were vertically trapped, rearward propagating gravity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07"/>
            <a:ext cx="8229600" cy="1066800"/>
          </a:xfrm>
        </p:spPr>
        <p:txBody>
          <a:bodyPr/>
          <a:lstStyle/>
          <a:p>
            <a:r>
              <a:rPr lang="en-US" dirty="0" smtClean="0"/>
              <a:t>1.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provide a more clear picture of the convective cell lifecycle and the cutoff processes </a:t>
            </a:r>
          </a:p>
          <a:p>
            <a:pPr lvl="1"/>
            <a:r>
              <a:rPr lang="en-US" dirty="0" smtClean="0"/>
              <a:t>Investigate factors impacting new cell generation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Cells do not behave as gravity waves until late in their life cycle</a:t>
            </a:r>
          </a:p>
          <a:p>
            <a:pPr lvl="1"/>
            <a:r>
              <a:rPr lang="en-US" dirty="0" smtClean="0"/>
              <a:t>Cell sows the seeds of its own demise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07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Model Description and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compressible ARPS model (2D and 3D)</a:t>
            </a:r>
          </a:p>
          <a:p>
            <a:r>
              <a:rPr lang="en-US" dirty="0" smtClean="0"/>
              <a:t>Initial conditions adapted from 22 May 1976 Oklahoma squall line event</a:t>
            </a:r>
          </a:p>
          <a:p>
            <a:r>
              <a:rPr lang="en-US" dirty="0" smtClean="0"/>
              <a:t>1km horizontal resolution (2D and 3D)</a:t>
            </a:r>
          </a:p>
          <a:p>
            <a:r>
              <a:rPr lang="en-US" dirty="0" smtClean="0"/>
              <a:t>2D run for 8h</a:t>
            </a:r>
          </a:p>
          <a:p>
            <a:r>
              <a:rPr lang="en-US" dirty="0" smtClean="0"/>
              <a:t>3D run for 3h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07"/>
            <a:ext cx="8229600" cy="1066800"/>
          </a:xfrm>
        </p:spPr>
        <p:txBody>
          <a:bodyPr/>
          <a:lstStyle/>
          <a:p>
            <a:r>
              <a:rPr lang="en-US" dirty="0" smtClean="0"/>
              <a:t>3. Description of the 2D Simulation</a:t>
            </a:r>
            <a:endParaRPr lang="en-US" dirty="0"/>
          </a:p>
        </p:txBody>
      </p:sp>
      <p:pic>
        <p:nvPicPr>
          <p:cNvPr id="6" name="Content Placeholder 5" descr="Screen shot 2011-04-03 at 11.28.03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3591" r="-13591"/>
          <a:stretch>
            <a:fillRect/>
          </a:stretch>
        </p:blipFill>
        <p:spPr>
          <a:xfrm>
            <a:off x="457200" y="1408230"/>
            <a:ext cx="4789214" cy="536715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06966" y="2249424"/>
            <a:ext cx="287983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Propagation speed ~15.3 </a:t>
            </a:r>
            <a:r>
              <a:rPr lang="en-US" dirty="0" err="1" smtClean="0"/>
              <a:t>m/s</a:t>
            </a:r>
            <a:endParaRPr lang="en-US" dirty="0" smtClean="0"/>
          </a:p>
          <a:p>
            <a:r>
              <a:rPr lang="en-US" dirty="0" smtClean="0"/>
              <a:t>New cells</a:t>
            </a:r>
            <a:r>
              <a:rPr lang="en-US" dirty="0" smtClean="0"/>
              <a:t> generated after ~11 </a:t>
            </a:r>
            <a:r>
              <a:rPr lang="en-US" dirty="0" smtClean="0"/>
              <a:t>minutes</a:t>
            </a:r>
          </a:p>
          <a:p>
            <a:r>
              <a:rPr lang="en-US" dirty="0" smtClean="0"/>
              <a:t>Cells propagated from front to back</a:t>
            </a:r>
          </a:p>
          <a:p>
            <a:r>
              <a:rPr lang="en-US" dirty="0" smtClean="0"/>
              <a:t>Initially </a:t>
            </a:r>
            <a:r>
              <a:rPr lang="en-US" dirty="0" err="1" smtClean="0"/>
              <a:t>w</a:t>
            </a:r>
            <a:r>
              <a:rPr lang="en-US" dirty="0" smtClean="0"/>
              <a:t> and </a:t>
            </a:r>
            <a:r>
              <a:rPr lang="en-US" dirty="0" err="1" smtClean="0"/>
              <a:t>θ</a:t>
            </a:r>
            <a:r>
              <a:rPr lang="en-US" dirty="0" smtClean="0"/>
              <a:t>’ are in phase</a:t>
            </a:r>
          </a:p>
          <a:p>
            <a:r>
              <a:rPr lang="en-US" dirty="0" smtClean="0"/>
              <a:t>By Time C, </a:t>
            </a:r>
            <a:r>
              <a:rPr lang="en-US" dirty="0" err="1" smtClean="0"/>
              <a:t>w</a:t>
            </a:r>
            <a:r>
              <a:rPr lang="en-US" dirty="0" smtClean="0"/>
              <a:t> and </a:t>
            </a:r>
            <a:r>
              <a:rPr lang="en-US" dirty="0" err="1" smtClean="0"/>
              <a:t>θ</a:t>
            </a:r>
            <a:r>
              <a:rPr lang="en-US" dirty="0" smtClean="0"/>
              <a:t>’ take on more of a gravity wave feature</a:t>
            </a:r>
          </a:p>
          <a:p>
            <a:r>
              <a:rPr lang="en-US" dirty="0" err="1" smtClean="0"/>
              <a:t>θ</a:t>
            </a:r>
            <a:r>
              <a:rPr lang="en-US" dirty="0" smtClean="0"/>
              <a:t>’ most likely caused by saturated ascent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07"/>
            <a:ext cx="8229600" cy="1066800"/>
          </a:xfrm>
        </p:spPr>
        <p:txBody>
          <a:bodyPr/>
          <a:lstStyle/>
          <a:p>
            <a:r>
              <a:rPr lang="en-US" dirty="0" smtClean="0"/>
              <a:t>3. Description of the 2D Simulation</a:t>
            </a:r>
            <a:endParaRPr lang="en-US" dirty="0"/>
          </a:p>
        </p:txBody>
      </p:sp>
      <p:pic>
        <p:nvPicPr>
          <p:cNvPr id="5" name="Content Placeholder 4" descr="Screen shot 2011-04-03 at 11.37.5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7169" r="-17169"/>
          <a:stretch>
            <a:fillRect/>
          </a:stretch>
        </p:blipFill>
        <p:spPr>
          <a:xfrm>
            <a:off x="457200" y="1331310"/>
            <a:ext cx="4857850" cy="544407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9586" y="2249424"/>
            <a:ext cx="2757214" cy="4525963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e</a:t>
            </a:r>
            <a:r>
              <a:rPr lang="en-US" dirty="0" smtClean="0"/>
              <a:t> ribbon flows into storm</a:t>
            </a:r>
          </a:p>
          <a:p>
            <a:r>
              <a:rPr lang="en-US" dirty="0" smtClean="0"/>
              <a:t>Ribbon is eventually cutoff from inflow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690"/>
            <a:ext cx="8229600" cy="1066800"/>
          </a:xfrm>
        </p:spPr>
        <p:txBody>
          <a:bodyPr/>
          <a:lstStyle/>
          <a:p>
            <a:r>
              <a:rPr lang="en-US" dirty="0" smtClean="0"/>
              <a:t>3. Description of the 3D Simulation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4620" y="2249424"/>
            <a:ext cx="2722179" cy="4525963"/>
          </a:xfrm>
        </p:spPr>
        <p:txBody>
          <a:bodyPr/>
          <a:lstStyle/>
          <a:p>
            <a:r>
              <a:rPr lang="en-US" dirty="0" smtClean="0"/>
              <a:t>Initial conditions were different than 2D case so as to produce dynamically splitting updrafts</a:t>
            </a:r>
          </a:p>
          <a:p>
            <a:r>
              <a:rPr lang="en-US" dirty="0" smtClean="0"/>
              <a:t>Dynamical splitting did not produce significantly different results</a:t>
            </a:r>
          </a:p>
          <a:p>
            <a:pPr lvl="1"/>
            <a:r>
              <a:rPr lang="en-US" dirty="0" smtClean="0"/>
              <a:t>Explanations will primarily use 2D results</a:t>
            </a:r>
          </a:p>
        </p:txBody>
      </p:sp>
      <p:pic>
        <p:nvPicPr>
          <p:cNvPr id="7" name="Content Placeholder 6" descr="Screen shot 2011-04-03 at 11.59.2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04" b="-104"/>
          <a:stretch>
            <a:fillRect/>
          </a:stretch>
        </p:blipFill>
        <p:spPr>
          <a:xfrm>
            <a:off x="457199" y="1329704"/>
            <a:ext cx="4859283" cy="5445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669</TotalTime>
  <Words>995</Words>
  <Application>Microsoft Macintosh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The Temporal Behavior of Numerically Simulated Multicell-Type Storms. Part II: The Convective Life Cycle and Cell Regeneration</vt:lpstr>
      <vt:lpstr>Outline</vt:lpstr>
      <vt:lpstr>1. Introduction</vt:lpstr>
      <vt:lpstr>1. Introduction</vt:lpstr>
      <vt:lpstr>1. Objectives</vt:lpstr>
      <vt:lpstr>2. Model Description and Initialization</vt:lpstr>
      <vt:lpstr>3. Description of the 2D Simulation</vt:lpstr>
      <vt:lpstr>3. Description of the 2D Simulation</vt:lpstr>
      <vt:lpstr>3. Description of the 3D Simulation</vt:lpstr>
      <vt:lpstr>4. Analysis of the Cell Life Cycle </vt:lpstr>
      <vt:lpstr>4. Analysis of the Cell Life Cycle</vt:lpstr>
      <vt:lpstr>4. Variation of the forced updraft</vt:lpstr>
      <vt:lpstr>4. Dilution of inflow air</vt:lpstr>
      <vt:lpstr>4. Timing of New Cell Establishment</vt:lpstr>
      <vt:lpstr>Synthesis and Conclusions</vt:lpstr>
      <vt:lpstr>Other considerations</vt:lpstr>
      <vt:lpstr>4. Analysis of the Cell Life Cycle</vt:lpstr>
      <vt:lpstr>4. Analysis of the Cell Life Cycle</vt:lpstr>
      <vt:lpstr>4. Variation of the forced updraft</vt:lpstr>
      <vt:lpstr>4. Variation of the forced updraft</vt:lpstr>
    </vt:vector>
  </TitlesOfParts>
  <Company>FSU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Temporal Behavior or Numerically Simulated Multicell-Type Storms. Part II: The Convective Life Cycle and Cell Regeneration</dc:title>
  <dc:creator>Adam Frumkin</dc:creator>
  <cp:lastModifiedBy>Adam Frumkin</cp:lastModifiedBy>
  <cp:revision>7</cp:revision>
  <dcterms:created xsi:type="dcterms:W3CDTF">2011-04-03T22:38:50Z</dcterms:created>
  <dcterms:modified xsi:type="dcterms:W3CDTF">2011-04-04T03:31:55Z</dcterms:modified>
</cp:coreProperties>
</file>