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gif" ContentType="image/gif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commentAuthors.xml" ContentType="application/vnd.openxmlformats-officedocument.presentationml.commentAuthors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74" r:id="rId11"/>
    <p:sldId id="275" r:id="rId12"/>
    <p:sldId id="272" r:id="rId13"/>
    <p:sldId id="279" r:id="rId14"/>
    <p:sldId id="276" r:id="rId15"/>
    <p:sldId id="277" r:id="rId16"/>
    <p:sldId id="278" r:id="rId17"/>
    <p:sldId id="306" r:id="rId18"/>
    <p:sldId id="305" r:id="rId19"/>
    <p:sldId id="304" r:id="rId20"/>
    <p:sldId id="303" r:id="rId21"/>
    <p:sldId id="297" r:id="rId22"/>
    <p:sldId id="300" r:id="rId23"/>
    <p:sldId id="301" r:id="rId24"/>
    <p:sldId id="302" r:id="rId25"/>
    <p:sldId id="268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298" r:id="rId34"/>
    <p:sldId id="299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Author id="0" name="Peter" initials="P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4325" autoAdjust="0"/>
    <p:restoredTop sz="94660"/>
  </p:normalViewPr>
  <p:slideViewPr>
    <p:cSldViewPr snapToGrid="0" snapToObjects="1">
      <p:cViewPr>
        <p:scale>
          <a:sx n="150" d="100"/>
          <a:sy n="150" d="100"/>
        </p:scale>
        <p:origin x="-464" y="-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commentAuthors" Target="commentAuthors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013C8B55-D462-1D49-8043-42130243129D}" type="datetimeFigureOut">
              <a:rPr lang="en-US" smtClean="0"/>
              <a:pPr/>
              <a:t>4/17/11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2246A06E-C03E-084C-A470-0A4DC5C509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C8B55-D462-1D49-8043-42130243129D}" type="datetimeFigureOut">
              <a:rPr lang="en-US" smtClean="0"/>
              <a:pPr/>
              <a:t>4/17/11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6A06E-C03E-084C-A470-0A4DC5C509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C8B55-D462-1D49-8043-42130243129D}" type="datetimeFigureOut">
              <a:rPr lang="en-US" smtClean="0"/>
              <a:pPr/>
              <a:t>4/17/11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6A06E-C03E-084C-A470-0A4DC5C509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C8B55-D462-1D49-8043-42130243129D}" type="datetimeFigureOut">
              <a:rPr lang="en-US" smtClean="0"/>
              <a:pPr/>
              <a:t>4/17/11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6A06E-C03E-084C-A470-0A4DC5C509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C8B55-D462-1D49-8043-42130243129D}" type="datetimeFigureOut">
              <a:rPr lang="en-US" smtClean="0"/>
              <a:pPr/>
              <a:t>4/17/11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6A06E-C03E-084C-A470-0A4DC5C509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C8B55-D462-1D49-8043-42130243129D}" type="datetimeFigureOut">
              <a:rPr lang="en-US" smtClean="0"/>
              <a:pPr/>
              <a:t>4/17/11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6A06E-C03E-084C-A470-0A4DC5C509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13C8B55-D462-1D49-8043-42130243129D}" type="datetimeFigureOut">
              <a:rPr lang="en-US" smtClean="0"/>
              <a:pPr/>
              <a:t>4/17/11</a:t>
            </a:fld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246A06E-C03E-084C-A470-0A4DC5C509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013C8B55-D462-1D49-8043-42130243129D}" type="datetimeFigureOut">
              <a:rPr lang="en-US" smtClean="0"/>
              <a:pPr/>
              <a:t>4/17/11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2246A06E-C03E-084C-A470-0A4DC5C509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C8B55-D462-1D49-8043-42130243129D}" type="datetimeFigureOut">
              <a:rPr lang="en-US" smtClean="0"/>
              <a:pPr/>
              <a:t>4/17/11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6A06E-C03E-084C-A470-0A4DC5C509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C8B55-D462-1D49-8043-42130243129D}" type="datetimeFigureOut">
              <a:rPr lang="en-US" smtClean="0"/>
              <a:pPr/>
              <a:t>4/17/11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6A06E-C03E-084C-A470-0A4DC5C509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C8B55-D462-1D49-8043-42130243129D}" type="datetimeFigureOut">
              <a:rPr lang="en-US" smtClean="0"/>
              <a:pPr/>
              <a:t>4/17/11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6A06E-C03E-084C-A470-0A4DC5C509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013C8B55-D462-1D49-8043-42130243129D}" type="datetimeFigureOut">
              <a:rPr lang="en-US" smtClean="0"/>
              <a:pPr/>
              <a:t>4/17/11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2246A06E-C03E-084C-A470-0A4DC5C5091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g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gi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gi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meted.ucar.edu/export/csi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Investigating Mesoscale Precipitation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smtClean="0"/>
              <a:t>Banding in Two East Coast Snowstorms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Adam Frumkin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7977"/>
            <a:ext cx="8229600" cy="1187492"/>
          </a:xfrm>
        </p:spPr>
        <p:txBody>
          <a:bodyPr/>
          <a:lstStyle/>
          <a:p>
            <a:r>
              <a:rPr lang="en-US" dirty="0" smtClean="0"/>
              <a:t>KDIX </a:t>
            </a:r>
            <a:r>
              <a:rPr lang="en-US" dirty="0" smtClean="0"/>
              <a:t>Radar (</a:t>
            </a:r>
            <a:r>
              <a:rPr lang="en-US" dirty="0" smtClean="0"/>
              <a:t>00Z)</a:t>
            </a:r>
            <a:endParaRPr lang="en-US" dirty="0"/>
          </a:p>
        </p:txBody>
      </p:sp>
      <p:pic>
        <p:nvPicPr>
          <p:cNvPr id="4" name="Content Placeholder 3" descr="6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905" r="-1905"/>
          <a:stretch>
            <a:fillRect/>
          </a:stretch>
        </p:blipFill>
        <p:spPr>
          <a:xfrm>
            <a:off x="457200" y="1624013"/>
            <a:ext cx="8229600" cy="48148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7977"/>
            <a:ext cx="8229600" cy="1187492"/>
          </a:xfrm>
        </p:spPr>
        <p:txBody>
          <a:bodyPr/>
          <a:lstStyle/>
          <a:p>
            <a:r>
              <a:rPr lang="en-US" dirty="0" smtClean="0"/>
              <a:t>KDIX </a:t>
            </a:r>
            <a:r>
              <a:rPr lang="en-US" dirty="0" smtClean="0"/>
              <a:t>Radar (03Z)</a:t>
            </a:r>
            <a:endParaRPr lang="en-US" dirty="0"/>
          </a:p>
        </p:txBody>
      </p:sp>
      <p:pic>
        <p:nvPicPr>
          <p:cNvPr id="4" name="Content Placeholder 3" descr="7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905" r="-1905"/>
          <a:stretch>
            <a:fillRect/>
          </a:stretch>
        </p:blipFill>
        <p:spPr>
          <a:xfrm>
            <a:off x="457200" y="1624013"/>
            <a:ext cx="8229600" cy="48148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7977"/>
            <a:ext cx="8229600" cy="1187492"/>
          </a:xfrm>
        </p:spPr>
        <p:txBody>
          <a:bodyPr>
            <a:normAutofit/>
          </a:bodyPr>
          <a:lstStyle/>
          <a:p>
            <a:r>
              <a:rPr lang="en-US" dirty="0" smtClean="0"/>
              <a:t>KDIX </a:t>
            </a:r>
            <a:r>
              <a:rPr lang="en-US" dirty="0" smtClean="0"/>
              <a:t>Radar (08Z)</a:t>
            </a:r>
            <a:endParaRPr lang="en-US" dirty="0"/>
          </a:p>
        </p:txBody>
      </p:sp>
      <p:pic>
        <p:nvPicPr>
          <p:cNvPr id="5" name="Content Placeholder 4" descr="9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905" r="-1905"/>
          <a:stretch>
            <a:fillRect/>
          </a:stretch>
        </p:blipFill>
        <p:spPr>
          <a:xfrm>
            <a:off x="457200" y="1624013"/>
            <a:ext cx="8229600" cy="48148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7977"/>
            <a:ext cx="8229600" cy="118749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MSLP and 800mb </a:t>
            </a:r>
            <a:r>
              <a:rPr lang="en-US" dirty="0" smtClean="0"/>
              <a:t>Frontogenesis (18Z)</a:t>
            </a:r>
            <a:endParaRPr lang="en-US" dirty="0"/>
          </a:p>
        </p:txBody>
      </p:sp>
      <p:pic>
        <p:nvPicPr>
          <p:cNvPr id="5" name="Content Placeholder 4" descr="2618_ruc211.gem.fronto.gif"/>
          <p:cNvPicPr>
            <a:picLocks noGrp="1" noChangeAspect="1"/>
          </p:cNvPicPr>
          <p:nvPr>
            <p:ph idx="1"/>
          </p:nvPr>
        </p:nvPicPr>
        <p:blipFill>
          <a:blip r:embed="rId2"/>
          <a:srcRect l="-2250" r="-2250"/>
          <a:stretch>
            <a:fillRect/>
          </a:stretch>
        </p:blipFill>
        <p:spPr>
          <a:xfrm>
            <a:off x="457200" y="1624013"/>
            <a:ext cx="8229600" cy="4814887"/>
          </a:xfrm>
        </p:spPr>
      </p:pic>
      <p:cxnSp>
        <p:nvCxnSpPr>
          <p:cNvPr id="6" name="Straight Connector 5"/>
          <p:cNvCxnSpPr/>
          <p:nvPr/>
        </p:nvCxnSpPr>
        <p:spPr>
          <a:xfrm>
            <a:off x="3755136" y="3230880"/>
            <a:ext cx="1889760" cy="149961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7977"/>
            <a:ext cx="8229600" cy="118749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MSLP and 800mb </a:t>
            </a:r>
            <a:r>
              <a:rPr lang="en-US" dirty="0" smtClean="0"/>
              <a:t>Frontogenesis </a:t>
            </a:r>
            <a:r>
              <a:rPr lang="en-US" dirty="0" smtClean="0"/>
              <a:t>(21Z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Content Placeholder 3" descr="2621_ruc211.gem.fronto.gif"/>
          <p:cNvPicPr>
            <a:picLocks noGrp="1" noChangeAspect="1"/>
          </p:cNvPicPr>
          <p:nvPr>
            <p:ph idx="1"/>
          </p:nvPr>
        </p:nvPicPr>
        <p:blipFill>
          <a:blip r:embed="rId2"/>
          <a:srcRect l="-2250" r="-2250"/>
          <a:stretch>
            <a:fillRect/>
          </a:stretch>
        </p:blipFill>
        <p:spPr>
          <a:xfrm>
            <a:off x="457200" y="1624013"/>
            <a:ext cx="8229600" cy="4814887"/>
          </a:xfrm>
        </p:spPr>
      </p:pic>
      <p:cxnSp>
        <p:nvCxnSpPr>
          <p:cNvPr id="5" name="Straight Connector 4"/>
          <p:cNvCxnSpPr/>
          <p:nvPr/>
        </p:nvCxnSpPr>
        <p:spPr>
          <a:xfrm>
            <a:off x="3755136" y="3230880"/>
            <a:ext cx="1889760" cy="149961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7977"/>
            <a:ext cx="8229600" cy="118749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MSLP and 800mb </a:t>
            </a:r>
            <a:r>
              <a:rPr lang="en-US" dirty="0" smtClean="0"/>
              <a:t>Frontogenesis </a:t>
            </a:r>
            <a:r>
              <a:rPr lang="en-US" dirty="0" smtClean="0"/>
              <a:t>(00Z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Content Placeholder 3" descr="2700_ruc211.gem.fronto.gif"/>
          <p:cNvPicPr>
            <a:picLocks noGrp="1" noChangeAspect="1"/>
          </p:cNvPicPr>
          <p:nvPr>
            <p:ph idx="1"/>
          </p:nvPr>
        </p:nvPicPr>
        <p:blipFill>
          <a:blip r:embed="rId2"/>
          <a:srcRect l="-2250" r="-2250"/>
          <a:stretch>
            <a:fillRect/>
          </a:stretch>
        </p:blipFill>
        <p:spPr>
          <a:xfrm>
            <a:off x="457200" y="1624013"/>
            <a:ext cx="8229600" cy="4814887"/>
          </a:xfrm>
        </p:spPr>
      </p:pic>
      <p:cxnSp>
        <p:nvCxnSpPr>
          <p:cNvPr id="5" name="Straight Connector 4"/>
          <p:cNvCxnSpPr/>
          <p:nvPr/>
        </p:nvCxnSpPr>
        <p:spPr>
          <a:xfrm>
            <a:off x="3755136" y="3230880"/>
            <a:ext cx="1889760" cy="149961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7977"/>
            <a:ext cx="8229600" cy="118749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MSLP and 800mb </a:t>
            </a:r>
            <a:r>
              <a:rPr lang="en-US" dirty="0" smtClean="0"/>
              <a:t>Frontogenesis </a:t>
            </a:r>
            <a:r>
              <a:rPr lang="en-US" dirty="0" smtClean="0"/>
              <a:t>(03Z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Content Placeholder 3" descr="2703_ruc211.gem.fronto.gif"/>
          <p:cNvPicPr>
            <a:picLocks noGrp="1" noChangeAspect="1"/>
          </p:cNvPicPr>
          <p:nvPr>
            <p:ph idx="1"/>
          </p:nvPr>
        </p:nvPicPr>
        <p:blipFill>
          <a:blip r:embed="rId2"/>
          <a:srcRect l="-2250" r="-2250"/>
          <a:stretch>
            <a:fillRect/>
          </a:stretch>
        </p:blipFill>
        <p:spPr>
          <a:xfrm>
            <a:off x="457200" y="1624013"/>
            <a:ext cx="8229600" cy="4814887"/>
          </a:xfrm>
        </p:spPr>
      </p:pic>
      <p:cxnSp>
        <p:nvCxnSpPr>
          <p:cNvPr id="5" name="Straight Connector 4"/>
          <p:cNvCxnSpPr/>
          <p:nvPr/>
        </p:nvCxnSpPr>
        <p:spPr>
          <a:xfrm>
            <a:off x="3755136" y="3230880"/>
            <a:ext cx="1889760" cy="149961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7977"/>
            <a:ext cx="8229600" cy="1187492"/>
          </a:xfrm>
        </p:spPr>
        <p:txBody>
          <a:bodyPr/>
          <a:lstStyle/>
          <a:p>
            <a:r>
              <a:rPr lang="en-US" dirty="0" smtClean="0"/>
              <a:t>CSI Cross </a:t>
            </a:r>
            <a:r>
              <a:rPr lang="en-US" dirty="0" smtClean="0"/>
              <a:t>Section (18Z)</a:t>
            </a:r>
            <a:endParaRPr lang="en-US" dirty="0"/>
          </a:p>
        </p:txBody>
      </p:sp>
      <p:pic>
        <p:nvPicPr>
          <p:cNvPr id="4" name="Content Placeholder 3" descr="261800.gif"/>
          <p:cNvPicPr>
            <a:picLocks noGrp="1" noChangeAspect="1"/>
          </p:cNvPicPr>
          <p:nvPr>
            <p:ph idx="1"/>
          </p:nvPr>
        </p:nvPicPr>
        <p:blipFill>
          <a:blip r:embed="rId2"/>
          <a:srcRect l="-2250" r="-2250"/>
          <a:stretch>
            <a:fillRect/>
          </a:stretch>
        </p:blipFill>
        <p:spPr>
          <a:xfrm>
            <a:off x="457200" y="1624013"/>
            <a:ext cx="8229600" cy="48148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7977"/>
            <a:ext cx="8229600" cy="1187492"/>
          </a:xfrm>
        </p:spPr>
        <p:txBody>
          <a:bodyPr/>
          <a:lstStyle/>
          <a:p>
            <a:r>
              <a:rPr lang="en-US" dirty="0" smtClean="0"/>
              <a:t>CSI Cross </a:t>
            </a:r>
            <a:r>
              <a:rPr lang="en-US" dirty="0" smtClean="0"/>
              <a:t>Section (21Z)</a:t>
            </a:r>
            <a:endParaRPr lang="en-US" dirty="0"/>
          </a:p>
        </p:txBody>
      </p:sp>
      <p:pic>
        <p:nvPicPr>
          <p:cNvPr id="4" name="Content Placeholder 3" descr="262100.gif"/>
          <p:cNvPicPr>
            <a:picLocks noGrp="1" noChangeAspect="1"/>
          </p:cNvPicPr>
          <p:nvPr>
            <p:ph idx="1"/>
          </p:nvPr>
        </p:nvPicPr>
        <p:blipFill>
          <a:blip r:embed="rId2"/>
          <a:srcRect l="-2250" r="-2250"/>
          <a:stretch>
            <a:fillRect/>
          </a:stretch>
        </p:blipFill>
        <p:spPr>
          <a:xfrm>
            <a:off x="457200" y="1624013"/>
            <a:ext cx="8229600" cy="4814887"/>
          </a:xfrm>
        </p:spPr>
      </p:pic>
      <p:sp>
        <p:nvSpPr>
          <p:cNvPr id="5" name="Oval 4"/>
          <p:cNvSpPr/>
          <p:nvPr/>
        </p:nvSpPr>
        <p:spPr>
          <a:xfrm>
            <a:off x="4279392" y="4864608"/>
            <a:ext cx="2645664" cy="118262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7977"/>
            <a:ext cx="8229600" cy="1187492"/>
          </a:xfrm>
        </p:spPr>
        <p:txBody>
          <a:bodyPr/>
          <a:lstStyle/>
          <a:p>
            <a:r>
              <a:rPr lang="en-US" dirty="0" smtClean="0"/>
              <a:t>CSI Cross </a:t>
            </a:r>
            <a:r>
              <a:rPr lang="en-US" dirty="0" smtClean="0"/>
              <a:t>Section (00Z)</a:t>
            </a:r>
            <a:endParaRPr lang="en-US" dirty="0"/>
          </a:p>
        </p:txBody>
      </p:sp>
      <p:pic>
        <p:nvPicPr>
          <p:cNvPr id="4" name="Content Placeholder 3" descr="270000.gif"/>
          <p:cNvPicPr>
            <a:picLocks noGrp="1" noChangeAspect="1"/>
          </p:cNvPicPr>
          <p:nvPr>
            <p:ph idx="1"/>
          </p:nvPr>
        </p:nvPicPr>
        <p:blipFill>
          <a:blip r:embed="rId2"/>
          <a:srcRect l="-2250" r="-2250"/>
          <a:stretch>
            <a:fillRect/>
          </a:stretch>
        </p:blipFill>
        <p:spPr>
          <a:xfrm>
            <a:off x="457200" y="1624013"/>
            <a:ext cx="8229600" cy="4814887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7977"/>
            <a:ext cx="8229600" cy="1187492"/>
          </a:xfrm>
        </p:spPr>
        <p:txBody>
          <a:bodyPr/>
          <a:lstStyle/>
          <a:p>
            <a:r>
              <a:rPr lang="en-US" dirty="0" smtClean="0"/>
              <a:t>Outline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4401"/>
            <a:ext cx="8229600" cy="4814430"/>
          </a:xfrm>
        </p:spPr>
        <p:txBody>
          <a:bodyPr/>
          <a:lstStyle/>
          <a:p>
            <a:pPr marL="624078" indent="-514350">
              <a:buFont typeface="+mj-lt"/>
              <a:buAutoNum type="arabicPeriod"/>
            </a:pPr>
            <a:r>
              <a:rPr lang="en-US" dirty="0" smtClean="0"/>
              <a:t>Motivation</a:t>
            </a:r>
          </a:p>
          <a:p>
            <a:pPr marL="624078" indent="-514350">
              <a:buFont typeface="+mj-lt"/>
              <a:buAutoNum type="arabicPeriod"/>
            </a:pPr>
            <a:r>
              <a:rPr lang="en-US" dirty="0" smtClean="0"/>
              <a:t>Introduction and Background</a:t>
            </a:r>
          </a:p>
          <a:p>
            <a:pPr marL="624078" indent="-514350">
              <a:buFont typeface="+mj-lt"/>
              <a:buAutoNum type="arabicPeriod"/>
            </a:pPr>
            <a:r>
              <a:rPr lang="en-US" dirty="0" smtClean="0"/>
              <a:t>Objectives/Methods</a:t>
            </a:r>
          </a:p>
          <a:p>
            <a:pPr marL="624078" indent="-514350">
              <a:buFont typeface="+mj-lt"/>
              <a:buAutoNum type="arabicPeriod"/>
            </a:pPr>
            <a:r>
              <a:rPr lang="en-US" dirty="0" smtClean="0"/>
              <a:t>Introduction to the Two Cases</a:t>
            </a:r>
          </a:p>
          <a:p>
            <a:pPr marL="624078" indent="-514350">
              <a:buFont typeface="+mj-lt"/>
              <a:buAutoNum type="arabicPeriod"/>
            </a:pPr>
            <a:r>
              <a:rPr lang="en-US" dirty="0" smtClean="0"/>
              <a:t>Results</a:t>
            </a:r>
          </a:p>
          <a:p>
            <a:pPr marL="624078" indent="-514350">
              <a:buFont typeface="+mj-lt"/>
              <a:buAutoNum type="arabicPeriod"/>
            </a:pPr>
            <a:r>
              <a:rPr lang="en-US" dirty="0" smtClean="0"/>
              <a:t>Conclusions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7977"/>
            <a:ext cx="8229600" cy="1187492"/>
          </a:xfrm>
        </p:spPr>
        <p:txBody>
          <a:bodyPr/>
          <a:lstStyle/>
          <a:p>
            <a:r>
              <a:rPr lang="en-US" dirty="0" smtClean="0"/>
              <a:t>CSI Cross </a:t>
            </a:r>
            <a:r>
              <a:rPr lang="en-US" dirty="0" smtClean="0"/>
              <a:t>Section (03Z)</a:t>
            </a:r>
            <a:endParaRPr lang="en-US" dirty="0"/>
          </a:p>
        </p:txBody>
      </p:sp>
      <p:pic>
        <p:nvPicPr>
          <p:cNvPr id="4" name="Content Placeholder 3" descr="270300.gif"/>
          <p:cNvPicPr>
            <a:picLocks noGrp="1" noChangeAspect="1"/>
          </p:cNvPicPr>
          <p:nvPr>
            <p:ph idx="1"/>
          </p:nvPr>
        </p:nvPicPr>
        <p:blipFill>
          <a:blip r:embed="rId2"/>
          <a:srcRect l="-2250" r="-2250"/>
          <a:stretch>
            <a:fillRect/>
          </a:stretch>
        </p:blipFill>
        <p:spPr>
          <a:xfrm>
            <a:off x="457200" y="1624013"/>
            <a:ext cx="8229600" cy="4814887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7977"/>
            <a:ext cx="8229600" cy="1187492"/>
          </a:xfrm>
        </p:spPr>
        <p:txBody>
          <a:bodyPr/>
          <a:lstStyle/>
          <a:p>
            <a:r>
              <a:rPr lang="en-US" dirty="0" smtClean="0"/>
              <a:t>KBOX </a:t>
            </a:r>
            <a:r>
              <a:rPr lang="en-US" dirty="0" smtClean="0"/>
              <a:t>Radar (18Z)</a:t>
            </a:r>
            <a:endParaRPr lang="en-US" dirty="0"/>
          </a:p>
        </p:txBody>
      </p:sp>
      <p:pic>
        <p:nvPicPr>
          <p:cNvPr id="4" name="Content Placeholder 3" descr="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4639" y="1624013"/>
            <a:ext cx="7894722" cy="4814887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7977"/>
            <a:ext cx="8229600" cy="1187492"/>
          </a:xfrm>
        </p:spPr>
        <p:txBody>
          <a:bodyPr/>
          <a:lstStyle/>
          <a:p>
            <a:r>
              <a:rPr lang="en-US" dirty="0" smtClean="0"/>
              <a:t>KBOX </a:t>
            </a:r>
            <a:r>
              <a:rPr lang="en-US" dirty="0" smtClean="0"/>
              <a:t>Radar (1830Z)</a:t>
            </a:r>
            <a:endParaRPr lang="en-US" dirty="0"/>
          </a:p>
        </p:txBody>
      </p:sp>
      <p:pic>
        <p:nvPicPr>
          <p:cNvPr id="4" name="Content Placeholder 3" descr="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4639" y="1624013"/>
            <a:ext cx="7894722" cy="4814887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7977"/>
            <a:ext cx="8229600" cy="1187492"/>
          </a:xfrm>
        </p:spPr>
        <p:txBody>
          <a:bodyPr/>
          <a:lstStyle/>
          <a:p>
            <a:r>
              <a:rPr lang="en-US" dirty="0" smtClean="0"/>
              <a:t>KBOX </a:t>
            </a:r>
            <a:r>
              <a:rPr lang="en-US" dirty="0" smtClean="0"/>
              <a:t>Radar (19Z)</a:t>
            </a:r>
            <a:endParaRPr lang="en-US" dirty="0"/>
          </a:p>
        </p:txBody>
      </p:sp>
      <p:pic>
        <p:nvPicPr>
          <p:cNvPr id="4" name="Content Placeholder 3" descr="3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4639" y="1624013"/>
            <a:ext cx="7894722" cy="4814887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7977"/>
            <a:ext cx="8229600" cy="1187492"/>
          </a:xfrm>
        </p:spPr>
        <p:txBody>
          <a:bodyPr/>
          <a:lstStyle/>
          <a:p>
            <a:r>
              <a:rPr lang="en-US" dirty="0" smtClean="0"/>
              <a:t>KBOX </a:t>
            </a:r>
            <a:r>
              <a:rPr lang="en-US" dirty="0" smtClean="0"/>
              <a:t>Radar (1930)</a:t>
            </a:r>
            <a:endParaRPr lang="en-US" dirty="0"/>
          </a:p>
        </p:txBody>
      </p:sp>
      <p:pic>
        <p:nvPicPr>
          <p:cNvPr id="4" name="Content Placeholder 3" descr="4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4639" y="1624013"/>
            <a:ext cx="7894722" cy="4814887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7977"/>
            <a:ext cx="8229600" cy="118749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MSLP and 800mb </a:t>
            </a:r>
            <a:r>
              <a:rPr lang="en-US" dirty="0" smtClean="0"/>
              <a:t>Frontogenesis (15Z)</a:t>
            </a:r>
            <a:endParaRPr lang="en-US" dirty="0"/>
          </a:p>
        </p:txBody>
      </p:sp>
      <p:pic>
        <p:nvPicPr>
          <p:cNvPr id="4" name="Content Placeholder 3" descr="0915_ruc211.gem.fronto.gif"/>
          <p:cNvPicPr>
            <a:picLocks noGrp="1" noChangeAspect="1"/>
          </p:cNvPicPr>
          <p:nvPr>
            <p:ph idx="1"/>
          </p:nvPr>
        </p:nvPicPr>
        <p:blipFill>
          <a:blip r:embed="rId2"/>
          <a:srcRect l="-2250" r="-2250"/>
          <a:stretch>
            <a:fillRect/>
          </a:stretch>
        </p:blipFill>
        <p:spPr>
          <a:xfrm>
            <a:off x="457200" y="1624013"/>
            <a:ext cx="8229600" cy="4814887"/>
          </a:xfrm>
        </p:spPr>
      </p:pic>
      <p:cxnSp>
        <p:nvCxnSpPr>
          <p:cNvPr id="6" name="Straight Connector 5"/>
          <p:cNvCxnSpPr/>
          <p:nvPr/>
        </p:nvCxnSpPr>
        <p:spPr>
          <a:xfrm rot="16200000" flipH="1">
            <a:off x="3779520" y="2889504"/>
            <a:ext cx="2292096" cy="92659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7977"/>
            <a:ext cx="8229600" cy="118749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MSLP and 800mb </a:t>
            </a:r>
            <a:r>
              <a:rPr lang="en-US" dirty="0" smtClean="0"/>
              <a:t>Frontogenesis (18Z)</a:t>
            </a:r>
            <a:endParaRPr lang="en-US" dirty="0"/>
          </a:p>
        </p:txBody>
      </p:sp>
      <p:pic>
        <p:nvPicPr>
          <p:cNvPr id="4" name="Content Placeholder 3" descr="0918_ruc211.gem.fronto.gif"/>
          <p:cNvPicPr>
            <a:picLocks noGrp="1" noChangeAspect="1"/>
          </p:cNvPicPr>
          <p:nvPr>
            <p:ph idx="1"/>
          </p:nvPr>
        </p:nvPicPr>
        <p:blipFill>
          <a:blip r:embed="rId2"/>
          <a:srcRect l="-2250" r="-2250"/>
          <a:stretch>
            <a:fillRect/>
          </a:stretch>
        </p:blipFill>
        <p:spPr>
          <a:xfrm>
            <a:off x="457200" y="1624013"/>
            <a:ext cx="8229600" cy="4814887"/>
          </a:xfrm>
        </p:spPr>
      </p:pic>
      <p:cxnSp>
        <p:nvCxnSpPr>
          <p:cNvPr id="5" name="Straight Connector 4"/>
          <p:cNvCxnSpPr/>
          <p:nvPr/>
        </p:nvCxnSpPr>
        <p:spPr>
          <a:xfrm rot="16200000" flipH="1">
            <a:off x="3779520" y="2889504"/>
            <a:ext cx="2292096" cy="92659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7977"/>
            <a:ext cx="8229600" cy="118749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MSLP and 800mb </a:t>
            </a:r>
            <a:r>
              <a:rPr lang="en-US" dirty="0" smtClean="0"/>
              <a:t>Frontogenesis (21Z)</a:t>
            </a:r>
            <a:endParaRPr lang="en-US" dirty="0"/>
          </a:p>
        </p:txBody>
      </p:sp>
      <p:pic>
        <p:nvPicPr>
          <p:cNvPr id="4" name="Content Placeholder 3" descr="0921_ruc211.gem.fronto.gif"/>
          <p:cNvPicPr>
            <a:picLocks noGrp="1" noChangeAspect="1"/>
          </p:cNvPicPr>
          <p:nvPr>
            <p:ph idx="1"/>
          </p:nvPr>
        </p:nvPicPr>
        <p:blipFill>
          <a:blip r:embed="rId2"/>
          <a:srcRect l="-2250" r="-2250"/>
          <a:stretch>
            <a:fillRect/>
          </a:stretch>
        </p:blipFill>
        <p:spPr>
          <a:xfrm>
            <a:off x="457200" y="1624013"/>
            <a:ext cx="8229600" cy="4814887"/>
          </a:xfrm>
        </p:spPr>
      </p:pic>
      <p:cxnSp>
        <p:nvCxnSpPr>
          <p:cNvPr id="5" name="Straight Connector 4"/>
          <p:cNvCxnSpPr/>
          <p:nvPr/>
        </p:nvCxnSpPr>
        <p:spPr>
          <a:xfrm rot="16200000" flipH="1">
            <a:off x="3779520" y="2889504"/>
            <a:ext cx="2292096" cy="92659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7977"/>
            <a:ext cx="8229600" cy="118749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MSLP and 800mb </a:t>
            </a:r>
            <a:r>
              <a:rPr lang="en-US" dirty="0" smtClean="0"/>
              <a:t>Frontogenesis (</a:t>
            </a:r>
            <a:r>
              <a:rPr lang="en-US" dirty="0" smtClean="0"/>
              <a:t>00Z)</a:t>
            </a:r>
            <a:endParaRPr lang="en-US" dirty="0"/>
          </a:p>
        </p:txBody>
      </p:sp>
      <p:pic>
        <p:nvPicPr>
          <p:cNvPr id="4" name="Content Placeholder 3" descr="1000_ruc211.gem.fronto.gif"/>
          <p:cNvPicPr>
            <a:picLocks noGrp="1" noChangeAspect="1"/>
          </p:cNvPicPr>
          <p:nvPr>
            <p:ph idx="1"/>
          </p:nvPr>
        </p:nvPicPr>
        <p:blipFill>
          <a:blip r:embed="rId2"/>
          <a:srcRect l="-2250" r="-2250"/>
          <a:stretch>
            <a:fillRect/>
          </a:stretch>
        </p:blipFill>
        <p:spPr>
          <a:xfrm>
            <a:off x="457200" y="1624013"/>
            <a:ext cx="8229600" cy="4814887"/>
          </a:xfrm>
        </p:spPr>
      </p:pic>
      <p:cxnSp>
        <p:nvCxnSpPr>
          <p:cNvPr id="5" name="Straight Connector 4"/>
          <p:cNvCxnSpPr/>
          <p:nvPr/>
        </p:nvCxnSpPr>
        <p:spPr>
          <a:xfrm rot="16200000" flipH="1">
            <a:off x="3779520" y="2889504"/>
            <a:ext cx="2292096" cy="92659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7977"/>
            <a:ext cx="8229600" cy="1187492"/>
          </a:xfrm>
        </p:spPr>
        <p:txBody>
          <a:bodyPr/>
          <a:lstStyle/>
          <a:p>
            <a:r>
              <a:rPr lang="en-US" dirty="0" smtClean="0"/>
              <a:t>CSI Cross </a:t>
            </a:r>
            <a:r>
              <a:rPr lang="en-US" dirty="0" smtClean="0"/>
              <a:t>Section (15Z)</a:t>
            </a:r>
            <a:endParaRPr lang="en-US" dirty="0"/>
          </a:p>
        </p:txBody>
      </p:sp>
      <p:pic>
        <p:nvPicPr>
          <p:cNvPr id="4" name="Content Placeholder 3" descr="091500.cross_cnst.gif"/>
          <p:cNvPicPr>
            <a:picLocks noGrp="1" noChangeAspect="1"/>
          </p:cNvPicPr>
          <p:nvPr>
            <p:ph idx="1"/>
          </p:nvPr>
        </p:nvPicPr>
        <p:blipFill>
          <a:blip r:embed="rId2"/>
          <a:srcRect l="-2250" r="-2250"/>
          <a:stretch>
            <a:fillRect/>
          </a:stretch>
        </p:blipFill>
        <p:spPr>
          <a:xfrm>
            <a:off x="457200" y="1624013"/>
            <a:ext cx="8229600" cy="48148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7977"/>
            <a:ext cx="8229600" cy="1187492"/>
          </a:xfrm>
        </p:spPr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4401"/>
            <a:ext cx="8229600" cy="481443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Snowfall rates in mesoscale snowbands can exceed 4in/h</a:t>
            </a:r>
          </a:p>
          <a:p>
            <a:r>
              <a:rPr lang="en-US" dirty="0" smtClean="0"/>
              <a:t>Due to their small scale, </a:t>
            </a:r>
            <a:r>
              <a:rPr lang="en-US" dirty="0" err="1" smtClean="0"/>
              <a:t>mesoscale</a:t>
            </a:r>
            <a:r>
              <a:rPr lang="en-US" dirty="0" smtClean="0"/>
              <a:t> </a:t>
            </a:r>
            <a:r>
              <a:rPr lang="en-US" dirty="0" err="1" smtClean="0"/>
              <a:t>snowbands</a:t>
            </a:r>
            <a:r>
              <a:rPr lang="en-US" dirty="0" smtClean="0"/>
              <a:t> can result in large gradients in snow accumulation</a:t>
            </a:r>
          </a:p>
          <a:p>
            <a:r>
              <a:rPr lang="en-US" dirty="0" smtClean="0"/>
              <a:t>They are a challenge to diagnose and predict</a:t>
            </a:r>
          </a:p>
          <a:p>
            <a:pPr lvl="1"/>
            <a:r>
              <a:rPr lang="en-US" dirty="0" smtClean="0"/>
              <a:t>Few operational models use a high enough resolution to resolve individual bands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Bands are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the result of many factors (e.g. CSI)</a:t>
            </a:r>
          </a:p>
          <a:p>
            <a:r>
              <a:rPr lang="en-US" dirty="0" smtClean="0"/>
              <a:t>The conditions in midlatitude cyclones are often ideal for the generation and release of CSI</a:t>
            </a:r>
          </a:p>
          <a:p>
            <a:pPr lvl="1"/>
            <a:r>
              <a:rPr lang="en-US" dirty="0" smtClean="0"/>
              <a:t>Operational models can resolve the conditions known to produce bands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7977"/>
            <a:ext cx="8229600" cy="1187492"/>
          </a:xfrm>
        </p:spPr>
        <p:txBody>
          <a:bodyPr/>
          <a:lstStyle/>
          <a:p>
            <a:r>
              <a:rPr lang="en-US" dirty="0" smtClean="0"/>
              <a:t>CSI Cross </a:t>
            </a:r>
            <a:r>
              <a:rPr lang="en-US" dirty="0" smtClean="0"/>
              <a:t>Section (18Z)</a:t>
            </a:r>
            <a:endParaRPr lang="en-US" dirty="0"/>
          </a:p>
        </p:txBody>
      </p:sp>
      <p:pic>
        <p:nvPicPr>
          <p:cNvPr id="4" name="Content Placeholder 3" descr="091800.cross_cnst.gif"/>
          <p:cNvPicPr>
            <a:picLocks noGrp="1" noChangeAspect="1"/>
          </p:cNvPicPr>
          <p:nvPr>
            <p:ph idx="1"/>
          </p:nvPr>
        </p:nvPicPr>
        <p:blipFill>
          <a:blip r:embed="rId2"/>
          <a:srcRect l="-2250" r="-2250"/>
          <a:stretch>
            <a:fillRect/>
          </a:stretch>
        </p:blipFill>
        <p:spPr>
          <a:xfrm>
            <a:off x="457200" y="1624013"/>
            <a:ext cx="8229600" cy="4814887"/>
          </a:xfrm>
        </p:spPr>
      </p:pic>
      <p:sp>
        <p:nvSpPr>
          <p:cNvPr id="5" name="Oval 4"/>
          <p:cNvSpPr/>
          <p:nvPr/>
        </p:nvSpPr>
        <p:spPr>
          <a:xfrm>
            <a:off x="4394200" y="4030133"/>
            <a:ext cx="3479800" cy="18342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7977"/>
            <a:ext cx="8229600" cy="1187492"/>
          </a:xfrm>
        </p:spPr>
        <p:txBody>
          <a:bodyPr/>
          <a:lstStyle/>
          <a:p>
            <a:r>
              <a:rPr lang="en-US" dirty="0" smtClean="0"/>
              <a:t>CSI Cross </a:t>
            </a:r>
            <a:r>
              <a:rPr lang="en-US" dirty="0" smtClean="0"/>
              <a:t>Section (21Z)</a:t>
            </a:r>
            <a:endParaRPr lang="en-US" dirty="0"/>
          </a:p>
        </p:txBody>
      </p:sp>
      <p:pic>
        <p:nvPicPr>
          <p:cNvPr id="4" name="Content Placeholder 3" descr="092100.cross_cnst.gif"/>
          <p:cNvPicPr>
            <a:picLocks noGrp="1" noChangeAspect="1"/>
          </p:cNvPicPr>
          <p:nvPr>
            <p:ph idx="1"/>
          </p:nvPr>
        </p:nvPicPr>
        <p:blipFill>
          <a:blip r:embed="rId2"/>
          <a:srcRect l="-2250" r="-2250"/>
          <a:stretch>
            <a:fillRect/>
          </a:stretch>
        </p:blipFill>
        <p:spPr>
          <a:xfrm>
            <a:off x="457200" y="1624013"/>
            <a:ext cx="8229600" cy="4814887"/>
          </a:xfrm>
        </p:spPr>
      </p:pic>
      <p:sp>
        <p:nvSpPr>
          <p:cNvPr id="5" name="Oval 4"/>
          <p:cNvSpPr/>
          <p:nvPr/>
        </p:nvSpPr>
        <p:spPr>
          <a:xfrm>
            <a:off x="5766816" y="5198532"/>
            <a:ext cx="2206752" cy="42197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7977"/>
            <a:ext cx="8229600" cy="1187492"/>
          </a:xfrm>
        </p:spPr>
        <p:txBody>
          <a:bodyPr/>
          <a:lstStyle/>
          <a:p>
            <a:r>
              <a:rPr lang="en-US" dirty="0" smtClean="0"/>
              <a:t>CSI </a:t>
            </a:r>
            <a:r>
              <a:rPr lang="en-US" smtClean="0"/>
              <a:t>Cross </a:t>
            </a:r>
            <a:r>
              <a:rPr lang="en-US" smtClean="0"/>
              <a:t>Section (00Z)</a:t>
            </a:r>
            <a:endParaRPr lang="en-US" dirty="0"/>
          </a:p>
        </p:txBody>
      </p:sp>
      <p:pic>
        <p:nvPicPr>
          <p:cNvPr id="4" name="Content Placeholder 3" descr="100000.cross_cnst.gif"/>
          <p:cNvPicPr>
            <a:picLocks noGrp="1" noChangeAspect="1"/>
          </p:cNvPicPr>
          <p:nvPr>
            <p:ph idx="1"/>
          </p:nvPr>
        </p:nvPicPr>
        <p:blipFill>
          <a:blip r:embed="rId2"/>
          <a:srcRect l="-2250" r="-2250"/>
          <a:stretch>
            <a:fillRect/>
          </a:stretch>
        </p:blipFill>
        <p:spPr>
          <a:xfrm>
            <a:off x="457200" y="1624013"/>
            <a:ext cx="8229600" cy="48148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7977"/>
            <a:ext cx="8229600" cy="1187492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4401"/>
            <a:ext cx="8229600" cy="481443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2 strong midlatitude cyclones developed</a:t>
            </a:r>
          </a:p>
          <a:p>
            <a:r>
              <a:rPr lang="en-US" dirty="0" smtClean="0"/>
              <a:t>Well-defined frontogenesis regions in the NW quadrant</a:t>
            </a:r>
          </a:p>
          <a:p>
            <a:r>
              <a:rPr lang="en-US" dirty="0" smtClean="0"/>
              <a:t>Banding is present in both cases</a:t>
            </a:r>
          </a:p>
          <a:p>
            <a:r>
              <a:rPr lang="en-US" dirty="0" smtClean="0"/>
              <a:t>In MA case, banding appears around the time the CSI is evident</a:t>
            </a:r>
          </a:p>
          <a:p>
            <a:pPr lvl="1"/>
            <a:r>
              <a:rPr lang="en-US" dirty="0" smtClean="0"/>
              <a:t>Occurs later in NJ case</a:t>
            </a:r>
          </a:p>
          <a:p>
            <a:r>
              <a:rPr lang="en-US" dirty="0" smtClean="0"/>
              <a:t>CSI and CI are present at the same time at nearly every time step</a:t>
            </a:r>
          </a:p>
          <a:p>
            <a:r>
              <a:rPr lang="en-US" dirty="0" smtClean="0"/>
              <a:t>CSI (also CI) and frontogenesis nearly always overlap</a:t>
            </a:r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7977"/>
            <a:ext cx="8229600" cy="1187492"/>
          </a:xfrm>
        </p:spPr>
        <p:txBody>
          <a:bodyPr/>
          <a:lstStyle/>
          <a:p>
            <a:r>
              <a:rPr lang="en-US" dirty="0" smtClean="0"/>
              <a:t>Questions/References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4401"/>
            <a:ext cx="8229600" cy="4814430"/>
          </a:xfrm>
        </p:spPr>
        <p:txBody>
          <a:bodyPr>
            <a:normAutofit/>
          </a:bodyPr>
          <a:lstStyle/>
          <a:p>
            <a:pPr marL="0" indent="0"/>
            <a:r>
              <a:rPr lang="en-US" sz="1600" dirty="0" smtClean="0"/>
              <a:t>Novak. R. D., J. S. </a:t>
            </a:r>
            <a:r>
              <a:rPr lang="en-US" sz="1600" dirty="0" err="1" smtClean="0"/>
              <a:t>Waldstreicher</a:t>
            </a:r>
            <a:r>
              <a:rPr lang="en-US" sz="1600" dirty="0" smtClean="0"/>
              <a:t>, D. Keyser, and L. F. </a:t>
            </a:r>
            <a:r>
              <a:rPr lang="en-US" sz="1600" dirty="0" err="1" smtClean="0"/>
              <a:t>Bosart</a:t>
            </a:r>
            <a:r>
              <a:rPr lang="en-US" sz="1600" dirty="0" smtClean="0"/>
              <a:t>, 2006: A forecast strategy for anticipating cold season mesoscale band formation within eastern U.S. cyclones. </a:t>
            </a:r>
            <a:r>
              <a:rPr lang="en-US" sz="1600" dirty="0" err="1" smtClean="0"/>
              <a:t>Wea</a:t>
            </a:r>
            <a:r>
              <a:rPr lang="en-US" sz="1600" dirty="0" smtClean="0"/>
              <a:t>. Forecasting, 21, 3–23.</a:t>
            </a:r>
          </a:p>
          <a:p>
            <a:pPr marL="0" indent="0"/>
            <a:endParaRPr lang="en-US" sz="1600" dirty="0" smtClean="0"/>
          </a:p>
          <a:p>
            <a:pPr marL="0" indent="0"/>
            <a:r>
              <a:rPr lang="en-US" sz="1600" dirty="0" smtClean="0"/>
              <a:t>Nicosia, D. J., and R. H. </a:t>
            </a:r>
            <a:r>
              <a:rPr lang="en-US" sz="1600" dirty="0" err="1" smtClean="0"/>
              <a:t>Grumm</a:t>
            </a:r>
            <a:r>
              <a:rPr lang="en-US" sz="1600" dirty="0" smtClean="0"/>
              <a:t>, 1999: Mesoscale band formation in three major northeastern United States snowstorms. </a:t>
            </a:r>
            <a:r>
              <a:rPr lang="en-US" sz="1600" dirty="0" err="1" smtClean="0"/>
              <a:t>Wea</a:t>
            </a:r>
            <a:r>
              <a:rPr lang="en-US" sz="1600" dirty="0" smtClean="0"/>
              <a:t>. Forecasting, 14, 346–368.</a:t>
            </a:r>
          </a:p>
          <a:p>
            <a:pPr marL="0" indent="0"/>
            <a:endParaRPr lang="en-US" sz="1600" dirty="0" smtClean="0"/>
          </a:p>
          <a:p>
            <a:pPr marL="0" indent="0"/>
            <a:r>
              <a:rPr lang="en-US" sz="1600" dirty="0" smtClean="0"/>
              <a:t>Schultz, D. M., and P. N. Schumacher, 1999: The use and misuse of conditional symmetric instability. Mon. </a:t>
            </a:r>
            <a:r>
              <a:rPr lang="en-US" sz="1600" dirty="0" err="1" smtClean="0"/>
              <a:t>Wea</a:t>
            </a:r>
            <a:r>
              <a:rPr lang="en-US" sz="1600" dirty="0" smtClean="0"/>
              <a:t>. Rev., 127, 2709–2732.</a:t>
            </a:r>
          </a:p>
          <a:p>
            <a:pPr marL="0" indent="0"/>
            <a:endParaRPr lang="en-US" sz="1600" dirty="0" smtClean="0"/>
          </a:p>
          <a:p>
            <a:pPr marL="0" indent="0"/>
            <a:r>
              <a:rPr lang="en-US" sz="1600" dirty="0" smtClean="0"/>
              <a:t>COMET Module, </a:t>
            </a:r>
            <a:r>
              <a:rPr lang="en-US" sz="1600" dirty="0" smtClean="0">
                <a:hlinkClick r:id="rId2"/>
              </a:rPr>
              <a:t>http://www.meted.ucar.edu/export/csi/</a:t>
            </a:r>
            <a:endParaRPr lang="en-US" sz="1600" dirty="0" smtClean="0"/>
          </a:p>
          <a:p>
            <a:pPr marL="0" indent="0"/>
            <a:endParaRPr lang="en-US" sz="1600" dirty="0" smtClean="0"/>
          </a:p>
          <a:p>
            <a:pPr marL="0" indent="0"/>
            <a:r>
              <a:rPr lang="en-US" sz="1600" dirty="0" smtClean="0"/>
              <a:t>The Conditional Symmetric Instability (CSI) Homepage, David Schultz and Phil Schumacher</a:t>
            </a:r>
          </a:p>
          <a:p>
            <a:pPr marL="0" indent="0">
              <a:buNone/>
            </a:pPr>
            <a:endParaRPr lang="en-US" sz="1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7977"/>
            <a:ext cx="8229600" cy="1187492"/>
          </a:xfrm>
        </p:spPr>
        <p:txBody>
          <a:bodyPr/>
          <a:lstStyle/>
          <a:p>
            <a:r>
              <a:rPr lang="en-US" dirty="0" smtClean="0"/>
              <a:t>Introduction/Background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4401"/>
            <a:ext cx="8229600" cy="4814430"/>
          </a:xfrm>
        </p:spPr>
        <p:txBody>
          <a:bodyPr/>
          <a:lstStyle/>
          <a:p>
            <a:r>
              <a:rPr lang="en-US" dirty="0" smtClean="0"/>
              <a:t>CSI is a form of Moist Symmetric Instability (MSI) and is released through moist slantwise convection</a:t>
            </a:r>
          </a:p>
          <a:p>
            <a:r>
              <a:rPr lang="en-US" dirty="0" smtClean="0"/>
              <a:t>The ingredients for MSI are moisture, instability, and lift. </a:t>
            </a:r>
            <a:endParaRPr lang="en-US" dirty="0" smtClean="0"/>
          </a:p>
          <a:p>
            <a:r>
              <a:rPr lang="en-US" dirty="0" smtClean="0"/>
              <a:t>MSI </a:t>
            </a:r>
            <a:r>
              <a:rPr lang="en-US" dirty="0" smtClean="0"/>
              <a:t>is released when a parcel is lifted slantwise past the LCL to the level of free slantwise convection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7977"/>
            <a:ext cx="8229600" cy="1187492"/>
          </a:xfrm>
        </p:spPr>
        <p:txBody>
          <a:bodyPr/>
          <a:lstStyle/>
          <a:p>
            <a:r>
              <a:rPr lang="en-US" dirty="0" smtClean="0"/>
              <a:t>Introduction/Background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4401"/>
            <a:ext cx="8229600" cy="481443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Frontogenetical forcing is an efficient way to lift a parcel and to release MSI</a:t>
            </a:r>
          </a:p>
          <a:p>
            <a:pPr lvl="1"/>
            <a:r>
              <a:rPr lang="en-US" dirty="0" smtClean="0"/>
              <a:t>Topographic forcing is another way</a:t>
            </a:r>
          </a:p>
          <a:p>
            <a:r>
              <a:rPr lang="en-US" dirty="0" smtClean="0"/>
              <a:t>Frontogenesis and CSI can coexist</a:t>
            </a:r>
          </a:p>
          <a:p>
            <a:pPr lvl="1"/>
            <a:r>
              <a:rPr lang="en-US" dirty="0" smtClean="0"/>
              <a:t>Difficult to distinguish CSI vs. frontogenesis bands	</a:t>
            </a:r>
          </a:p>
          <a:p>
            <a:r>
              <a:rPr lang="en-US" dirty="0" smtClean="0"/>
              <a:t>Heavy bands can also be due to:</a:t>
            </a:r>
          </a:p>
          <a:p>
            <a:pPr lvl="1"/>
            <a:r>
              <a:rPr lang="en-US" dirty="0" smtClean="0"/>
              <a:t>Conditional Instability (CI), a type of gravitational instability</a:t>
            </a:r>
          </a:p>
          <a:p>
            <a:r>
              <a:rPr lang="en-US" dirty="0" smtClean="0"/>
              <a:t>CI will dominate over CSI</a:t>
            </a:r>
          </a:p>
          <a:p>
            <a:pPr lvl="1"/>
            <a:r>
              <a:rPr lang="en-US" dirty="0" smtClean="0"/>
              <a:t>CSI can induce CI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7977"/>
            <a:ext cx="8229600" cy="1187492"/>
          </a:xfrm>
        </p:spPr>
        <p:txBody>
          <a:bodyPr/>
          <a:lstStyle/>
          <a:p>
            <a:r>
              <a:rPr lang="en-US" dirty="0" smtClean="0"/>
              <a:t>Introduction/Background</a:t>
            </a:r>
            <a:endParaRPr lang="en-US" dirty="0"/>
          </a:p>
        </p:txBody>
      </p:sp>
      <p:pic>
        <p:nvPicPr>
          <p:cNvPr id="5" name="Picture 4" descr="Screen shot 2011-04-09 at 3.03.49 PM.png"/>
          <p:cNvPicPr>
            <a:picLocks noChangeAspect="1"/>
          </p:cNvPicPr>
          <p:nvPr/>
        </p:nvPicPr>
        <p:blipFill>
          <a:blip r:embed="rId2"/>
          <a:srcRect r="51889"/>
          <a:stretch>
            <a:fillRect/>
          </a:stretch>
        </p:blipFill>
        <p:spPr>
          <a:xfrm>
            <a:off x="4749026" y="3741093"/>
            <a:ext cx="3864114" cy="3066868"/>
          </a:xfrm>
          <a:prstGeom prst="rect">
            <a:avLst/>
          </a:prstGeom>
          <a:effectLst/>
        </p:spPr>
      </p:pic>
      <p:sp>
        <p:nvSpPr>
          <p:cNvPr id="6" name="TextBox 5"/>
          <p:cNvSpPr txBox="1"/>
          <p:nvPr/>
        </p:nvSpPr>
        <p:spPr>
          <a:xfrm>
            <a:off x="4602480" y="1705469"/>
            <a:ext cx="3566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Schultz and Schumacher (1999) suggest using MPV</a:t>
            </a:r>
            <a:r>
              <a:rPr lang="en-US" baseline="-25000" dirty="0" smtClean="0"/>
              <a:t>g</a:t>
            </a:r>
            <a:r>
              <a:rPr lang="en-US" baseline="30000" dirty="0" smtClean="0"/>
              <a:t>* </a:t>
            </a:r>
            <a:r>
              <a:rPr lang="en-US" dirty="0" smtClean="0"/>
              <a:t>instead of MG (more versatile)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873859" y="3883968"/>
            <a:ext cx="219902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 smtClean="0"/>
              <a:t>Novak et al., (2005)</a:t>
            </a:r>
            <a:endParaRPr lang="en-US" sz="900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705469"/>
            <a:ext cx="4145280" cy="31089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7977"/>
            <a:ext cx="8229600" cy="1187492"/>
          </a:xfrm>
        </p:spPr>
        <p:txBody>
          <a:bodyPr/>
          <a:lstStyle/>
          <a:p>
            <a:r>
              <a:rPr lang="en-US" dirty="0" smtClean="0"/>
              <a:t>Objective/Methods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4401"/>
            <a:ext cx="8229600" cy="481443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Objective: Investigate the instabilities and forcing mechanisms in two significant mesoscale snowband events on the East Coast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Methods: Following the suggestions of</a:t>
            </a:r>
            <a:r>
              <a:rPr lang="en-US" dirty="0" smtClean="0"/>
              <a:t> Schultz and Schumacher (1999)</a:t>
            </a:r>
            <a:br>
              <a:rPr lang="en-US" dirty="0" smtClean="0"/>
            </a:br>
            <a:endParaRPr lang="en-US" dirty="0" smtClean="0"/>
          </a:p>
          <a:p>
            <a:pPr marL="624078" indent="-514350">
              <a:buFont typeface="+mj-lt"/>
              <a:buAutoNum type="arabicPeriod"/>
            </a:pPr>
            <a:r>
              <a:rPr lang="en-US" dirty="0" smtClean="0"/>
              <a:t>Identify the location of mesoscale snowbands in the two events on radar </a:t>
            </a:r>
          </a:p>
          <a:p>
            <a:pPr marL="916686" lvl="1" indent="-514350"/>
            <a:r>
              <a:rPr lang="en-US" u="sng" dirty="0" smtClean="0"/>
              <a:t>Using RUC 0hr forecasts</a:t>
            </a:r>
          </a:p>
          <a:p>
            <a:pPr marL="624078" indent="-514350">
              <a:buFont typeface="+mj-lt"/>
              <a:buAutoNum type="arabicPeriod"/>
            </a:pPr>
            <a:r>
              <a:rPr lang="en-US" dirty="0" smtClean="0"/>
              <a:t>Plot spatial maps </a:t>
            </a:r>
            <a:r>
              <a:rPr lang="en-US" dirty="0" smtClean="0"/>
              <a:t>of: </a:t>
            </a:r>
          </a:p>
          <a:p>
            <a:pPr marL="916686" lvl="1" indent="-514350">
              <a:buFont typeface="+mj-lt"/>
              <a:buAutoNum type="arabicPeriod"/>
            </a:pPr>
            <a:r>
              <a:rPr lang="en-US" dirty="0" smtClean="0"/>
              <a:t>MSLP -&gt; Track low pressure </a:t>
            </a:r>
            <a:r>
              <a:rPr lang="en-US" dirty="0" smtClean="0"/>
              <a:t>center</a:t>
            </a:r>
            <a:endParaRPr lang="en-US" dirty="0" smtClean="0"/>
          </a:p>
          <a:p>
            <a:pPr marL="916686" lvl="1" indent="-514350">
              <a:buFont typeface="+mj-lt"/>
              <a:buAutoNum type="arabicPeriod"/>
            </a:pPr>
            <a:r>
              <a:rPr lang="en-US" dirty="0" smtClean="0"/>
              <a:t>800hPa frontogenesis -&gt; diagnose regions of enhanced lifting</a:t>
            </a:r>
          </a:p>
          <a:p>
            <a:pPr marL="624078" indent="-514350">
              <a:buFont typeface="+mj-lt"/>
              <a:buAutoNum type="arabicPeriod"/>
            </a:pPr>
            <a:r>
              <a:rPr lang="en-US" dirty="0" smtClean="0"/>
              <a:t>Plot cross sections of</a:t>
            </a:r>
            <a:r>
              <a:rPr lang="en-US" dirty="0" smtClean="0"/>
              <a:t> </a:t>
            </a:r>
          </a:p>
          <a:p>
            <a:pPr marL="916686" lvl="1" indent="-514350">
              <a:buFont typeface="+mj-lt"/>
              <a:buAutoNum type="arabicPeriod"/>
            </a:pPr>
            <a:r>
              <a:rPr lang="en-US" dirty="0" err="1" smtClean="0"/>
              <a:t>MPVg</a:t>
            </a:r>
            <a:r>
              <a:rPr lang="en-US" dirty="0" smtClean="0"/>
              <a:t>* -&gt; Where do </a:t>
            </a:r>
            <a:r>
              <a:rPr lang="en-US" dirty="0" err="1" smtClean="0"/>
              <a:t>Θ</a:t>
            </a:r>
            <a:r>
              <a:rPr lang="en-US" baseline="-25000" dirty="0" err="1" smtClean="0"/>
              <a:t>e</a:t>
            </a:r>
            <a:r>
              <a:rPr lang="en-US" baseline="30000" dirty="0" smtClean="0"/>
              <a:t>*</a:t>
            </a:r>
            <a:r>
              <a:rPr lang="en-US" dirty="0" smtClean="0"/>
              <a:t> lines slope more steeply than Mg lines</a:t>
            </a:r>
          </a:p>
          <a:p>
            <a:pPr marL="916686" lvl="1" indent="-514350">
              <a:buFont typeface="+mj-lt"/>
              <a:buAutoNum type="arabicPeriod"/>
            </a:pPr>
            <a:r>
              <a:rPr lang="en-US" dirty="0" err="1" smtClean="0"/>
              <a:t>Θ</a:t>
            </a:r>
            <a:r>
              <a:rPr lang="en-US" baseline="-25000" dirty="0" err="1" smtClean="0"/>
              <a:t>e</a:t>
            </a:r>
            <a:r>
              <a:rPr lang="en-US" baseline="30000" dirty="0" smtClean="0"/>
              <a:t>*</a:t>
            </a:r>
            <a:r>
              <a:rPr lang="en-US" dirty="0" smtClean="0"/>
              <a:t> -&gt; diagnose CI </a:t>
            </a:r>
            <a:r>
              <a:rPr lang="en-US" dirty="0" err="1" smtClean="0"/>
              <a:t>vs</a:t>
            </a:r>
            <a:r>
              <a:rPr lang="en-US" dirty="0" smtClean="0"/>
              <a:t> CSI</a:t>
            </a:r>
            <a:endParaRPr lang="en-US" dirty="0" smtClean="0"/>
          </a:p>
          <a:p>
            <a:pPr marL="916686" lvl="1" indent="-514350">
              <a:buFont typeface="+mj-lt"/>
              <a:buAutoNum type="arabicPeriod"/>
            </a:pPr>
            <a:r>
              <a:rPr lang="en-US" dirty="0" smtClean="0"/>
              <a:t>RH  -&gt; saturation is necessary for the release of the instability</a:t>
            </a:r>
          </a:p>
          <a:p>
            <a:pPr marL="916686" lvl="1" indent="-514350">
              <a:buFont typeface="+mj-lt"/>
              <a:buAutoNum type="arabicPeriod"/>
            </a:pPr>
            <a:r>
              <a:rPr lang="en-US" dirty="0" smtClean="0"/>
              <a:t>Frontogenesis -&gt; do frontogenesis and instability overlap?</a:t>
            </a:r>
            <a:br>
              <a:rPr lang="en-US" dirty="0" smtClean="0"/>
            </a:b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17977"/>
            <a:ext cx="8382000" cy="1215386"/>
          </a:xfrm>
        </p:spPr>
        <p:txBody>
          <a:bodyPr/>
          <a:lstStyle/>
          <a:p>
            <a:r>
              <a:rPr lang="en-US" dirty="0" smtClean="0"/>
              <a:t>Two Case Studies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524947"/>
            <a:ext cx="4041648" cy="519396"/>
          </a:xfrm>
        </p:spPr>
        <p:txBody>
          <a:bodyPr/>
          <a:lstStyle/>
          <a:p>
            <a:r>
              <a:rPr lang="en-US" dirty="0" smtClean="0"/>
              <a:t>NJ 26 Dec 2010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3"/>
          </p:nvPr>
        </p:nvSpPr>
        <p:spPr>
          <a:xfrm>
            <a:off x="4721225" y="1524947"/>
            <a:ext cx="4041775" cy="519396"/>
          </a:xfrm>
        </p:spPr>
        <p:txBody>
          <a:bodyPr/>
          <a:lstStyle/>
          <a:p>
            <a:r>
              <a:rPr lang="en-US" dirty="0" smtClean="0"/>
              <a:t>MA 09 Dec 2005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"/>
          </p:nvPr>
        </p:nvSpPr>
        <p:spPr>
          <a:xfrm>
            <a:off x="381000" y="2083496"/>
            <a:ext cx="4041648" cy="843245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Low pressure deepened as it tracked northward along the eastern seaboard</a:t>
            </a:r>
          </a:p>
          <a:p>
            <a:pPr lvl="1"/>
            <a:r>
              <a:rPr lang="en-US" dirty="0" smtClean="0"/>
              <a:t>Hurricane force winds</a:t>
            </a:r>
          </a:p>
          <a:p>
            <a:pPr lvl="1"/>
            <a:r>
              <a:rPr lang="en-US" dirty="0" smtClean="0"/>
              <a:t>Thunder and lightning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4718304" y="2083496"/>
            <a:ext cx="4041775" cy="843245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Low pressure rapidly deepened over Cape Cod</a:t>
            </a:r>
          </a:p>
          <a:p>
            <a:pPr lvl="1"/>
            <a:r>
              <a:rPr lang="en-US" dirty="0" smtClean="0"/>
              <a:t>Hurricane force winds</a:t>
            </a:r>
          </a:p>
          <a:p>
            <a:pPr lvl="1"/>
            <a:r>
              <a:rPr lang="en-US" dirty="0" smtClean="0"/>
              <a:t>Thunder and lightning</a:t>
            </a:r>
          </a:p>
        </p:txBody>
      </p:sp>
      <p:pic>
        <p:nvPicPr>
          <p:cNvPr id="10" name="Picture 9" descr="Screen shot 2011-04-07 at 12.12.25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1225" y="3384051"/>
            <a:ext cx="4422775" cy="2231676"/>
          </a:xfrm>
          <a:prstGeom prst="rect">
            <a:avLst/>
          </a:prstGeom>
        </p:spPr>
      </p:pic>
      <p:pic>
        <p:nvPicPr>
          <p:cNvPr id="11" name="Picture 10" descr="Screen shot 2011-04-07 at 11.49.33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75" y="2926741"/>
            <a:ext cx="4064473" cy="330746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70725" y="5615727"/>
            <a:ext cx="36412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http://</a:t>
            </a:r>
            <a:r>
              <a:rPr lang="en-US" sz="1100" dirty="0" err="1" smtClean="0"/>
              <a:t>www.nohrsc.nws.gov</a:t>
            </a:r>
            <a:r>
              <a:rPr lang="en-US" sz="1100" dirty="0" smtClean="0"/>
              <a:t>/</a:t>
            </a:r>
            <a:endParaRPr lang="en-US" sz="1100" dirty="0"/>
          </a:p>
        </p:txBody>
      </p:sp>
      <p:sp>
        <p:nvSpPr>
          <p:cNvPr id="13" name="TextBox 12"/>
          <p:cNvSpPr txBox="1"/>
          <p:nvPr/>
        </p:nvSpPr>
        <p:spPr>
          <a:xfrm>
            <a:off x="773885" y="6234205"/>
            <a:ext cx="29268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http://</a:t>
            </a:r>
            <a:r>
              <a:rPr lang="en-US" sz="1100" dirty="0" err="1" smtClean="0"/>
              <a:t>www.cocorahs.org</a:t>
            </a:r>
            <a:r>
              <a:rPr lang="en-US" sz="1100" dirty="0" smtClean="0"/>
              <a:t>/</a:t>
            </a:r>
            <a:endParaRPr lang="en-US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7977"/>
            <a:ext cx="8229600" cy="1187492"/>
          </a:xfrm>
        </p:spPr>
        <p:txBody>
          <a:bodyPr/>
          <a:lstStyle/>
          <a:p>
            <a:r>
              <a:rPr lang="en-US" dirty="0" smtClean="0"/>
              <a:t>KDIX </a:t>
            </a:r>
            <a:r>
              <a:rPr lang="en-US" dirty="0" smtClean="0"/>
              <a:t>Radar (21Z)</a:t>
            </a:r>
            <a:endParaRPr lang="en-US" dirty="0"/>
          </a:p>
        </p:txBody>
      </p:sp>
      <p:pic>
        <p:nvPicPr>
          <p:cNvPr id="5" name="Content Placeholder 4" descr="4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905" r="-1905"/>
          <a:stretch>
            <a:fillRect/>
          </a:stretch>
        </p:blipFill>
        <p:spPr>
          <a:xfrm>
            <a:off x="457200" y="1624013"/>
            <a:ext cx="8229600" cy="48148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Urban.thmx</Template>
  <TotalTime>1433</TotalTime>
  <Words>794</Words>
  <Application>Microsoft Macintosh PowerPoint</Application>
  <PresentationFormat>On-screen Show (4:3)</PresentationFormat>
  <Paragraphs>100</Paragraphs>
  <Slides>34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Urban</vt:lpstr>
      <vt:lpstr>Investigating Mesoscale Precipitation Banding in Two East Coast Snowstorms</vt:lpstr>
      <vt:lpstr>Outline </vt:lpstr>
      <vt:lpstr>Motivation</vt:lpstr>
      <vt:lpstr>Introduction/Background</vt:lpstr>
      <vt:lpstr>Introduction/Background</vt:lpstr>
      <vt:lpstr>Introduction/Background</vt:lpstr>
      <vt:lpstr>Objective/Methods </vt:lpstr>
      <vt:lpstr>Two Case Studies</vt:lpstr>
      <vt:lpstr>KDIX Radar (21Z)</vt:lpstr>
      <vt:lpstr>KDIX Radar (00Z)</vt:lpstr>
      <vt:lpstr>KDIX Radar (03Z)</vt:lpstr>
      <vt:lpstr>KDIX Radar (08Z)</vt:lpstr>
      <vt:lpstr>MSLP and 800mb Frontogenesis (18Z)</vt:lpstr>
      <vt:lpstr>MSLP and 800mb Frontogenesis (21Z)</vt:lpstr>
      <vt:lpstr>MSLP and 800mb Frontogenesis (00Z)</vt:lpstr>
      <vt:lpstr>MSLP and 800mb Frontogenesis (03Z)</vt:lpstr>
      <vt:lpstr>CSI Cross Section (18Z)</vt:lpstr>
      <vt:lpstr>CSI Cross Section (21Z)</vt:lpstr>
      <vt:lpstr>CSI Cross Section (00Z)</vt:lpstr>
      <vt:lpstr>CSI Cross Section (03Z)</vt:lpstr>
      <vt:lpstr>KBOX Radar (18Z)</vt:lpstr>
      <vt:lpstr>KBOX Radar (1830Z)</vt:lpstr>
      <vt:lpstr>KBOX Radar (19Z)</vt:lpstr>
      <vt:lpstr>KBOX Radar (1930)</vt:lpstr>
      <vt:lpstr>MSLP and 800mb Frontogenesis (15Z)</vt:lpstr>
      <vt:lpstr>MSLP and 800mb Frontogenesis (18Z)</vt:lpstr>
      <vt:lpstr>MSLP and 800mb Frontogenesis (21Z)</vt:lpstr>
      <vt:lpstr>MSLP and 800mb Frontogenesis (00Z)</vt:lpstr>
      <vt:lpstr>CSI Cross Section (15Z)</vt:lpstr>
      <vt:lpstr>CSI Cross Section (18Z)</vt:lpstr>
      <vt:lpstr>CSI Cross Section (21Z)</vt:lpstr>
      <vt:lpstr>CSI Cross Section (00Z)</vt:lpstr>
      <vt:lpstr>Summary</vt:lpstr>
      <vt:lpstr>Questions/References</vt:lpstr>
    </vt:vector>
  </TitlesOfParts>
  <Company>FSU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Investigating the Potential for CSI Induced Mesoscale Precipitation Banding in Two East Coast Snowstorms</dc:title>
  <dc:creator>Adam Frumkin</dc:creator>
  <cp:lastModifiedBy>Adam Frumkin</cp:lastModifiedBy>
  <cp:revision>23</cp:revision>
  <dcterms:created xsi:type="dcterms:W3CDTF">2011-04-17T17:16:19Z</dcterms:created>
  <dcterms:modified xsi:type="dcterms:W3CDTF">2011-04-17T18:55:56Z</dcterms:modified>
</cp:coreProperties>
</file>