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824" r:id="rId2"/>
    <p:sldId id="840" r:id="rId3"/>
    <p:sldId id="844" r:id="rId4"/>
    <p:sldId id="841" r:id="rId5"/>
    <p:sldId id="842" r:id="rId6"/>
    <p:sldId id="846" r:id="rId7"/>
    <p:sldId id="845" r:id="rId8"/>
    <p:sldId id="843" r:id="rId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11893"/>
    <a:srgbClr val="FF85FF"/>
    <a:srgbClr val="FF6666"/>
    <a:srgbClr val="E2F2EA"/>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2956" autoAdjust="0"/>
  </p:normalViewPr>
  <p:slideViewPr>
    <p:cSldViewPr snapToGrid="0">
      <p:cViewPr varScale="1">
        <p:scale>
          <a:sx n="117" d="100"/>
          <a:sy n="117" d="100"/>
        </p:scale>
        <p:origin x="376" y="168"/>
      </p:cViewPr>
      <p:guideLst>
        <p:guide orient="horz" pos="2160"/>
        <p:guide pos="2880"/>
      </p:guideLst>
    </p:cSldViewPr>
  </p:slideViewPr>
  <p:outlineViewPr>
    <p:cViewPr>
      <p:scale>
        <a:sx n="35" d="100"/>
        <a:sy n="35" d="100"/>
      </p:scale>
      <p:origin x="0" y="4751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43" d="100"/>
          <a:sy n="143" d="100"/>
        </p:scale>
        <p:origin x="-454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CF57A50-943F-3341-A2A2-E84E3F5AC43D}" type="datetimeFigureOut">
              <a:rPr lang="en-US" smtClean="0"/>
              <a:pPr/>
              <a:t>4/12/17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63DC410-DC90-2548-9AA3-D74D9BDD15A0}" type="slidenum">
              <a:rPr lang="en-US" smtClean="0"/>
              <a:pPr/>
              <a:t>‹#›</a:t>
            </a:fld>
            <a:endParaRPr lang="en-US"/>
          </a:p>
        </p:txBody>
      </p:sp>
    </p:spTree>
    <p:extLst>
      <p:ext uri="{BB962C8B-B14F-4D97-AF65-F5344CB8AC3E}">
        <p14:creationId xmlns:p14="http://schemas.microsoft.com/office/powerpoint/2010/main" val="27431007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05AEE8C-9DE4-4054-981F-0742531EB302}" type="datetimeFigureOut">
              <a:rPr lang="en-US" smtClean="0"/>
              <a:pPr/>
              <a:t>4/12/17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216D937-C422-4A51-8123-BD95EC4041A8}" type="slidenum">
              <a:rPr lang="en-US" smtClean="0"/>
              <a:pPr/>
              <a:t>‹#›</a:t>
            </a:fld>
            <a:endParaRPr lang="en-US"/>
          </a:p>
        </p:txBody>
      </p:sp>
    </p:spTree>
    <p:extLst>
      <p:ext uri="{BB962C8B-B14F-4D97-AF65-F5344CB8AC3E}">
        <p14:creationId xmlns:p14="http://schemas.microsoft.com/office/powerpoint/2010/main" val="18242947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Inclusion of this depends on Tom’s assessment. These plots show a zoom of the region on slide 13 retrieved from four</a:t>
            </a:r>
            <a:r>
              <a:rPr lang="en-US" baseline="0" dirty="0" smtClean="0"/>
              <a:t> different flight lines off the Monterey coast. The currents and vectors are retrieved every 200m. A wind correction based on a wind direction estimate from the sigma0 modulation (e.g., slide 11) has been applied. Only regions in the low-error western swath are shown. Swath width is a little larger than 10 km.</a:t>
            </a:r>
            <a:endParaRPr lang="en-US" dirty="0"/>
          </a:p>
        </p:txBody>
      </p:sp>
      <p:sp>
        <p:nvSpPr>
          <p:cNvPr id="4" name="Slide Number Placeholder 3"/>
          <p:cNvSpPr>
            <a:spLocks noGrp="1"/>
          </p:cNvSpPr>
          <p:nvPr>
            <p:ph type="sldNum" sz="quarter" idx="10"/>
          </p:nvPr>
        </p:nvSpPr>
        <p:spPr/>
        <p:txBody>
          <a:bodyPr/>
          <a:lstStyle/>
          <a:p>
            <a:fld id="{7216D937-C422-4A51-8123-BD95EC4041A8}" type="slidenum">
              <a:rPr lang="en-US" smtClean="0"/>
              <a:pPr/>
              <a:t>4</a:t>
            </a:fld>
            <a:endParaRPr lang="en-US"/>
          </a:p>
        </p:txBody>
      </p:sp>
    </p:spTree>
    <p:extLst>
      <p:ext uri="{BB962C8B-B14F-4D97-AF65-F5344CB8AC3E}">
        <p14:creationId xmlns:p14="http://schemas.microsoft.com/office/powerpoint/2010/main" val="74887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x-none"/>
              <a:t>Binning the observed radial velocities by azimuth relative to the wind direction for the data collected in Oregon and California shows the same general behavior (modulo real currents on the surface) independent of wind speed. These curves can be subtracted from the radial velocities prior to estimating the vector currents.</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44CECB9-EB3C-E749-B0A2-10478A8C0BC6}" type="slidenum">
              <a:rPr lang="en-US" altLang="x-none"/>
              <a:pPr fontAlgn="base">
                <a:spcBef>
                  <a:spcPct val="0"/>
                </a:spcBef>
                <a:spcAft>
                  <a:spcPct val="0"/>
                </a:spcAft>
              </a:pPr>
              <a:t>6</a:t>
            </a:fld>
            <a:endParaRPr lang="en-US" altLang="x-none"/>
          </a:p>
        </p:txBody>
      </p:sp>
    </p:spTree>
    <p:extLst>
      <p:ext uri="{BB962C8B-B14F-4D97-AF65-F5344CB8AC3E}">
        <p14:creationId xmlns:p14="http://schemas.microsoft.com/office/powerpoint/2010/main" val="87770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x-none"/>
              <a:t>This slide shows the random U,V surface velocity component errors estimated from pulse to pulse correlations. Due to geometry, there are large errors in the far-swath and along the nadir track. However, the swaths show good retrievals with a precision between 5cm/s to 10cm/s on a large part of the swath. The bite taken out of the data is land contamination from Point Sur.</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6080B64-A638-5247-A075-638208A26015}" type="slidenum">
              <a:rPr lang="en-US" altLang="x-none"/>
              <a:pPr fontAlgn="base">
                <a:spcBef>
                  <a:spcPct val="0"/>
                </a:spcBef>
                <a:spcAft>
                  <a:spcPct val="0"/>
                </a:spcAft>
              </a:pPr>
              <a:t>7</a:t>
            </a:fld>
            <a:endParaRPr lang="en-US" altLang="x-none"/>
          </a:p>
        </p:txBody>
      </p:sp>
    </p:spTree>
    <p:extLst>
      <p:ext uri="{BB962C8B-B14F-4D97-AF65-F5344CB8AC3E}">
        <p14:creationId xmlns:p14="http://schemas.microsoft.com/office/powerpoint/2010/main" val="18831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C61475DA-D7B3-4B7A-A73F-9770AA970F7D}" type="slidenum">
              <a:rPr lang="en-US" smtClean="0"/>
              <a:pPr/>
              <a:t>‹#›</a:t>
            </a:fld>
            <a:endParaRPr lang="en-US"/>
          </a:p>
        </p:txBody>
      </p:sp>
      <p:sp>
        <p:nvSpPr>
          <p:cNvPr id="7" name="Footer Placeholder 4"/>
          <p:cNvSpPr>
            <a:spLocks noGrp="1"/>
          </p:cNvSpPr>
          <p:nvPr>
            <p:ph type="ftr" sz="quarter" idx="3"/>
          </p:nvPr>
        </p:nvSpPr>
        <p:spPr>
          <a:xfrm>
            <a:off x="0" y="6362700"/>
            <a:ext cx="9144000" cy="508000"/>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dirty="0" smtClean="0"/>
              <a:t>JPL D-76392  ISS-RapidScat Formulation Review     </a:t>
            </a:r>
          </a:p>
          <a:p>
            <a:r>
              <a:rPr lang="en-US" dirty="0" smtClean="0"/>
              <a:t>The technical data in this document is controlled under the U.S. Export Regulations, release to foreign persons may require an export authorization.</a:t>
            </a:r>
            <a:endParaRPr lang="en-US" b="1" dirty="0" smtClean="0"/>
          </a:p>
        </p:txBody>
      </p:sp>
    </p:spTree>
    <p:extLst>
      <p:ext uri="{BB962C8B-B14F-4D97-AF65-F5344CB8AC3E}">
        <p14:creationId xmlns:p14="http://schemas.microsoft.com/office/powerpoint/2010/main" val="368990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55" y="1125974"/>
            <a:ext cx="8538307" cy="5253986"/>
          </a:xfrm>
        </p:spPr>
        <p:txBody>
          <a:bodyPr/>
          <a:lstStyle>
            <a:lvl1pPr>
              <a:defRPr>
                <a:latin typeface="Arial" pitchFamily="34" charset="0"/>
                <a:cs typeface="Arial" pitchFamily="34" charset="0"/>
              </a:defRPr>
            </a:lvl1pPr>
            <a:lvl2pPr>
              <a:defRPr i="0">
                <a:latin typeface="Arial" pitchFamily="34" charset="0"/>
                <a:cs typeface="Arial" pitchFamily="34" charset="0"/>
              </a:defRPr>
            </a:lvl2pPr>
            <a:lvl3pPr>
              <a:defRPr i="0">
                <a:latin typeface="Arial" pitchFamily="34" charset="0"/>
                <a:cs typeface="Arial" pitchFamily="34" charset="0"/>
              </a:defRPr>
            </a:lvl3pPr>
            <a:lvl4pPr>
              <a:defRPr i="0">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itle 28"/>
          <p:cNvSpPr>
            <a:spLocks noGrp="1"/>
          </p:cNvSpPr>
          <p:nvPr>
            <p:ph type="title"/>
          </p:nvPr>
        </p:nvSpPr>
        <p:spPr/>
        <p:txBody>
          <a:bodyPr/>
          <a:lstStyle/>
          <a:p>
            <a:r>
              <a:rPr lang="en-US" smtClean="0"/>
              <a:t>Click to edit Master title style</a:t>
            </a:r>
            <a:endParaRPr lang="en-US"/>
          </a:p>
        </p:txBody>
      </p:sp>
      <p:sp>
        <p:nvSpPr>
          <p:cNvPr id="32" name="Slide Number Placeholder 31"/>
          <p:cNvSpPr>
            <a:spLocks noGrp="1"/>
          </p:cNvSpPr>
          <p:nvPr>
            <p:ph type="sldNum" sz="quarter" idx="12"/>
          </p:nvPr>
        </p:nvSpPr>
        <p:spPr/>
        <p:txBody>
          <a:bodyPr/>
          <a:lstStyle/>
          <a:p>
            <a:fld id="{C61475DA-D7B3-4B7A-A73F-9770AA970F7D}" type="slidenum">
              <a:rPr lang="en-US" smtClean="0"/>
              <a:pPr/>
              <a:t>‹#›</a:t>
            </a:fld>
            <a:endParaRPr lang="en-US"/>
          </a:p>
        </p:txBody>
      </p:sp>
    </p:spTree>
    <p:extLst>
      <p:ext uri="{BB962C8B-B14F-4D97-AF65-F5344CB8AC3E}">
        <p14:creationId xmlns:p14="http://schemas.microsoft.com/office/powerpoint/2010/main" val="421360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0" y="6338552"/>
            <a:ext cx="9144000" cy="508000"/>
          </a:xfrm>
          <a:prstGeom prst="rect">
            <a:avLst/>
          </a:prstGeom>
        </p:spPr>
        <p:txBody>
          <a:bodyPr/>
          <a:lstStyle>
            <a:lvl1pPr algn="ctr">
              <a:defRPr sz="1000"/>
            </a:lvl1pPr>
          </a:lstStyle>
          <a:p>
            <a:r>
              <a:rPr lang="en-US" dirty="0" smtClean="0"/>
              <a:t>The technical data in this document is controlled under the U.S. Export Regulations, release to foreign persons may require an export authorization.</a:t>
            </a:r>
            <a:endParaRPr lang="en-US" dirty="0"/>
          </a:p>
        </p:txBody>
      </p:sp>
      <p:sp>
        <p:nvSpPr>
          <p:cNvPr id="6" name="Slide Number Placeholder 5"/>
          <p:cNvSpPr>
            <a:spLocks noGrp="1"/>
          </p:cNvSpPr>
          <p:nvPr>
            <p:ph type="sldNum" sz="quarter" idx="12"/>
          </p:nvPr>
        </p:nvSpPr>
        <p:spPr/>
        <p:txBody>
          <a:bodyPr/>
          <a:lstStyle/>
          <a:p>
            <a:fld id="{C61475DA-D7B3-4B7A-A73F-9770AA970F7D}" type="slidenum">
              <a:rPr lang="en-US" smtClean="0"/>
              <a:pPr/>
              <a:t>‹#›</a:t>
            </a:fld>
            <a:endParaRPr lang="en-US"/>
          </a:p>
        </p:txBody>
      </p:sp>
    </p:spTree>
    <p:extLst>
      <p:ext uri="{BB962C8B-B14F-4D97-AF65-F5344CB8AC3E}">
        <p14:creationId xmlns:p14="http://schemas.microsoft.com/office/powerpoint/2010/main" val="39272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0" y="6362700"/>
            <a:ext cx="9144000" cy="508000"/>
          </a:xfrm>
          <a:prstGeom prst="rect">
            <a:avLst/>
          </a:prstGeom>
        </p:spPr>
        <p:txBody>
          <a:bodyPr/>
          <a:lstStyle>
            <a:lvl1pPr algn="ctr">
              <a:defRPr sz="1000"/>
            </a:lvl1pPr>
          </a:lstStyle>
          <a:p>
            <a:r>
              <a:rPr lang="en-US" dirty="0" smtClean="0"/>
              <a:t>The technical data in this document is controlled under the U.S. Export Regulations, release to foreign persons may require an export authorization.</a:t>
            </a:r>
            <a:endParaRPr lang="en-US" dirty="0"/>
          </a:p>
        </p:txBody>
      </p:sp>
      <p:sp>
        <p:nvSpPr>
          <p:cNvPr id="7" name="Slide Number Placeholder 6"/>
          <p:cNvSpPr>
            <a:spLocks noGrp="1"/>
          </p:cNvSpPr>
          <p:nvPr>
            <p:ph type="sldNum" sz="quarter" idx="12"/>
          </p:nvPr>
        </p:nvSpPr>
        <p:spPr/>
        <p:txBody>
          <a:bodyPr/>
          <a:lstStyle/>
          <a:p>
            <a:fld id="{C61475DA-D7B3-4B7A-A73F-9770AA970F7D}" type="slidenum">
              <a:rPr lang="en-US" smtClean="0"/>
              <a:pPr/>
              <a:t>‹#›</a:t>
            </a:fld>
            <a:endParaRPr lang="en-US"/>
          </a:p>
        </p:txBody>
      </p:sp>
    </p:spTree>
    <p:extLst>
      <p:ext uri="{BB962C8B-B14F-4D97-AF65-F5344CB8AC3E}">
        <p14:creationId xmlns:p14="http://schemas.microsoft.com/office/powerpoint/2010/main" val="271177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Picture Placeholder 5"/>
          <p:cNvSpPr>
            <a:spLocks noGrp="1"/>
          </p:cNvSpPr>
          <p:nvPr>
            <p:ph type="pic" sz="quarter" idx="10"/>
          </p:nvPr>
        </p:nvSpPr>
        <p:spPr>
          <a:xfrm>
            <a:off x="221390" y="990600"/>
            <a:ext cx="8770210" cy="5410200"/>
          </a:xfrm>
        </p:spPr>
        <p:txBody>
          <a:bodyPr/>
          <a:lstStyle/>
          <a:p>
            <a:pPr lvl="0"/>
            <a:endParaRPr lang="en-US" noProof="0"/>
          </a:p>
        </p:txBody>
      </p:sp>
      <p:sp>
        <p:nvSpPr>
          <p:cNvPr id="4" name="Footer Placeholder 3"/>
          <p:cNvSpPr>
            <a:spLocks noGrp="1"/>
          </p:cNvSpPr>
          <p:nvPr>
            <p:ph type="ftr" sz="quarter" idx="12"/>
          </p:nvPr>
        </p:nvSpPr>
        <p:spPr>
          <a:xfrm>
            <a:off x="35169" y="6428920"/>
            <a:ext cx="8390374" cy="365125"/>
          </a:xfrm>
          <a:prstGeom prst="rect">
            <a:avLst/>
          </a:prstGeom>
        </p:spPr>
        <p:txBody>
          <a:bodyPr/>
          <a:lstStyle>
            <a:lvl1pPr algn="ctr">
              <a:defRPr sz="1000"/>
            </a:lvl1pPr>
          </a:lstStyle>
          <a:p>
            <a:r>
              <a:rPr lang="en-US" dirty="0" smtClean="0"/>
              <a:t>The technical data in this document is controlled under the U.S. Export Regulations, release to foreign persons may require an export authorization.</a:t>
            </a:r>
            <a:endParaRPr lang="en-US" dirty="0"/>
          </a:p>
        </p:txBody>
      </p:sp>
      <p:sp>
        <p:nvSpPr>
          <p:cNvPr id="5" name="Slide Number Placeholder 4"/>
          <p:cNvSpPr>
            <a:spLocks noGrp="1"/>
          </p:cNvSpPr>
          <p:nvPr>
            <p:ph type="sldNum" sz="quarter" idx="13"/>
          </p:nvPr>
        </p:nvSpPr>
        <p:spPr/>
        <p:txBody>
          <a:bodyPr/>
          <a:lstStyle/>
          <a:p>
            <a:fld id="{C61475DA-D7B3-4B7A-A73F-9770AA970F7D}" type="slidenum">
              <a:rPr lang="en-US" smtClean="0"/>
              <a:pPr/>
              <a:t>‹#›</a:t>
            </a:fld>
            <a:endParaRPr lang="en-US"/>
          </a:p>
        </p:txBody>
      </p:sp>
    </p:spTree>
    <p:extLst>
      <p:ext uri="{BB962C8B-B14F-4D97-AF65-F5344CB8AC3E}">
        <p14:creationId xmlns:p14="http://schemas.microsoft.com/office/powerpoint/2010/main" val="226487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65D9C7F-C0CA-6A48-B756-C98EC0601AFB}" type="slidenum">
              <a:rPr lang="en-US" altLang="x-none"/>
              <a:pPr/>
              <a:t>‹#›</a:t>
            </a:fld>
            <a:endParaRPr lang="en-US" altLang="x-none"/>
          </a:p>
        </p:txBody>
      </p:sp>
    </p:spTree>
    <p:extLst>
      <p:ext uri="{BB962C8B-B14F-4D97-AF65-F5344CB8AC3E}">
        <p14:creationId xmlns:p14="http://schemas.microsoft.com/office/powerpoint/2010/main" val="570278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8266" y="107462"/>
            <a:ext cx="6243870" cy="71501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2385" y="1035538"/>
            <a:ext cx="8538307" cy="52539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8427333" y="6486832"/>
            <a:ext cx="685327" cy="365125"/>
          </a:xfrm>
          <a:prstGeom prst="rect">
            <a:avLst/>
          </a:prstGeom>
        </p:spPr>
        <p:txBody>
          <a:bodyPr vert="horz" lIns="91440" tIns="45720" rIns="91440" bIns="45720" rtlCol="0" anchor="ctr"/>
          <a:lstStyle>
            <a:lvl1pPr algn="r">
              <a:defRPr sz="1200" b="1">
                <a:solidFill>
                  <a:schemeClr val="tx1">
                    <a:tint val="75000"/>
                  </a:schemeClr>
                </a:solidFill>
                <a:latin typeface="Arial"/>
                <a:cs typeface="Arial"/>
              </a:defRPr>
            </a:lvl1pPr>
          </a:lstStyle>
          <a:p>
            <a:fld id="{C61475DA-D7B3-4B7A-A73F-9770AA970F7D}" type="slidenum">
              <a:rPr lang="en-US" smtClean="0"/>
              <a:pPr/>
              <a:t>‹#›</a:t>
            </a:fld>
            <a:endParaRPr lang="en-US"/>
          </a:p>
        </p:txBody>
      </p:sp>
      <p:pic>
        <p:nvPicPr>
          <p:cNvPr id="12" name="Picture 19" descr="meatball"/>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91355" y="147372"/>
            <a:ext cx="781050" cy="666750"/>
          </a:xfrm>
          <a:prstGeom prst="rect">
            <a:avLst/>
          </a:prstGeom>
          <a:noFill/>
        </p:spPr>
      </p:pic>
      <p:pic>
        <p:nvPicPr>
          <p:cNvPr id="13" name="Picture 7" descr="jpllogo_red.gif                                                000078C3MacOS                          B342E612:"/>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8021259" y="292725"/>
            <a:ext cx="11334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447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1" r:id="rId5"/>
    <p:sldLayoutId id="2147483672" r:id="rId6"/>
  </p:sldLayoutIdLst>
  <p:hf hdr="0" dt="0"/>
  <p:txStyles>
    <p:titleStyle>
      <a:lvl1pPr algn="ctr" defTabSz="914400" rtl="0" eaLnBrk="1" latinLnBrk="0" hangingPunct="1">
        <a:spcBef>
          <a:spcPct val="0"/>
        </a:spcBef>
        <a:buNone/>
        <a:defRPr sz="2800" b="1" kern="1200">
          <a:solidFill>
            <a:schemeClr val="tx1"/>
          </a:solidFill>
          <a:latin typeface="Arial"/>
          <a:ea typeface="+mj-ea"/>
          <a:cs typeface="Arial"/>
        </a:defRPr>
      </a:lvl1pPr>
    </p:titleStyle>
    <p:bodyStyle>
      <a:lvl1pPr marL="282575" indent="-282575" algn="l" defTabSz="914400" rtl="0" eaLnBrk="1" latinLnBrk="0" hangingPunct="1">
        <a:spcBef>
          <a:spcPts val="300"/>
        </a:spcBef>
        <a:buFont typeface="Arial" pitchFamily="34" charset="0"/>
        <a:buChar char="•"/>
        <a:defRPr sz="2800" kern="1200">
          <a:solidFill>
            <a:schemeClr val="tx1"/>
          </a:solidFill>
          <a:latin typeface="Arial"/>
          <a:ea typeface="+mn-ea"/>
          <a:cs typeface="Arial"/>
        </a:defRPr>
      </a:lvl1pPr>
      <a:lvl2pPr marL="742950" indent="-292100" algn="l" defTabSz="914400" rtl="0" eaLnBrk="1" latinLnBrk="0" hangingPunct="1">
        <a:spcBef>
          <a:spcPts val="300"/>
        </a:spcBef>
        <a:buFont typeface="Arial" pitchFamily="34" charset="0"/>
        <a:buChar char="–"/>
        <a:defRPr sz="2800" i="0" kern="1200">
          <a:solidFill>
            <a:schemeClr val="tx1"/>
          </a:solidFill>
          <a:latin typeface="Arial"/>
          <a:ea typeface="+mn-ea"/>
          <a:cs typeface="Arial"/>
        </a:defRPr>
      </a:lvl2pPr>
      <a:lvl3pPr marL="1143000" indent="-228600" algn="l" defTabSz="914400" rtl="0" eaLnBrk="1" latinLnBrk="0" hangingPunct="1">
        <a:spcBef>
          <a:spcPts val="300"/>
        </a:spcBef>
        <a:buFont typeface="Arial" pitchFamily="34" charset="0"/>
        <a:buChar char="•"/>
        <a:defRPr sz="2400" i="0" kern="1200">
          <a:solidFill>
            <a:schemeClr val="tx1"/>
          </a:solidFill>
          <a:latin typeface="Arial"/>
          <a:ea typeface="+mn-ea"/>
          <a:cs typeface="Arial"/>
        </a:defRPr>
      </a:lvl3pPr>
      <a:lvl4pPr marL="1600200" indent="-228600" algn="l" defTabSz="914400" rtl="0" eaLnBrk="1" latinLnBrk="0" hangingPunct="1">
        <a:spcBef>
          <a:spcPts val="300"/>
        </a:spcBef>
        <a:buFont typeface="Arial" pitchFamily="34" charset="0"/>
        <a:buChar char="–"/>
        <a:defRPr sz="2400" i="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15.tiff"/><Relationship Id="rId10" Type="http://schemas.openxmlformats.org/officeDocument/2006/relationships/image" Target="../media/image16.tiff"/><Relationship Id="rId11"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DopplerScatt</a:t>
            </a:r>
            <a:r>
              <a:rPr lang="en-US" dirty="0" smtClean="0"/>
              <a:t/>
            </a:r>
            <a:br>
              <a:rPr lang="en-US" dirty="0" smtClean="0"/>
            </a:br>
            <a:r>
              <a:rPr lang="en-US" dirty="0" smtClean="0"/>
              <a:t>Simultaneous Surface Wind and </a:t>
            </a:r>
            <a:r>
              <a:rPr lang="en-US" dirty="0" err="1" smtClean="0"/>
              <a:t>Currrents</a:t>
            </a:r>
            <a:r>
              <a:rPr lang="en-US" dirty="0" smtClean="0"/>
              <a:t> </a:t>
            </a:r>
            <a:endParaRPr lang="en-US" dirty="0"/>
          </a:p>
        </p:txBody>
      </p:sp>
      <p:sp>
        <p:nvSpPr>
          <p:cNvPr id="6" name="Subtitle 5"/>
          <p:cNvSpPr>
            <a:spLocks noGrp="1"/>
          </p:cNvSpPr>
          <p:nvPr>
            <p:ph type="subTitle" idx="1"/>
          </p:nvPr>
        </p:nvSpPr>
        <p:spPr/>
        <p:txBody>
          <a:bodyPr>
            <a:normAutofit/>
          </a:bodyPr>
          <a:lstStyle/>
          <a:p>
            <a:pPr algn="l"/>
            <a:r>
              <a:rPr lang="en-US" dirty="0" smtClean="0"/>
              <a:t>Jet Propulsion Laboratory, </a:t>
            </a:r>
            <a:r>
              <a:rPr lang="en-US" dirty="0" err="1" smtClean="0"/>
              <a:t>CalTech</a:t>
            </a:r>
            <a:endParaRPr lang="en-US" dirty="0"/>
          </a:p>
        </p:txBody>
      </p:sp>
      <p:sp>
        <p:nvSpPr>
          <p:cNvPr id="4" name="Slide Number Placeholder 3"/>
          <p:cNvSpPr>
            <a:spLocks noGrp="1"/>
          </p:cNvSpPr>
          <p:nvPr>
            <p:ph type="sldNum" sz="quarter" idx="12"/>
          </p:nvPr>
        </p:nvSpPr>
        <p:spPr/>
        <p:txBody>
          <a:bodyPr/>
          <a:lstStyle/>
          <a:p>
            <a:fld id="{265D9C7F-C0CA-6A48-B756-C98EC0601AFB}" type="slidenum">
              <a:rPr lang="en-US" altLang="x-none" smtClean="0"/>
              <a:pPr/>
              <a:t>1</a:t>
            </a:fld>
            <a:endParaRPr lang="en-US" altLang="x-none"/>
          </a:p>
        </p:txBody>
      </p:sp>
      <p:sp>
        <p:nvSpPr>
          <p:cNvPr id="3" name="Footer Placeholder 2"/>
          <p:cNvSpPr>
            <a:spLocks noGrp="1"/>
          </p:cNvSpPr>
          <p:nvPr>
            <p:ph type="ftr" sz="quarter" idx="3"/>
          </p:nvPr>
        </p:nvSpPr>
        <p:spPr/>
        <p:txBody>
          <a:bodyPr/>
          <a:lstStyle/>
          <a:p>
            <a:pPr>
              <a:defRPr/>
            </a:pPr>
            <a:endParaRPr lang="en-US"/>
          </a:p>
        </p:txBody>
      </p:sp>
    </p:spTree>
    <p:extLst>
      <p:ext uri="{BB962C8B-B14F-4D97-AF65-F5344CB8AC3E}">
        <p14:creationId xmlns:p14="http://schemas.microsoft.com/office/powerpoint/2010/main" val="135007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DopplerScatt</a:t>
            </a:r>
            <a:r>
              <a:rPr lang="en-US" dirty="0" smtClean="0"/>
              <a:t> Overview</a:t>
            </a:r>
            <a:endParaRPr lang="en-US" dirty="0"/>
          </a:p>
        </p:txBody>
      </p:sp>
      <p:sp>
        <p:nvSpPr>
          <p:cNvPr id="4" name="Slide Number Placeholder 3"/>
          <p:cNvSpPr>
            <a:spLocks noGrp="1"/>
          </p:cNvSpPr>
          <p:nvPr>
            <p:ph type="sldNum" sz="quarter" idx="12"/>
          </p:nvPr>
        </p:nvSpPr>
        <p:spPr/>
        <p:txBody>
          <a:bodyPr/>
          <a:lstStyle/>
          <a:p>
            <a:fld id="{265D9C7F-C0CA-6A48-B756-C98EC0601AFB}" type="slidenum">
              <a:rPr lang="en-US" altLang="x-none" smtClean="0"/>
              <a:pPr/>
              <a:t>2</a:t>
            </a:fld>
            <a:endParaRPr lang="en-US" altLang="x-none"/>
          </a:p>
        </p:txBody>
      </p:sp>
      <p:sp>
        <p:nvSpPr>
          <p:cNvPr id="5" name="Content Placeholder 1"/>
          <p:cNvSpPr txBox="1">
            <a:spLocks/>
          </p:cNvSpPr>
          <p:nvPr/>
        </p:nvSpPr>
        <p:spPr bwMode="auto">
          <a:xfrm>
            <a:off x="152400" y="776865"/>
            <a:ext cx="441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eaLnBrk="1" fontAlgn="auto" hangingPunct="1">
              <a:spcBef>
                <a:spcPts val="0"/>
              </a:spcBef>
              <a:spcAft>
                <a:spcPts val="0"/>
              </a:spcAft>
              <a:buFontTx/>
              <a:buNone/>
              <a:defRPr/>
            </a:pPr>
            <a:r>
              <a:rPr lang="en-US" sz="1400" b="1" kern="0" dirty="0" err="1" smtClean="0"/>
              <a:t>DopplerScatt</a:t>
            </a:r>
            <a:r>
              <a:rPr lang="en-US" sz="1400" b="1" kern="0" dirty="0" smtClean="0"/>
              <a:t> Overview</a:t>
            </a:r>
            <a:endParaRPr lang="en-US" sz="1400" kern="0" dirty="0"/>
          </a:p>
          <a:p>
            <a:pPr eaLnBrk="1" fontAlgn="auto" hangingPunct="1">
              <a:spcBef>
                <a:spcPts val="0"/>
              </a:spcBef>
              <a:spcAft>
                <a:spcPts val="0"/>
              </a:spcAft>
              <a:defRPr/>
            </a:pPr>
            <a:r>
              <a:rPr lang="en-US" sz="1200" kern="0" dirty="0" smtClean="0"/>
              <a:t>Scanning </a:t>
            </a:r>
            <a:r>
              <a:rPr lang="en-US" sz="1200" kern="0" dirty="0"/>
              <a:t>D</a:t>
            </a:r>
            <a:r>
              <a:rPr lang="en-US" sz="1200" kern="0" dirty="0" smtClean="0"/>
              <a:t>oppler radar developed under NASA’s IIP program</a:t>
            </a:r>
          </a:p>
          <a:p>
            <a:pPr eaLnBrk="1" fontAlgn="auto" hangingPunct="1">
              <a:spcBef>
                <a:spcPts val="0"/>
              </a:spcBef>
              <a:spcAft>
                <a:spcPts val="0"/>
              </a:spcAft>
              <a:defRPr/>
            </a:pPr>
            <a:r>
              <a:rPr lang="en-US" sz="1200" kern="0" dirty="0" smtClean="0"/>
              <a:t>Becoming operational under NASA AIST program</a:t>
            </a:r>
          </a:p>
          <a:p>
            <a:pPr eaLnBrk="1" fontAlgn="auto" hangingPunct="1">
              <a:spcBef>
                <a:spcPts val="0"/>
              </a:spcBef>
              <a:spcAft>
                <a:spcPts val="0"/>
              </a:spcAft>
              <a:defRPr/>
            </a:pPr>
            <a:r>
              <a:rPr lang="en-US" sz="1200" b="1" kern="0" dirty="0" smtClean="0"/>
              <a:t>Data Products: </a:t>
            </a:r>
          </a:p>
          <a:p>
            <a:pPr eaLnBrk="1" fontAlgn="auto" hangingPunct="1">
              <a:spcBef>
                <a:spcPts val="0"/>
              </a:spcBef>
              <a:spcAft>
                <a:spcPts val="0"/>
              </a:spcAft>
              <a:buFont typeface="+mj-lt"/>
              <a:buAutoNum type="arabicPeriod"/>
              <a:defRPr/>
            </a:pPr>
            <a:r>
              <a:rPr lang="en-US" sz="1200" kern="0" dirty="0" smtClean="0"/>
              <a:t>Vector ocean surface currents</a:t>
            </a:r>
          </a:p>
          <a:p>
            <a:pPr eaLnBrk="1" fontAlgn="auto" hangingPunct="1">
              <a:spcBef>
                <a:spcPts val="0"/>
              </a:spcBef>
              <a:spcAft>
                <a:spcPts val="0"/>
              </a:spcAft>
              <a:buFont typeface="+mj-lt"/>
              <a:buAutoNum type="arabicPeriod"/>
              <a:defRPr/>
            </a:pPr>
            <a:r>
              <a:rPr lang="en-US" sz="1200" kern="0" dirty="0" smtClean="0"/>
              <a:t>Vector ocean surface winds</a:t>
            </a:r>
          </a:p>
          <a:p>
            <a:pPr eaLnBrk="1" fontAlgn="auto" hangingPunct="1">
              <a:spcBef>
                <a:spcPts val="0"/>
              </a:spcBef>
              <a:spcAft>
                <a:spcPts val="0"/>
              </a:spcAft>
              <a:buFont typeface="+mj-lt"/>
              <a:buAutoNum type="arabicPeriod"/>
              <a:defRPr/>
            </a:pPr>
            <a:r>
              <a:rPr lang="en-US" sz="1200" kern="0" dirty="0" smtClean="0"/>
              <a:t>Radar brightness maps (sensitive to surfactants such as oil films)</a:t>
            </a:r>
          </a:p>
          <a:p>
            <a:pPr eaLnBrk="1" fontAlgn="auto" hangingPunct="1">
              <a:spcBef>
                <a:spcPts val="0"/>
              </a:spcBef>
              <a:spcAft>
                <a:spcPts val="0"/>
              </a:spcAft>
              <a:defRPr/>
            </a:pPr>
            <a:r>
              <a:rPr lang="en-US" sz="1200" b="1" kern="0" dirty="0" smtClean="0"/>
              <a:t>Mapping capabilities</a:t>
            </a:r>
            <a:r>
              <a:rPr lang="en-US" sz="1200" kern="0" dirty="0" smtClean="0"/>
              <a:t>: 25 km swath; maps 200km x 100km area in about 4 </a:t>
            </a:r>
            <a:r>
              <a:rPr lang="en-US" sz="1200" kern="0" dirty="0" err="1" smtClean="0"/>
              <a:t>hrs</a:t>
            </a:r>
            <a:r>
              <a:rPr lang="en-US" sz="1200" kern="0" dirty="0" smtClean="0"/>
              <a:t>; 200m data product resolution; 5-10cm/s radial velocity precision.</a:t>
            </a:r>
          </a:p>
          <a:p>
            <a:pPr eaLnBrk="1" fontAlgn="auto" hangingPunct="1">
              <a:spcBef>
                <a:spcPts val="0"/>
              </a:spcBef>
              <a:spcAft>
                <a:spcPts val="0"/>
              </a:spcAft>
              <a:defRPr/>
            </a:pPr>
            <a:r>
              <a:rPr lang="en-US" sz="1200" b="1" kern="0" dirty="0" smtClean="0"/>
              <a:t>Current status</a:t>
            </a:r>
            <a:r>
              <a:rPr lang="en-US" sz="1200" kern="0" dirty="0" smtClean="0"/>
              <a:t>:</a:t>
            </a:r>
          </a:p>
          <a:p>
            <a:pPr lvl="1" eaLnBrk="1" fontAlgn="auto" hangingPunct="1">
              <a:spcBef>
                <a:spcPts val="0"/>
              </a:spcBef>
              <a:spcAft>
                <a:spcPts val="0"/>
              </a:spcAft>
              <a:defRPr/>
            </a:pPr>
            <a:r>
              <a:rPr lang="en-US" sz="1100" kern="0" dirty="0" smtClean="0"/>
              <a:t>Instrument hardware completed</a:t>
            </a:r>
          </a:p>
          <a:p>
            <a:pPr lvl="1" eaLnBrk="1" fontAlgn="auto" hangingPunct="1">
              <a:spcBef>
                <a:spcPts val="0"/>
              </a:spcBef>
              <a:spcAft>
                <a:spcPts val="0"/>
              </a:spcAft>
              <a:defRPr/>
            </a:pPr>
            <a:r>
              <a:rPr lang="en-US" sz="1100" kern="0" dirty="0" smtClean="0"/>
              <a:t>Instrument currently undergoing final calibration and validation</a:t>
            </a:r>
          </a:p>
          <a:p>
            <a:pPr lvl="1" eaLnBrk="1" fontAlgn="auto" hangingPunct="1">
              <a:spcBef>
                <a:spcPts val="0"/>
              </a:spcBef>
              <a:spcAft>
                <a:spcPts val="0"/>
              </a:spcAft>
              <a:defRPr/>
            </a:pPr>
            <a:r>
              <a:rPr lang="en-US" sz="1100" kern="0" dirty="0" smtClean="0"/>
              <a:t>Upcoming </a:t>
            </a:r>
            <a:r>
              <a:rPr lang="en-US" sz="1100" kern="0" dirty="0" err="1" smtClean="0"/>
              <a:t>CalVal</a:t>
            </a:r>
            <a:r>
              <a:rPr lang="en-US" sz="1100" kern="0" dirty="0" smtClean="0"/>
              <a:t> campaigns: SPLASH in Mississippi Delta (CARTHE) &amp; Taylor Oil Platform Plume (NOAA), </a:t>
            </a:r>
            <a:r>
              <a:rPr lang="en-US" sz="1100" kern="0" dirty="0"/>
              <a:t>, April 18-28</a:t>
            </a:r>
            <a:r>
              <a:rPr lang="en-US" sz="1100" kern="0" dirty="0" smtClean="0"/>
              <a:t>; KISS (NASA) in Monterey Bay May 1-4.</a:t>
            </a:r>
            <a:endParaRPr lang="en-US" sz="1100" kern="0" dirty="0"/>
          </a:p>
          <a:p>
            <a:pPr eaLnBrk="1" fontAlgn="auto" hangingPunct="1">
              <a:spcBef>
                <a:spcPts val="0"/>
              </a:spcBef>
              <a:spcAft>
                <a:spcPts val="0"/>
              </a:spcAft>
              <a:buFontTx/>
              <a:buChar char="-"/>
              <a:defRPr/>
            </a:pPr>
            <a:endParaRPr lang="en-US" sz="800" kern="0" dirty="0" smtClean="0"/>
          </a:p>
        </p:txBody>
      </p:sp>
      <p:sp>
        <p:nvSpPr>
          <p:cNvPr id="6" name="Content Placeholder 1"/>
          <p:cNvSpPr txBox="1">
            <a:spLocks/>
          </p:cNvSpPr>
          <p:nvPr/>
        </p:nvSpPr>
        <p:spPr bwMode="auto">
          <a:xfrm>
            <a:off x="0" y="4158346"/>
            <a:ext cx="4419600" cy="269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eaLnBrk="1" fontAlgn="auto" hangingPunct="1">
              <a:spcBef>
                <a:spcPts val="0"/>
              </a:spcBef>
              <a:spcAft>
                <a:spcPts val="0"/>
              </a:spcAft>
              <a:buFontTx/>
              <a:buNone/>
              <a:defRPr/>
            </a:pPr>
            <a:r>
              <a:rPr lang="en-US" sz="1400" b="1" kern="0" dirty="0" smtClean="0"/>
              <a:t>Potential Uses for Scientific Use</a:t>
            </a:r>
          </a:p>
          <a:p>
            <a:pPr marL="0" indent="0" eaLnBrk="1" fontAlgn="auto" hangingPunct="1">
              <a:spcBef>
                <a:spcPts val="0"/>
              </a:spcBef>
              <a:spcAft>
                <a:spcPts val="0"/>
              </a:spcAft>
              <a:buFontTx/>
              <a:buNone/>
              <a:defRPr/>
            </a:pPr>
            <a:endParaRPr lang="en-US" sz="1400" b="1" kern="0" dirty="0" smtClean="0"/>
          </a:p>
          <a:p>
            <a:pPr eaLnBrk="1" fontAlgn="auto" hangingPunct="1">
              <a:spcBef>
                <a:spcPts val="0"/>
              </a:spcBef>
              <a:spcAft>
                <a:spcPts val="0"/>
              </a:spcAft>
              <a:defRPr/>
            </a:pPr>
            <a:r>
              <a:rPr lang="en-US" sz="1200" kern="0" dirty="0" smtClean="0"/>
              <a:t>Observation of mesoscale to </a:t>
            </a:r>
            <a:r>
              <a:rPr lang="en-US" sz="1200" kern="0" dirty="0" err="1" smtClean="0"/>
              <a:t>submesoscale</a:t>
            </a:r>
            <a:r>
              <a:rPr lang="en-US" sz="1200" kern="0" dirty="0" smtClean="0"/>
              <a:t> transition in surface current circulation with associated wind drivers.</a:t>
            </a:r>
          </a:p>
          <a:p>
            <a:pPr eaLnBrk="1" fontAlgn="auto" hangingPunct="1">
              <a:spcBef>
                <a:spcPts val="0"/>
              </a:spcBef>
              <a:spcAft>
                <a:spcPts val="0"/>
              </a:spcAft>
              <a:defRPr/>
            </a:pPr>
            <a:r>
              <a:rPr lang="en-US" sz="1200" kern="0" dirty="0" smtClean="0"/>
              <a:t>Observation of internal waves and evolution over synoptic scales</a:t>
            </a:r>
          </a:p>
          <a:p>
            <a:pPr eaLnBrk="1" fontAlgn="auto" hangingPunct="1">
              <a:spcBef>
                <a:spcPts val="0"/>
              </a:spcBef>
              <a:spcAft>
                <a:spcPts val="0"/>
              </a:spcAft>
              <a:defRPr/>
            </a:pPr>
            <a:r>
              <a:rPr lang="en-US" sz="1200" kern="0" dirty="0" smtClean="0"/>
              <a:t>Improved understanding of air-sea interaction by simultaneous measurements of surface currents, wind stress, and SST (separate sensor that can be accommodated in NASA King Air platform).</a:t>
            </a:r>
          </a:p>
          <a:p>
            <a:pPr eaLnBrk="1" fontAlgn="auto" hangingPunct="1">
              <a:spcBef>
                <a:spcPts val="0"/>
              </a:spcBef>
              <a:spcAft>
                <a:spcPts val="0"/>
              </a:spcAft>
              <a:defRPr/>
            </a:pPr>
            <a:r>
              <a:rPr lang="en-US" sz="1200" kern="0" dirty="0" smtClean="0"/>
              <a:t>Improved understanding of mechanisms leading to upwelling</a:t>
            </a:r>
          </a:p>
          <a:p>
            <a:pPr eaLnBrk="1" fontAlgn="auto" hangingPunct="1">
              <a:spcBef>
                <a:spcPts val="0"/>
              </a:spcBef>
              <a:spcAft>
                <a:spcPts val="0"/>
              </a:spcAft>
              <a:defRPr/>
            </a:pPr>
            <a:r>
              <a:rPr lang="en-US" sz="1200" kern="0" dirty="0" smtClean="0"/>
              <a:t>Understanding of interactions of river plumes and ocean circulation, including mixing</a:t>
            </a:r>
            <a:endParaRPr lang="en-US" sz="1200" kern="0" dirty="0"/>
          </a:p>
        </p:txBody>
      </p:sp>
      <p:sp>
        <p:nvSpPr>
          <p:cNvPr id="7" name="Content Placeholder 1"/>
          <p:cNvSpPr txBox="1">
            <a:spLocks/>
          </p:cNvSpPr>
          <p:nvPr/>
        </p:nvSpPr>
        <p:spPr bwMode="auto">
          <a:xfrm>
            <a:off x="4572000" y="4158346"/>
            <a:ext cx="4419600" cy="269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eaLnBrk="1" fontAlgn="auto" hangingPunct="1">
              <a:spcBef>
                <a:spcPts val="0"/>
              </a:spcBef>
              <a:spcAft>
                <a:spcPts val="0"/>
              </a:spcAft>
              <a:buFontTx/>
              <a:buNone/>
              <a:defRPr/>
            </a:pPr>
            <a:r>
              <a:rPr lang="en-US" sz="1400" b="1" kern="0" dirty="0" smtClean="0"/>
              <a:t>Potential for Operational Use</a:t>
            </a:r>
            <a:endParaRPr lang="en-US" sz="1600" b="1" kern="0" dirty="0"/>
          </a:p>
          <a:p>
            <a:pPr marL="0" indent="0" eaLnBrk="1" fontAlgn="auto" hangingPunct="1">
              <a:spcBef>
                <a:spcPts val="0"/>
              </a:spcBef>
              <a:spcAft>
                <a:spcPts val="0"/>
              </a:spcAft>
              <a:buFontTx/>
              <a:buNone/>
              <a:defRPr/>
            </a:pPr>
            <a:endParaRPr lang="en-US" sz="1600" b="1" kern="0" dirty="0"/>
          </a:p>
          <a:p>
            <a:pPr eaLnBrk="1" fontAlgn="auto" hangingPunct="1">
              <a:spcBef>
                <a:spcPts val="0"/>
              </a:spcBef>
              <a:spcAft>
                <a:spcPts val="0"/>
              </a:spcAft>
              <a:defRPr/>
            </a:pPr>
            <a:r>
              <a:rPr lang="en-US" sz="1400" kern="0" dirty="0" smtClean="0"/>
              <a:t>High resolution characterization of circulation in coastal shipping areas</a:t>
            </a:r>
          </a:p>
          <a:p>
            <a:pPr eaLnBrk="1" fontAlgn="auto" hangingPunct="1">
              <a:spcBef>
                <a:spcPts val="0"/>
              </a:spcBef>
              <a:spcAft>
                <a:spcPts val="0"/>
              </a:spcAft>
              <a:defRPr/>
            </a:pPr>
            <a:r>
              <a:rPr lang="en-US" sz="1400" kern="0" dirty="0" smtClean="0"/>
              <a:t>Tracking of surface surfactants (e.g., oil) with simultaneous measurements of surface currents and winds to aid models in prediction of dispersal</a:t>
            </a:r>
          </a:p>
          <a:p>
            <a:pPr eaLnBrk="1" fontAlgn="auto" hangingPunct="1">
              <a:spcBef>
                <a:spcPts val="0"/>
              </a:spcBef>
              <a:spcAft>
                <a:spcPts val="0"/>
              </a:spcAft>
              <a:defRPr/>
            </a:pPr>
            <a:r>
              <a:rPr lang="en-US" sz="1400" kern="0" dirty="0" smtClean="0"/>
              <a:t>Understanding beach erosion</a:t>
            </a:r>
          </a:p>
          <a:p>
            <a:pPr eaLnBrk="1" fontAlgn="auto" hangingPunct="1">
              <a:spcBef>
                <a:spcPts val="0"/>
              </a:spcBef>
              <a:spcAft>
                <a:spcPts val="0"/>
              </a:spcAft>
              <a:defRPr/>
            </a:pPr>
            <a:r>
              <a:rPr lang="en-US" sz="1400" kern="0" dirty="0" smtClean="0"/>
              <a:t>Planning for oil platform siting and safety</a:t>
            </a:r>
          </a:p>
          <a:p>
            <a:pPr marL="0" indent="0" eaLnBrk="1" fontAlgn="auto" hangingPunct="1">
              <a:spcBef>
                <a:spcPts val="0"/>
              </a:spcBef>
              <a:spcAft>
                <a:spcPts val="0"/>
              </a:spcAft>
              <a:buFontTx/>
              <a:buNone/>
              <a:defRPr/>
            </a:pPr>
            <a:endParaRPr lang="en-US" sz="1200" b="1" kern="0" dirty="0"/>
          </a:p>
        </p:txBody>
      </p:sp>
      <p:pic>
        <p:nvPicPr>
          <p:cNvPr id="8" name="Picture 6"/>
          <p:cNvPicPr>
            <a:picLocks noChangeAspect="1"/>
          </p:cNvPicPr>
          <p:nvPr/>
        </p:nvPicPr>
        <p:blipFill>
          <a:blip r:embed="rId2">
            <a:extLst>
              <a:ext uri="{28A0092B-C50C-407E-A947-70E740481C1C}">
                <a14:useLocalDpi xmlns:a14="http://schemas.microsoft.com/office/drawing/2010/main" val="0"/>
              </a:ext>
            </a:extLst>
          </a:blip>
          <a:srcRect l="7568" t="31313" r="29240" b="30458"/>
          <a:stretch>
            <a:fillRect/>
          </a:stretch>
        </p:blipFill>
        <p:spPr bwMode="auto">
          <a:xfrm>
            <a:off x="6796088" y="925280"/>
            <a:ext cx="23590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6916738" y="2898543"/>
            <a:ext cx="21050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dirty="0" err="1">
                <a:latin typeface="Helvetica" charset="0"/>
              </a:rPr>
              <a:t>DopplerScatt</a:t>
            </a:r>
            <a:r>
              <a:rPr lang="en-US" altLang="x-none" sz="1100" dirty="0">
                <a:latin typeface="Helvetica" charset="0"/>
              </a:rPr>
              <a:t> </a:t>
            </a:r>
            <a:r>
              <a:rPr lang="en-US" altLang="x-none" sz="1100" dirty="0" smtClean="0">
                <a:latin typeface="Helvetica" charset="0"/>
              </a:rPr>
              <a:t>radial surface </a:t>
            </a:r>
            <a:r>
              <a:rPr lang="en-US" altLang="x-none" sz="1100" dirty="0">
                <a:latin typeface="Helvetica" charset="0"/>
              </a:rPr>
              <a:t>currents and biological surfactants (white) at Columbia River mouth.</a:t>
            </a:r>
          </a:p>
        </p:txBody>
      </p:sp>
      <p:pic>
        <p:nvPicPr>
          <p:cNvPr id="10" name="Picture 9" descr="D2016_0304_T031_PROOF.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925280"/>
            <a:ext cx="1992086" cy="1980866"/>
          </a:xfrm>
          <a:prstGeom prst="rect">
            <a:avLst/>
          </a:prstGeom>
        </p:spPr>
      </p:pic>
      <p:sp>
        <p:nvSpPr>
          <p:cNvPr id="11" name="TextBox 12"/>
          <p:cNvSpPr txBox="1">
            <a:spLocks noChangeArrowheads="1"/>
          </p:cNvSpPr>
          <p:nvPr/>
        </p:nvSpPr>
        <p:spPr bwMode="auto">
          <a:xfrm>
            <a:off x="4631531" y="2978544"/>
            <a:ext cx="210502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dirty="0" err="1">
                <a:latin typeface="Helvetica" charset="0"/>
              </a:rPr>
              <a:t>DopplerScatt</a:t>
            </a:r>
            <a:r>
              <a:rPr lang="en-US" altLang="x-none" sz="1100" dirty="0">
                <a:latin typeface="Helvetica" charset="0"/>
              </a:rPr>
              <a:t> </a:t>
            </a:r>
            <a:r>
              <a:rPr lang="en-US" altLang="x-none" sz="1100" dirty="0" smtClean="0">
                <a:latin typeface="Helvetica" charset="0"/>
              </a:rPr>
              <a:t>instrument. It has been deployed on a DOE King Air and will transition to an operational instrument in the NASA King Air B200.</a:t>
            </a:r>
            <a:endParaRPr lang="en-US" altLang="x-none" sz="1100" dirty="0">
              <a:latin typeface="Helvetica" charset="0"/>
            </a:endParaRPr>
          </a:p>
        </p:txBody>
      </p:sp>
    </p:spTree>
    <p:extLst>
      <p:ext uri="{BB962C8B-B14F-4D97-AF65-F5344CB8AC3E}">
        <p14:creationId xmlns:p14="http://schemas.microsoft.com/office/powerpoint/2010/main" val="125186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4163"/>
            <a:ext cx="7924800" cy="334962"/>
          </a:xfrm>
        </p:spPr>
        <p:txBody>
          <a:bodyPr>
            <a:normAutofit fontScale="90000"/>
          </a:bodyPr>
          <a:lstStyle/>
          <a:p>
            <a:r>
              <a:rPr lang="en-US" altLang="x-none" sz="2500">
                <a:latin typeface="Arial" charset="0"/>
                <a:cs typeface="Arial" charset="0"/>
              </a:rPr>
              <a:t>DopplerScatt physical measurements– </a:t>
            </a:r>
            <a:br>
              <a:rPr lang="en-US" altLang="x-none" sz="2500">
                <a:latin typeface="Arial" charset="0"/>
                <a:cs typeface="Arial" charset="0"/>
              </a:rPr>
            </a:br>
            <a:r>
              <a:rPr lang="en-US" altLang="x-none" sz="2500">
                <a:latin typeface="Arial" charset="0"/>
                <a:cs typeface="Arial" charset="0"/>
              </a:rPr>
              <a:t>Engineering Flight June 22</a:t>
            </a:r>
            <a:r>
              <a:rPr lang="en-US" altLang="x-none" sz="2500" baseline="30000">
                <a:latin typeface="Arial" charset="0"/>
                <a:cs typeface="Arial" charset="0"/>
              </a:rPr>
              <a:t>nd</a:t>
            </a:r>
            <a:r>
              <a:rPr lang="en-US" altLang="x-none" sz="2500">
                <a:latin typeface="Arial" charset="0"/>
                <a:cs typeface="Arial" charset="0"/>
              </a:rPr>
              <a:t> 2016</a:t>
            </a:r>
          </a:p>
        </p:txBody>
      </p:sp>
      <p:sp>
        <p:nvSpPr>
          <p:cNvPr id="4" name="Slide Number Placeholder 3"/>
          <p:cNvSpPr>
            <a:spLocks noGrp="1"/>
          </p:cNvSpPr>
          <p:nvPr>
            <p:ph type="sldNum" sz="quarter" idx="4294967295"/>
          </p:nvPr>
        </p:nvSpPr>
        <p:spPr>
          <a:xfrm>
            <a:off x="8428038" y="6410325"/>
            <a:ext cx="684212" cy="365125"/>
          </a:xfrm>
          <a:prstGeom prst="rect">
            <a:avLst/>
          </a:prstGeom>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CCAD6344-7C37-E547-AC0F-20A1BF327904}" type="slidenum">
              <a:rPr lang="en-US" altLang="x-none">
                <a:solidFill>
                  <a:srgbClr val="898989"/>
                </a:solidFill>
                <a:latin typeface="Arial" charset="0"/>
              </a:rPr>
              <a:pPr/>
              <a:t>3</a:t>
            </a:fld>
            <a:endParaRPr lang="en-US" altLang="x-none">
              <a:solidFill>
                <a:srgbClr val="898989"/>
              </a:solidFill>
              <a:latin typeface="Arial" charset="0"/>
            </a:endParaRPr>
          </a:p>
        </p:txBody>
      </p:sp>
      <p:pic>
        <p:nvPicPr>
          <p:cNvPr id="2560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884238"/>
            <a:ext cx="4100513" cy="56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6316663"/>
            <a:ext cx="8913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4941888" y="5183188"/>
            <a:ext cx="1704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a:solidFill>
                  <a:schemeClr val="bg1"/>
                </a:solidFill>
              </a:rPr>
              <a:t>Aft-looking residual radial velocities</a:t>
            </a:r>
          </a:p>
        </p:txBody>
      </p:sp>
      <p:sp>
        <p:nvSpPr>
          <p:cNvPr id="25606" name="TextBox 11"/>
          <p:cNvSpPr txBox="1">
            <a:spLocks noChangeArrowheads="1"/>
          </p:cNvSpPr>
          <p:nvPr/>
        </p:nvSpPr>
        <p:spPr bwMode="auto">
          <a:xfrm>
            <a:off x="104775" y="4076700"/>
            <a:ext cx="191611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sz="1400">
                <a:solidFill>
                  <a:schemeClr val="bg1"/>
                </a:solidFill>
              </a:rPr>
              <a:t>Fore-looking Surface radial velocity from Doppler, after subtracting platform motion and rough Bragg contribution.</a:t>
            </a:r>
          </a:p>
          <a:p>
            <a:pPr eaLnBrk="1" hangingPunct="1"/>
            <a:r>
              <a:rPr lang="en-US" altLang="x-none" sz="1400">
                <a:solidFill>
                  <a:schemeClr val="bg1"/>
                </a:solidFill>
              </a:rPr>
              <a:t>Notice tidally induced internal waves at the continental shelf.</a:t>
            </a:r>
          </a:p>
        </p:txBody>
      </p:sp>
      <p:sp>
        <p:nvSpPr>
          <p:cNvPr id="25607" name="TextBox 1"/>
          <p:cNvSpPr txBox="1">
            <a:spLocks noChangeArrowheads="1"/>
          </p:cNvSpPr>
          <p:nvPr/>
        </p:nvSpPr>
        <p:spPr bwMode="auto">
          <a:xfrm>
            <a:off x="4654550" y="6627813"/>
            <a:ext cx="1108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sz="1200"/>
              <a:t>Velocity (m/s)</a:t>
            </a:r>
          </a:p>
        </p:txBody>
      </p:sp>
      <p:pic>
        <p:nvPicPr>
          <p:cNvPr id="2560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850900"/>
            <a:ext cx="3910012"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3"/>
          <p:cNvSpPr txBox="1">
            <a:spLocks noChangeArrowheads="1"/>
          </p:cNvSpPr>
          <p:nvPr/>
        </p:nvSpPr>
        <p:spPr bwMode="auto">
          <a:xfrm>
            <a:off x="5176838" y="4037013"/>
            <a:ext cx="19161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sz="1400">
                <a:solidFill>
                  <a:schemeClr val="bg1"/>
                </a:solidFill>
              </a:rPr>
              <a:t>Fore-looking backscatter cross section corresponding to radial velocity. Notice increased brightness due to wind strengthening off Point Sur.</a:t>
            </a:r>
          </a:p>
        </p:txBody>
      </p:sp>
      <p:pic>
        <p:nvPicPr>
          <p:cNvPr id="2561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076156" y="3428207"/>
            <a:ext cx="56229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rot="-1740000">
            <a:off x="706438" y="1565275"/>
            <a:ext cx="712787" cy="1573213"/>
          </a:xfrm>
          <a:prstGeom prst="rect">
            <a:avLst/>
          </a:prstGeom>
          <a:noFill/>
          <a:ln w="508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p:cNvSpPr/>
          <p:nvPr/>
        </p:nvSpPr>
        <p:spPr>
          <a:xfrm rot="-1740000">
            <a:off x="5513388" y="1446213"/>
            <a:ext cx="712787" cy="1571625"/>
          </a:xfrm>
          <a:prstGeom prst="rect">
            <a:avLst/>
          </a:prstGeom>
          <a:noFill/>
          <a:ln w="508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4519966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8309" y="107462"/>
            <a:ext cx="7259023" cy="715014"/>
          </a:xfrm>
        </p:spPr>
        <p:txBody>
          <a:bodyPr>
            <a:normAutofit fontScale="90000"/>
          </a:bodyPr>
          <a:lstStyle/>
          <a:p>
            <a:r>
              <a:rPr lang="en-US"/>
              <a:t>Preliminary Retrievals with Wind Correction</a:t>
            </a:r>
            <a:br>
              <a:rPr lang="en-US"/>
            </a:br>
            <a:r>
              <a:rPr lang="en-US"/>
              <a:t>Internal </a:t>
            </a:r>
            <a:r>
              <a:rPr lang="en-US" dirty="0" smtClean="0"/>
              <a:t>Wave Changes</a:t>
            </a:r>
            <a:endParaRPr lang="en-US" dirty="0"/>
          </a:p>
        </p:txBody>
      </p:sp>
      <p:sp>
        <p:nvSpPr>
          <p:cNvPr id="4" name="Slide Number Placeholder 3"/>
          <p:cNvSpPr>
            <a:spLocks noGrp="1"/>
          </p:cNvSpPr>
          <p:nvPr>
            <p:ph type="sldNum" sz="quarter" idx="12"/>
          </p:nvPr>
        </p:nvSpPr>
        <p:spPr/>
        <p:txBody>
          <a:bodyPr/>
          <a:lstStyle/>
          <a:p>
            <a:fld id="{C61475DA-D7B3-4B7A-A73F-9770AA970F7D}" type="slidenum">
              <a:rPr lang="en-US" smtClean="0">
                <a:solidFill>
                  <a:prstClr val="black">
                    <a:tint val="75000"/>
                  </a:prstClr>
                </a:solidFill>
              </a:rPr>
              <a:pPr/>
              <a:t>4</a:t>
            </a:fld>
            <a:endParaRPr lang="en-US">
              <a:solidFill>
                <a:prstClr val="black">
                  <a:tint val="75000"/>
                </a:prstClr>
              </a:solidFill>
            </a:endParaRPr>
          </a:p>
        </p:txBody>
      </p:sp>
      <p:sp>
        <p:nvSpPr>
          <p:cNvPr id="5" name="Title 1"/>
          <p:cNvSpPr txBox="1">
            <a:spLocks/>
          </p:cNvSpPr>
          <p:nvPr/>
        </p:nvSpPr>
        <p:spPr>
          <a:xfrm>
            <a:off x="1608266" y="264630"/>
            <a:ext cx="6243870" cy="7150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Arial"/>
                <a:ea typeface="+mj-ea"/>
                <a:cs typeface="Arial"/>
              </a:defRPr>
            </a:lvl1pPr>
          </a:lstStyle>
          <a:p>
            <a:endParaRPr lang="en-US" dirty="0"/>
          </a:p>
        </p:txBody>
      </p:sp>
      <p:sp>
        <p:nvSpPr>
          <p:cNvPr id="6" name="TextBox 5"/>
          <p:cNvSpPr txBox="1"/>
          <p:nvPr/>
        </p:nvSpPr>
        <p:spPr>
          <a:xfrm rot="16200000">
            <a:off x="224820" y="2257425"/>
            <a:ext cx="764953" cy="369332"/>
          </a:xfrm>
          <a:prstGeom prst="rect">
            <a:avLst/>
          </a:prstGeom>
          <a:noFill/>
        </p:spPr>
        <p:txBody>
          <a:bodyPr wrap="none" rtlCol="0">
            <a:spAutoFit/>
          </a:bodyPr>
          <a:lstStyle/>
          <a:p>
            <a:r>
              <a:rPr lang="en-US" dirty="0" smtClean="0"/>
              <a:t>Speed</a:t>
            </a:r>
            <a:endParaRPr lang="en-US" dirty="0"/>
          </a:p>
        </p:txBody>
      </p:sp>
      <p:sp>
        <p:nvSpPr>
          <p:cNvPr id="7" name="TextBox 6"/>
          <p:cNvSpPr txBox="1"/>
          <p:nvPr/>
        </p:nvSpPr>
        <p:spPr>
          <a:xfrm rot="16200000">
            <a:off x="-333521" y="4741649"/>
            <a:ext cx="1887248" cy="369332"/>
          </a:xfrm>
          <a:prstGeom prst="rect">
            <a:avLst/>
          </a:prstGeom>
          <a:noFill/>
        </p:spPr>
        <p:txBody>
          <a:bodyPr wrap="none" rtlCol="0">
            <a:spAutoFit/>
          </a:bodyPr>
          <a:lstStyle/>
          <a:p>
            <a:r>
              <a:rPr lang="en-US" dirty="0" smtClean="0"/>
              <a:t>Speed &amp; Direction</a:t>
            </a:r>
            <a:endParaRPr lang="en-US" dirty="0"/>
          </a:p>
        </p:txBody>
      </p:sp>
      <p:sp>
        <p:nvSpPr>
          <p:cNvPr id="8" name="TextBox 7"/>
          <p:cNvSpPr txBox="1"/>
          <p:nvPr/>
        </p:nvSpPr>
        <p:spPr>
          <a:xfrm>
            <a:off x="1731073" y="979644"/>
            <a:ext cx="635110" cy="369332"/>
          </a:xfrm>
          <a:prstGeom prst="rect">
            <a:avLst/>
          </a:prstGeom>
          <a:noFill/>
        </p:spPr>
        <p:txBody>
          <a:bodyPr wrap="none" rtlCol="0">
            <a:spAutoFit/>
          </a:bodyPr>
          <a:lstStyle/>
          <a:p>
            <a:r>
              <a:rPr lang="en-US" smtClean="0"/>
              <a:t>T = 0</a:t>
            </a:r>
            <a:endParaRPr lang="en-US"/>
          </a:p>
        </p:txBody>
      </p:sp>
      <p:sp>
        <p:nvSpPr>
          <p:cNvPr id="9" name="TextBox 8"/>
          <p:cNvSpPr txBox="1"/>
          <p:nvPr/>
        </p:nvSpPr>
        <p:spPr>
          <a:xfrm>
            <a:off x="3500939" y="961848"/>
            <a:ext cx="1164101" cy="369332"/>
          </a:xfrm>
          <a:prstGeom prst="rect">
            <a:avLst/>
          </a:prstGeom>
          <a:noFill/>
        </p:spPr>
        <p:txBody>
          <a:bodyPr wrap="none" rtlCol="0">
            <a:spAutoFit/>
          </a:bodyPr>
          <a:lstStyle/>
          <a:p>
            <a:r>
              <a:rPr lang="en-US" dirty="0" smtClean="0"/>
              <a:t>T ~ 30 min</a:t>
            </a:r>
            <a:endParaRPr lang="en-US" dirty="0"/>
          </a:p>
        </p:txBody>
      </p:sp>
      <p:sp>
        <p:nvSpPr>
          <p:cNvPr id="10" name="TextBox 9"/>
          <p:cNvSpPr txBox="1"/>
          <p:nvPr/>
        </p:nvSpPr>
        <p:spPr>
          <a:xfrm>
            <a:off x="5367661" y="961848"/>
            <a:ext cx="1217000" cy="369332"/>
          </a:xfrm>
          <a:prstGeom prst="rect">
            <a:avLst/>
          </a:prstGeom>
          <a:noFill/>
        </p:spPr>
        <p:txBody>
          <a:bodyPr wrap="none" rtlCol="0">
            <a:spAutoFit/>
          </a:bodyPr>
          <a:lstStyle/>
          <a:p>
            <a:r>
              <a:rPr lang="en-US" dirty="0" smtClean="0"/>
              <a:t>T ~ 90  min</a:t>
            </a:r>
            <a:endParaRPr lang="en-US" dirty="0"/>
          </a:p>
        </p:txBody>
      </p:sp>
      <p:sp>
        <p:nvSpPr>
          <p:cNvPr id="11" name="TextBox 10"/>
          <p:cNvSpPr txBox="1"/>
          <p:nvPr/>
        </p:nvSpPr>
        <p:spPr>
          <a:xfrm>
            <a:off x="7320857" y="961848"/>
            <a:ext cx="1334020" cy="369332"/>
          </a:xfrm>
          <a:prstGeom prst="rect">
            <a:avLst/>
          </a:prstGeom>
          <a:noFill/>
        </p:spPr>
        <p:txBody>
          <a:bodyPr wrap="none" rtlCol="0">
            <a:spAutoFit/>
          </a:bodyPr>
          <a:lstStyle/>
          <a:p>
            <a:r>
              <a:rPr lang="en-US" dirty="0" smtClean="0"/>
              <a:t>T </a:t>
            </a:r>
            <a:r>
              <a:rPr lang="en-US" smtClean="0"/>
              <a:t>~ 120  </a:t>
            </a:r>
            <a:r>
              <a:rPr lang="en-US" dirty="0" smtClean="0"/>
              <a:t>min</a:t>
            </a:r>
            <a:endParaRPr lang="en-US" dirty="0"/>
          </a:p>
        </p:txBody>
      </p:sp>
      <p:pic>
        <p:nvPicPr>
          <p:cNvPr id="12" name="Picture 11"/>
          <p:cNvPicPr>
            <a:picLocks noChangeAspect="1"/>
          </p:cNvPicPr>
          <p:nvPr/>
        </p:nvPicPr>
        <p:blipFill>
          <a:blip r:embed="rId3"/>
          <a:stretch>
            <a:fillRect/>
          </a:stretch>
        </p:blipFill>
        <p:spPr>
          <a:xfrm>
            <a:off x="1169821" y="1310152"/>
            <a:ext cx="1745673" cy="2514600"/>
          </a:xfrm>
          <a:prstGeom prst="rect">
            <a:avLst/>
          </a:prstGeom>
        </p:spPr>
      </p:pic>
      <p:pic>
        <p:nvPicPr>
          <p:cNvPr id="13" name="Picture 12"/>
          <p:cNvPicPr>
            <a:picLocks noChangeAspect="1"/>
          </p:cNvPicPr>
          <p:nvPr/>
        </p:nvPicPr>
        <p:blipFill>
          <a:blip r:embed="rId4"/>
          <a:stretch>
            <a:fillRect/>
          </a:stretch>
        </p:blipFill>
        <p:spPr>
          <a:xfrm>
            <a:off x="1168310" y="3873866"/>
            <a:ext cx="1743614" cy="2514600"/>
          </a:xfrm>
          <a:prstGeom prst="rect">
            <a:avLst/>
          </a:prstGeom>
        </p:spPr>
      </p:pic>
      <p:pic>
        <p:nvPicPr>
          <p:cNvPr id="14" name="Picture 13"/>
          <p:cNvPicPr>
            <a:picLocks noChangeAspect="1"/>
          </p:cNvPicPr>
          <p:nvPr/>
        </p:nvPicPr>
        <p:blipFill>
          <a:blip r:embed="rId5"/>
          <a:stretch>
            <a:fillRect/>
          </a:stretch>
        </p:blipFill>
        <p:spPr>
          <a:xfrm>
            <a:off x="3108723" y="1302825"/>
            <a:ext cx="1744522" cy="2514600"/>
          </a:xfrm>
          <a:prstGeom prst="rect">
            <a:avLst/>
          </a:prstGeom>
        </p:spPr>
      </p:pic>
      <p:pic>
        <p:nvPicPr>
          <p:cNvPr id="15" name="Picture 14"/>
          <p:cNvPicPr>
            <a:picLocks noChangeAspect="1"/>
          </p:cNvPicPr>
          <p:nvPr/>
        </p:nvPicPr>
        <p:blipFill>
          <a:blip r:embed="rId6"/>
          <a:stretch>
            <a:fillRect/>
          </a:stretch>
        </p:blipFill>
        <p:spPr>
          <a:xfrm>
            <a:off x="3108723" y="3894894"/>
            <a:ext cx="1733595" cy="2514600"/>
          </a:xfrm>
          <a:prstGeom prst="rect">
            <a:avLst/>
          </a:prstGeom>
        </p:spPr>
      </p:pic>
      <p:pic>
        <p:nvPicPr>
          <p:cNvPr id="16" name="Picture 15"/>
          <p:cNvPicPr>
            <a:picLocks noChangeAspect="1"/>
          </p:cNvPicPr>
          <p:nvPr/>
        </p:nvPicPr>
        <p:blipFill>
          <a:blip r:embed="rId7"/>
          <a:stretch>
            <a:fillRect/>
          </a:stretch>
        </p:blipFill>
        <p:spPr>
          <a:xfrm>
            <a:off x="5015229" y="1314871"/>
            <a:ext cx="1752510" cy="2514600"/>
          </a:xfrm>
          <a:prstGeom prst="rect">
            <a:avLst/>
          </a:prstGeom>
        </p:spPr>
      </p:pic>
      <p:pic>
        <p:nvPicPr>
          <p:cNvPr id="17" name="Picture 16"/>
          <p:cNvPicPr>
            <a:picLocks noChangeAspect="1"/>
          </p:cNvPicPr>
          <p:nvPr/>
        </p:nvPicPr>
        <p:blipFill>
          <a:blip r:embed="rId8"/>
          <a:stretch>
            <a:fillRect/>
          </a:stretch>
        </p:blipFill>
        <p:spPr>
          <a:xfrm>
            <a:off x="5030055" y="3894894"/>
            <a:ext cx="1737684" cy="2514600"/>
          </a:xfrm>
          <a:prstGeom prst="rect">
            <a:avLst/>
          </a:prstGeom>
        </p:spPr>
      </p:pic>
      <p:pic>
        <p:nvPicPr>
          <p:cNvPr id="18" name="Picture 17"/>
          <p:cNvPicPr>
            <a:picLocks noChangeAspect="1"/>
          </p:cNvPicPr>
          <p:nvPr/>
        </p:nvPicPr>
        <p:blipFill>
          <a:blip r:embed="rId9"/>
          <a:stretch>
            <a:fillRect/>
          </a:stretch>
        </p:blipFill>
        <p:spPr>
          <a:xfrm>
            <a:off x="6946454" y="1331180"/>
            <a:ext cx="1736553" cy="2514600"/>
          </a:xfrm>
          <a:prstGeom prst="rect">
            <a:avLst/>
          </a:prstGeom>
        </p:spPr>
      </p:pic>
      <p:pic>
        <p:nvPicPr>
          <p:cNvPr id="19" name="Picture 18"/>
          <p:cNvPicPr>
            <a:picLocks noChangeAspect="1"/>
          </p:cNvPicPr>
          <p:nvPr/>
        </p:nvPicPr>
        <p:blipFill>
          <a:blip r:embed="rId10"/>
          <a:stretch>
            <a:fillRect/>
          </a:stretch>
        </p:blipFill>
        <p:spPr>
          <a:xfrm>
            <a:off x="6946340" y="3894894"/>
            <a:ext cx="1734718" cy="2514600"/>
          </a:xfrm>
          <a:prstGeom prst="rect">
            <a:avLst/>
          </a:prstGeom>
        </p:spPr>
      </p:pic>
      <p:pic>
        <p:nvPicPr>
          <p:cNvPr id="20" name="Picture 19"/>
          <p:cNvPicPr>
            <a:picLocks noChangeAspect="1"/>
          </p:cNvPicPr>
          <p:nvPr/>
        </p:nvPicPr>
        <p:blipFill>
          <a:blip r:embed="rId11"/>
          <a:stretch>
            <a:fillRect/>
          </a:stretch>
        </p:blipFill>
        <p:spPr>
          <a:xfrm>
            <a:off x="3080004" y="6409494"/>
            <a:ext cx="4040504" cy="457200"/>
          </a:xfrm>
          <a:prstGeom prst="rect">
            <a:avLst/>
          </a:prstGeom>
        </p:spPr>
      </p:pic>
    </p:spTree>
    <p:extLst>
      <p:ext uri="{BB962C8B-B14F-4D97-AF65-F5344CB8AC3E}">
        <p14:creationId xmlns:p14="http://schemas.microsoft.com/office/powerpoint/2010/main" val="292134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Columbia River Internal Wave Tidal Bore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00"/>
            <a:ext cx="2719513" cy="2409627"/>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7838" t="26896" r="19469" b="16407"/>
          <a:stretch/>
        </p:blipFill>
        <p:spPr>
          <a:xfrm>
            <a:off x="3429000" y="1054132"/>
            <a:ext cx="2684331" cy="252726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7569" t="31313" r="29241" b="30458"/>
          <a:stretch/>
        </p:blipFill>
        <p:spPr>
          <a:xfrm>
            <a:off x="180807" y="3920063"/>
            <a:ext cx="2869982" cy="2369382"/>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10514" t="36048" r="28182" b="25385"/>
          <a:stretch/>
        </p:blipFill>
        <p:spPr>
          <a:xfrm>
            <a:off x="3352800" y="3813597"/>
            <a:ext cx="2968083" cy="2532014"/>
          </a:xfrm>
          <a:prstGeom prst="rect">
            <a:avLst/>
          </a:prstGeom>
        </p:spPr>
      </p:pic>
      <p:sp>
        <p:nvSpPr>
          <p:cNvPr id="9" name="TextBox 8"/>
          <p:cNvSpPr txBox="1"/>
          <p:nvPr/>
        </p:nvSpPr>
        <p:spPr>
          <a:xfrm>
            <a:off x="6320883" y="1063984"/>
            <a:ext cx="2688048" cy="5262979"/>
          </a:xfrm>
          <a:prstGeom prst="rect">
            <a:avLst/>
          </a:prstGeom>
          <a:noFill/>
        </p:spPr>
        <p:txBody>
          <a:bodyPr wrap="square" rtlCol="0">
            <a:spAutoFit/>
          </a:bodyPr>
          <a:lstStyle/>
          <a:p>
            <a:r>
              <a:rPr lang="en-US" sz="1400" dirty="0" smtClean="0"/>
              <a:t>Clockwise from top left: </a:t>
            </a:r>
          </a:p>
          <a:p>
            <a:endParaRPr lang="en-US" sz="1400" dirty="0"/>
          </a:p>
          <a:p>
            <a:r>
              <a:rPr lang="en-US" sz="1400" dirty="0" smtClean="0"/>
              <a:t>1. Satellite </a:t>
            </a:r>
            <a:r>
              <a:rPr lang="en-US" sz="1400" dirty="0"/>
              <a:t>SAR image of the Columbia river plume from Aug 9</a:t>
            </a:r>
            <a:r>
              <a:rPr lang="en-US" sz="1400" baseline="30000" dirty="0"/>
              <a:t>th</a:t>
            </a:r>
            <a:r>
              <a:rPr lang="en-US" sz="1400" dirty="0"/>
              <a:t> 2002, </a:t>
            </a:r>
            <a:r>
              <a:rPr lang="en-US" sz="1400" b="1" dirty="0"/>
              <a:t>Nash &amp; </a:t>
            </a:r>
            <a:r>
              <a:rPr lang="en-US" sz="1400" b="1" dirty="0" err="1"/>
              <a:t>Moum</a:t>
            </a:r>
            <a:r>
              <a:rPr lang="en-US" sz="1400" b="1" dirty="0"/>
              <a:t>, Nature, 2005 </a:t>
            </a:r>
            <a:r>
              <a:rPr lang="en-US" sz="1400" dirty="0"/>
              <a:t>showing internal waves generated by the plume. Another feature has been conjectured to be a </a:t>
            </a:r>
            <a:r>
              <a:rPr lang="en-US" sz="1400" dirty="0" err="1"/>
              <a:t>submesoscale</a:t>
            </a:r>
            <a:r>
              <a:rPr lang="en-US" sz="1400" dirty="0"/>
              <a:t> front (Akan et al, JGR submitted. J. McWilliams, personal communication</a:t>
            </a:r>
            <a:r>
              <a:rPr lang="en-US" sz="1400" dirty="0" smtClean="0"/>
              <a:t>)</a:t>
            </a:r>
          </a:p>
          <a:p>
            <a:endParaRPr lang="en-US" sz="1400" dirty="0" smtClean="0"/>
          </a:p>
          <a:p>
            <a:r>
              <a:rPr lang="en-US" sz="1400" dirty="0" smtClean="0"/>
              <a:t>2. </a:t>
            </a:r>
            <a:r>
              <a:rPr lang="en-US" sz="1400" dirty="0" err="1" smtClean="0"/>
              <a:t>DopplerScatt</a:t>
            </a:r>
            <a:r>
              <a:rPr lang="en-US" sz="1400" dirty="0" smtClean="0"/>
              <a:t> September 13</a:t>
            </a:r>
            <a:r>
              <a:rPr lang="en-US" sz="1400" baseline="30000" dirty="0" smtClean="0"/>
              <a:t>th</a:t>
            </a:r>
            <a:r>
              <a:rPr lang="en-US" sz="1400" dirty="0" smtClean="0"/>
              <a:t> Track 1 fore-looking radial velocity</a:t>
            </a:r>
          </a:p>
          <a:p>
            <a:endParaRPr lang="en-US" sz="1400" dirty="0" smtClean="0"/>
          </a:p>
          <a:p>
            <a:r>
              <a:rPr lang="en-US" sz="1400" dirty="0" smtClean="0"/>
              <a:t>3. </a:t>
            </a:r>
            <a:r>
              <a:rPr lang="en-US" sz="1400" dirty="0" err="1"/>
              <a:t>DopplerScatt</a:t>
            </a:r>
            <a:r>
              <a:rPr lang="en-US" sz="1400" dirty="0"/>
              <a:t> September 13</a:t>
            </a:r>
            <a:r>
              <a:rPr lang="en-US" sz="1400" baseline="30000" dirty="0"/>
              <a:t>th</a:t>
            </a:r>
            <a:r>
              <a:rPr lang="en-US" sz="1400" dirty="0"/>
              <a:t> </a:t>
            </a:r>
            <a:r>
              <a:rPr lang="en-US" sz="1400" dirty="0" smtClean="0"/>
              <a:t>Plume track </a:t>
            </a:r>
            <a:r>
              <a:rPr lang="en-US" sz="1400" dirty="0"/>
              <a:t>fore-looking radial </a:t>
            </a:r>
            <a:r>
              <a:rPr lang="en-US" sz="1400" dirty="0" smtClean="0"/>
              <a:t>velocity</a:t>
            </a:r>
          </a:p>
          <a:p>
            <a:endParaRPr lang="en-US" sz="1400" dirty="0" smtClean="0"/>
          </a:p>
          <a:p>
            <a:r>
              <a:rPr lang="en-US" sz="1400" dirty="0" smtClean="0"/>
              <a:t>4. </a:t>
            </a:r>
            <a:r>
              <a:rPr lang="en-US" sz="1400" dirty="0" err="1" smtClean="0"/>
              <a:t>DopplerScatt</a:t>
            </a:r>
            <a:r>
              <a:rPr lang="en-US" sz="1400" dirty="0" smtClean="0"/>
              <a:t> </a:t>
            </a:r>
            <a:r>
              <a:rPr lang="en-US" sz="1400" dirty="0"/>
              <a:t>September 13</a:t>
            </a:r>
            <a:r>
              <a:rPr lang="en-US" sz="1400" baseline="30000" dirty="0"/>
              <a:t>th</a:t>
            </a:r>
            <a:r>
              <a:rPr lang="en-US" sz="1400" dirty="0"/>
              <a:t> Plume track </a:t>
            </a:r>
            <a:r>
              <a:rPr lang="en-US" sz="1400" dirty="0" smtClean="0"/>
              <a:t>aft-looking </a:t>
            </a:r>
            <a:r>
              <a:rPr lang="en-US" sz="1400" dirty="0"/>
              <a:t>radial velocity</a:t>
            </a:r>
          </a:p>
          <a:p>
            <a:endParaRPr lang="en-US" sz="1400" dirty="0"/>
          </a:p>
          <a:p>
            <a:endParaRPr lang="en-US" sz="1400" dirty="0"/>
          </a:p>
        </p:txBody>
      </p:sp>
      <p:cxnSp>
        <p:nvCxnSpPr>
          <p:cNvPr id="10" name="Straight Arrow Connector 9"/>
          <p:cNvCxnSpPr/>
          <p:nvPr/>
        </p:nvCxnSpPr>
        <p:spPr bwMode="auto">
          <a:xfrm flipV="1">
            <a:off x="1524000" y="1670288"/>
            <a:ext cx="0" cy="481542"/>
          </a:xfrm>
          <a:prstGeom prst="straightConnector1">
            <a:avLst/>
          </a:prstGeom>
          <a:noFill/>
          <a:ln w="19050">
            <a:solidFill>
              <a:schemeClr val="bg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p:cNvSpPr txBox="1"/>
          <p:nvPr/>
        </p:nvSpPr>
        <p:spPr>
          <a:xfrm>
            <a:off x="1167413" y="2176046"/>
            <a:ext cx="889987" cy="338554"/>
          </a:xfrm>
          <a:prstGeom prst="rect">
            <a:avLst/>
          </a:prstGeom>
          <a:noFill/>
        </p:spPr>
        <p:txBody>
          <a:bodyPr wrap="none" rtlCol="0">
            <a:spAutoFit/>
          </a:bodyPr>
          <a:lstStyle/>
          <a:p>
            <a:pPr algn="ctr"/>
            <a:r>
              <a:rPr lang="en-US" sz="800" dirty="0" err="1" smtClean="0">
                <a:solidFill>
                  <a:schemeClr val="bg1"/>
                </a:solidFill>
              </a:rPr>
              <a:t>Submesoscale</a:t>
            </a:r>
            <a:r>
              <a:rPr lang="en-US" sz="800" dirty="0" smtClean="0">
                <a:solidFill>
                  <a:schemeClr val="bg1"/>
                </a:solidFill>
              </a:rPr>
              <a:t> </a:t>
            </a:r>
          </a:p>
          <a:p>
            <a:pPr algn="ctr"/>
            <a:r>
              <a:rPr lang="en-US" sz="800" dirty="0" smtClean="0">
                <a:solidFill>
                  <a:schemeClr val="bg1"/>
                </a:solidFill>
              </a:rPr>
              <a:t>front</a:t>
            </a:r>
            <a:endParaRPr lang="en-US" sz="800" dirty="0">
              <a:solidFill>
                <a:schemeClr val="bg1"/>
              </a:solidFill>
            </a:endParaRPr>
          </a:p>
        </p:txBody>
      </p:sp>
    </p:spTree>
    <p:extLst>
      <p:ext uri="{BB962C8B-B14F-4D97-AF65-F5344CB8AC3E}">
        <p14:creationId xmlns:p14="http://schemas.microsoft.com/office/powerpoint/2010/main" val="206954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4070350"/>
            <a:ext cx="36576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rtlCol="0">
            <a:normAutofit fontScale="90000"/>
          </a:bodyPr>
          <a:lstStyle/>
          <a:p>
            <a:pPr fontAlgn="auto">
              <a:spcAft>
                <a:spcPts val="0"/>
              </a:spcAft>
              <a:defRPr/>
            </a:pPr>
            <a:r>
              <a:rPr lang="en-US" dirty="0" smtClean="0">
                <a:ea typeface="+mj-ea"/>
              </a:rPr>
              <a:t>Correction for Wind-Driven Component </a:t>
            </a:r>
            <a:endParaRPr lang="en-US" dirty="0">
              <a:ea typeface="+mj-ea"/>
            </a:endParaRPr>
          </a:p>
        </p:txBody>
      </p:sp>
      <p:sp>
        <p:nvSpPr>
          <p:cNvPr id="4" name="Slide Number Placeholder 3"/>
          <p:cNvSpPr>
            <a:spLocks noGrp="1"/>
          </p:cNvSpPr>
          <p:nvPr>
            <p:ph type="sldNum" sz="quarter" idx="4294967295"/>
          </p:nvPr>
        </p:nvSpPr>
        <p:spPr>
          <a:xfrm>
            <a:off x="8428038" y="6486525"/>
            <a:ext cx="684212" cy="365125"/>
          </a:xfrm>
          <a:prstGeom prst="rect">
            <a:avLst/>
          </a:prstGeom>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994DAA1C-5900-D04C-8248-D498CF5877C8}" type="slidenum">
              <a:rPr lang="en-US" altLang="x-none">
                <a:solidFill>
                  <a:srgbClr val="898989"/>
                </a:solidFill>
                <a:latin typeface="Arial" charset="0"/>
              </a:rPr>
              <a:pPr/>
              <a:t>6</a:t>
            </a:fld>
            <a:endParaRPr lang="en-US" altLang="x-none">
              <a:solidFill>
                <a:srgbClr val="898989"/>
              </a:solidFill>
              <a:latin typeface="Arial" charset="0"/>
            </a:endParaRPr>
          </a:p>
        </p:txBody>
      </p:sp>
      <p:pic>
        <p:nvPicPr>
          <p:cNvPr id="40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 y="1447800"/>
            <a:ext cx="36576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1447800"/>
            <a:ext cx="3678237"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11574" y="4414983"/>
            <a:ext cx="4157776" cy="2308324"/>
          </a:xfrm>
          <a:prstGeom prst="rect">
            <a:avLst/>
          </a:prstGeom>
          <a:noFill/>
        </p:spPr>
        <p:txBody>
          <a:bodyPr wrap="square" rtlCol="0">
            <a:spAutoFit/>
          </a:bodyPr>
          <a:lstStyle/>
          <a:p>
            <a:r>
              <a:rPr lang="en-US" dirty="0" smtClean="0"/>
              <a:t>A wind driven component is estimated by binning Doppler velocities relative to wind direction to make a wind driven current GMF. The current estimates of the GMF are still being refined but preliminary estimates over a large range of wind speeds shows near universal </a:t>
            </a:r>
            <a:r>
              <a:rPr lang="en-US" smtClean="0"/>
              <a:t>behavior independent of waves and wind speed.</a:t>
            </a:r>
            <a:endParaRPr lang="en-US" dirty="0"/>
          </a:p>
        </p:txBody>
      </p:sp>
    </p:spTree>
    <p:extLst>
      <p:ext uri="{BB962C8B-B14F-4D97-AF65-F5344CB8AC3E}">
        <p14:creationId xmlns:p14="http://schemas.microsoft.com/office/powerpoint/2010/main" val="1570640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p:txBody>
          <a:bodyPr/>
          <a:lstStyle/>
          <a:p>
            <a:r>
              <a:rPr lang="en-US" altLang="x-none">
                <a:latin typeface="Arial" charset="0"/>
                <a:cs typeface="Arial" charset="0"/>
              </a:rPr>
              <a:t>U/V Component Retrieval Errors</a:t>
            </a:r>
          </a:p>
        </p:txBody>
      </p:sp>
      <p:sp>
        <p:nvSpPr>
          <p:cNvPr id="4" name="Slide Number Placeholder 3"/>
          <p:cNvSpPr>
            <a:spLocks noGrp="1"/>
          </p:cNvSpPr>
          <p:nvPr>
            <p:ph type="sldNum" sz="quarter" idx="4294967295"/>
          </p:nvPr>
        </p:nvSpPr>
        <p:spPr>
          <a:xfrm>
            <a:off x="8428038" y="6486525"/>
            <a:ext cx="684212" cy="365125"/>
          </a:xfrm>
          <a:prstGeom prst="rect">
            <a:avLst/>
          </a:prstGeom>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189E1971-0FC8-BE47-98C2-F56C3AD2097F}" type="slidenum">
              <a:rPr lang="en-US" altLang="x-none">
                <a:solidFill>
                  <a:srgbClr val="898989"/>
                </a:solidFill>
                <a:latin typeface="Arial" charset="0"/>
              </a:rPr>
              <a:pPr/>
              <a:t>7</a:t>
            </a:fld>
            <a:endParaRPr lang="en-US" altLang="x-none">
              <a:solidFill>
                <a:srgbClr val="898989"/>
              </a:solidFill>
              <a:latin typeface="Arial" charset="0"/>
            </a:endParaRPr>
          </a:p>
        </p:txBody>
      </p:sp>
      <p:pic>
        <p:nvPicPr>
          <p:cNvPr id="3277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5775" y="1125538"/>
            <a:ext cx="5741988" cy="5254625"/>
          </a:xfrm>
        </p:spPr>
      </p:pic>
    </p:spTree>
    <p:extLst>
      <p:ext uri="{BB962C8B-B14F-4D97-AF65-F5344CB8AC3E}">
        <p14:creationId xmlns:p14="http://schemas.microsoft.com/office/powerpoint/2010/main" val="24811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7213" y="1125538"/>
            <a:ext cx="5599112" cy="5254625"/>
          </a:xfrm>
        </p:spPr>
      </p:pic>
      <p:sp>
        <p:nvSpPr>
          <p:cNvPr id="26626" name="Title 2"/>
          <p:cNvSpPr>
            <a:spLocks noGrp="1"/>
          </p:cNvSpPr>
          <p:nvPr>
            <p:ph type="title"/>
          </p:nvPr>
        </p:nvSpPr>
        <p:spPr/>
        <p:txBody>
          <a:bodyPr/>
          <a:lstStyle/>
          <a:p>
            <a:pPr eaLnBrk="1" hangingPunct="1"/>
            <a:r>
              <a:rPr lang="en-US" altLang="x-none">
                <a:latin typeface="Arial" charset="0"/>
                <a:cs typeface="Arial" charset="0"/>
              </a:rPr>
              <a:t>Winds Retrieved from DopplerScatt</a:t>
            </a:r>
          </a:p>
        </p:txBody>
      </p:sp>
      <p:sp>
        <p:nvSpPr>
          <p:cNvPr id="26627" name="Slide Number Placeholder 3"/>
          <p:cNvSpPr>
            <a:spLocks noGrp="1"/>
          </p:cNvSpPr>
          <p:nvPr>
            <p:ph type="sldNum" sz="quarter" idx="4294967295"/>
          </p:nvPr>
        </p:nvSpPr>
        <p:spPr bwMode="auto">
          <a:xfrm>
            <a:off x="8428038" y="6486525"/>
            <a:ext cx="6842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fld id="{59BEF620-CBC0-134A-98E5-FAE9760687E9}" type="slidenum">
              <a:rPr lang="en-US" altLang="x-none">
                <a:solidFill>
                  <a:srgbClr val="898989"/>
                </a:solidFill>
                <a:latin typeface="Arial" charset="0"/>
              </a:rPr>
              <a:pPr/>
              <a:t>8</a:t>
            </a:fld>
            <a:endParaRPr lang="en-US" altLang="x-none">
              <a:solidFill>
                <a:srgbClr val="898989"/>
              </a:solidFill>
              <a:latin typeface="Arial" charset="0"/>
            </a:endParaRPr>
          </a:p>
        </p:txBody>
      </p:sp>
    </p:spTree>
    <p:extLst>
      <p:ext uri="{BB962C8B-B14F-4D97-AF65-F5344CB8AC3E}">
        <p14:creationId xmlns:p14="http://schemas.microsoft.com/office/powerpoint/2010/main" val="1825986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16448</TotalTime>
  <Words>747</Words>
  <Application>Microsoft Macintosh PowerPoint</Application>
  <PresentationFormat>On-screen Show (4:3)</PresentationFormat>
  <Paragraphs>72</Paragraphs>
  <Slides>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Helvetica</vt:lpstr>
      <vt:lpstr>Arial</vt:lpstr>
      <vt:lpstr>Calibri</vt:lpstr>
      <vt:lpstr>ＭＳ Ｐゴシック</vt:lpstr>
      <vt:lpstr>Office Theme</vt:lpstr>
      <vt:lpstr>DopplerScatt Simultaneous Surface Wind and Currrents </vt:lpstr>
      <vt:lpstr>DopplerScatt Overview</vt:lpstr>
      <vt:lpstr>DopplerScatt physical measurements–  Engineering Flight June 22nd 2016</vt:lpstr>
      <vt:lpstr>Preliminary Retrievals with Wind Correction Internal Wave Changes</vt:lpstr>
      <vt:lpstr>Columbia River Internal Wave Tidal Bore</vt:lpstr>
      <vt:lpstr>Correction for Wind-Driven Component </vt:lpstr>
      <vt:lpstr>U/V Component Retrieval Errors</vt:lpstr>
      <vt:lpstr>Winds Retrieved from DopplerScatt</vt:lpstr>
    </vt:vector>
  </TitlesOfParts>
  <Company>Jet Propulsion Laboratory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ISS-RapidScat  Inheritance Review</dc:title>
  <dc:creator>Howard J Eisen</dc:creator>
  <cp:lastModifiedBy>Microsoft Office User</cp:lastModifiedBy>
  <cp:revision>444</cp:revision>
  <cp:lastPrinted>2013-02-01T23:24:42Z</cp:lastPrinted>
  <dcterms:created xsi:type="dcterms:W3CDTF">2013-02-02T00:18:11Z</dcterms:created>
  <dcterms:modified xsi:type="dcterms:W3CDTF">2017-04-12T21:20:30Z</dcterms:modified>
</cp:coreProperties>
</file>