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0267275" cy="42794238"/>
  <p:notesSz cx="6858000" cy="9144000"/>
  <p:defaultTextStyle>
    <a:defPPr>
      <a:defRPr lang="en-US"/>
    </a:defPPr>
    <a:lvl1pPr marL="0" algn="l" defTabSz="4091300" rtl="0" eaLnBrk="1" latinLnBrk="0" hangingPunct="1">
      <a:defRPr sz="8100" kern="1200">
        <a:solidFill>
          <a:schemeClr val="tx1"/>
        </a:solidFill>
        <a:latin typeface="+mn-lt"/>
        <a:ea typeface="+mn-ea"/>
        <a:cs typeface="+mn-cs"/>
      </a:defRPr>
    </a:lvl1pPr>
    <a:lvl2pPr marL="2045650" algn="l" defTabSz="4091300" rtl="0" eaLnBrk="1" latinLnBrk="0" hangingPunct="1">
      <a:defRPr sz="8100" kern="1200">
        <a:solidFill>
          <a:schemeClr val="tx1"/>
        </a:solidFill>
        <a:latin typeface="+mn-lt"/>
        <a:ea typeface="+mn-ea"/>
        <a:cs typeface="+mn-cs"/>
      </a:defRPr>
    </a:lvl2pPr>
    <a:lvl3pPr marL="4091300" algn="l" defTabSz="4091300" rtl="0" eaLnBrk="1" latinLnBrk="0" hangingPunct="1">
      <a:defRPr sz="8100" kern="1200">
        <a:solidFill>
          <a:schemeClr val="tx1"/>
        </a:solidFill>
        <a:latin typeface="+mn-lt"/>
        <a:ea typeface="+mn-ea"/>
        <a:cs typeface="+mn-cs"/>
      </a:defRPr>
    </a:lvl3pPr>
    <a:lvl4pPr marL="6136950" algn="l" defTabSz="4091300" rtl="0" eaLnBrk="1" latinLnBrk="0" hangingPunct="1">
      <a:defRPr sz="8100" kern="1200">
        <a:solidFill>
          <a:schemeClr val="tx1"/>
        </a:solidFill>
        <a:latin typeface="+mn-lt"/>
        <a:ea typeface="+mn-ea"/>
        <a:cs typeface="+mn-cs"/>
      </a:defRPr>
    </a:lvl4pPr>
    <a:lvl5pPr marL="8182600" algn="l" defTabSz="4091300" rtl="0" eaLnBrk="1" latinLnBrk="0" hangingPunct="1">
      <a:defRPr sz="8100" kern="1200">
        <a:solidFill>
          <a:schemeClr val="tx1"/>
        </a:solidFill>
        <a:latin typeface="+mn-lt"/>
        <a:ea typeface="+mn-ea"/>
        <a:cs typeface="+mn-cs"/>
      </a:defRPr>
    </a:lvl5pPr>
    <a:lvl6pPr marL="10228250" algn="l" defTabSz="4091300" rtl="0" eaLnBrk="1" latinLnBrk="0" hangingPunct="1">
      <a:defRPr sz="8100" kern="1200">
        <a:solidFill>
          <a:schemeClr val="tx1"/>
        </a:solidFill>
        <a:latin typeface="+mn-lt"/>
        <a:ea typeface="+mn-ea"/>
        <a:cs typeface="+mn-cs"/>
      </a:defRPr>
    </a:lvl6pPr>
    <a:lvl7pPr marL="12273900" algn="l" defTabSz="4091300" rtl="0" eaLnBrk="1" latinLnBrk="0" hangingPunct="1">
      <a:defRPr sz="8100" kern="1200">
        <a:solidFill>
          <a:schemeClr val="tx1"/>
        </a:solidFill>
        <a:latin typeface="+mn-lt"/>
        <a:ea typeface="+mn-ea"/>
        <a:cs typeface="+mn-cs"/>
      </a:defRPr>
    </a:lvl7pPr>
    <a:lvl8pPr marL="14319550" algn="l" defTabSz="4091300" rtl="0" eaLnBrk="1" latinLnBrk="0" hangingPunct="1">
      <a:defRPr sz="8100" kern="1200">
        <a:solidFill>
          <a:schemeClr val="tx1"/>
        </a:solidFill>
        <a:latin typeface="+mn-lt"/>
        <a:ea typeface="+mn-ea"/>
        <a:cs typeface="+mn-cs"/>
      </a:defRPr>
    </a:lvl8pPr>
    <a:lvl9pPr marL="16365200" algn="l" defTabSz="4091300" rtl="0" eaLnBrk="1" latinLnBrk="0" hangingPunct="1">
      <a:defRPr sz="8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0115"/>
    <a:srgbClr val="CDC09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3252" y="2946"/>
      </p:cViewPr>
      <p:guideLst>
        <p:guide orient="horz" pos="13479"/>
        <p:guide pos="9533"/>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046" y="13293955"/>
            <a:ext cx="25727184" cy="9173024"/>
          </a:xfrm>
        </p:spPr>
        <p:txBody>
          <a:bodyPr/>
          <a:lstStyle/>
          <a:p>
            <a:r>
              <a:rPr lang="en-US" smtClean="0"/>
              <a:t>Click to edit Master title style</a:t>
            </a:r>
            <a:endParaRPr lang="en-US"/>
          </a:p>
        </p:txBody>
      </p:sp>
      <p:sp>
        <p:nvSpPr>
          <p:cNvPr id="3" name="Subtitle 2"/>
          <p:cNvSpPr>
            <a:spLocks noGrp="1"/>
          </p:cNvSpPr>
          <p:nvPr>
            <p:ph type="subTitle" idx="1"/>
          </p:nvPr>
        </p:nvSpPr>
        <p:spPr>
          <a:xfrm>
            <a:off x="4540092" y="24250068"/>
            <a:ext cx="21187093" cy="10936305"/>
          </a:xfrm>
        </p:spPr>
        <p:txBody>
          <a:bodyPr/>
          <a:lstStyle>
            <a:lvl1pPr marL="0" indent="0" algn="ctr">
              <a:buNone/>
              <a:defRPr>
                <a:solidFill>
                  <a:schemeClr val="tx1">
                    <a:tint val="75000"/>
                  </a:schemeClr>
                </a:solidFill>
              </a:defRPr>
            </a:lvl1pPr>
            <a:lvl2pPr marL="2045650" indent="0" algn="ctr">
              <a:buNone/>
              <a:defRPr>
                <a:solidFill>
                  <a:schemeClr val="tx1">
                    <a:tint val="75000"/>
                  </a:schemeClr>
                </a:solidFill>
              </a:defRPr>
            </a:lvl2pPr>
            <a:lvl3pPr marL="4091300" indent="0" algn="ctr">
              <a:buNone/>
              <a:defRPr>
                <a:solidFill>
                  <a:schemeClr val="tx1">
                    <a:tint val="75000"/>
                  </a:schemeClr>
                </a:solidFill>
              </a:defRPr>
            </a:lvl3pPr>
            <a:lvl4pPr marL="6136950" indent="0" algn="ctr">
              <a:buNone/>
              <a:defRPr>
                <a:solidFill>
                  <a:schemeClr val="tx1">
                    <a:tint val="75000"/>
                  </a:schemeClr>
                </a:solidFill>
              </a:defRPr>
            </a:lvl4pPr>
            <a:lvl5pPr marL="8182600" indent="0" algn="ctr">
              <a:buNone/>
              <a:defRPr>
                <a:solidFill>
                  <a:schemeClr val="tx1">
                    <a:tint val="75000"/>
                  </a:schemeClr>
                </a:solidFill>
              </a:defRPr>
            </a:lvl5pPr>
            <a:lvl6pPr marL="10228250" indent="0" algn="ctr">
              <a:buNone/>
              <a:defRPr>
                <a:solidFill>
                  <a:schemeClr val="tx1">
                    <a:tint val="75000"/>
                  </a:schemeClr>
                </a:solidFill>
              </a:defRPr>
            </a:lvl6pPr>
            <a:lvl7pPr marL="12273900" indent="0" algn="ctr">
              <a:buNone/>
              <a:defRPr>
                <a:solidFill>
                  <a:schemeClr val="tx1">
                    <a:tint val="75000"/>
                  </a:schemeClr>
                </a:solidFill>
              </a:defRPr>
            </a:lvl7pPr>
            <a:lvl8pPr marL="14319550" indent="0" algn="ctr">
              <a:buNone/>
              <a:defRPr>
                <a:solidFill>
                  <a:schemeClr val="tx1">
                    <a:tint val="75000"/>
                  </a:schemeClr>
                </a:solidFill>
              </a:defRPr>
            </a:lvl8pPr>
            <a:lvl9pPr marL="16365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595D2F-278C-4D11-8801-DEDF9C1984ED}" type="datetimeFigureOut">
              <a:rPr lang="en-US" smtClean="0"/>
              <a:pPr/>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F82402-B31E-49DB-858D-754EFDBE7BF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595D2F-278C-4D11-8801-DEDF9C1984ED}" type="datetimeFigureOut">
              <a:rPr lang="en-US" smtClean="0"/>
              <a:pPr/>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F82402-B31E-49DB-858D-754EFDBE7B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36209" y="10332041"/>
            <a:ext cx="22542814" cy="2200535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07766" y="10332041"/>
            <a:ext cx="67123988" cy="2200535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595D2F-278C-4D11-8801-DEDF9C1984ED}" type="datetimeFigureOut">
              <a:rPr lang="en-US" smtClean="0"/>
              <a:pPr/>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F82402-B31E-49DB-858D-754EFDBE7B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595D2F-278C-4D11-8801-DEDF9C1984ED}" type="datetimeFigureOut">
              <a:rPr lang="en-US" smtClean="0"/>
              <a:pPr/>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F82402-B31E-49DB-858D-754EFDBE7B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0906" y="27499264"/>
            <a:ext cx="25727184" cy="8499411"/>
          </a:xfrm>
        </p:spPr>
        <p:txBody>
          <a:bodyPr anchor="t"/>
          <a:lstStyle>
            <a:lvl1pPr algn="l">
              <a:defRPr sz="17900" b="1" cap="all"/>
            </a:lvl1pPr>
          </a:lstStyle>
          <a:p>
            <a:r>
              <a:rPr lang="en-US" smtClean="0"/>
              <a:t>Click to edit Master title style</a:t>
            </a:r>
            <a:endParaRPr lang="en-US"/>
          </a:p>
        </p:txBody>
      </p:sp>
      <p:sp>
        <p:nvSpPr>
          <p:cNvPr id="3" name="Text Placeholder 2"/>
          <p:cNvSpPr>
            <a:spLocks noGrp="1"/>
          </p:cNvSpPr>
          <p:nvPr>
            <p:ph type="body" idx="1"/>
          </p:nvPr>
        </p:nvSpPr>
        <p:spPr>
          <a:xfrm>
            <a:off x="2390906" y="18138027"/>
            <a:ext cx="25727184" cy="9361237"/>
          </a:xfrm>
        </p:spPr>
        <p:txBody>
          <a:bodyPr anchor="b"/>
          <a:lstStyle>
            <a:lvl1pPr marL="0" indent="0">
              <a:buNone/>
              <a:defRPr sz="8900">
                <a:solidFill>
                  <a:schemeClr val="tx1">
                    <a:tint val="75000"/>
                  </a:schemeClr>
                </a:solidFill>
              </a:defRPr>
            </a:lvl1pPr>
            <a:lvl2pPr marL="2045650" indent="0">
              <a:buNone/>
              <a:defRPr sz="8100">
                <a:solidFill>
                  <a:schemeClr val="tx1">
                    <a:tint val="75000"/>
                  </a:schemeClr>
                </a:solidFill>
              </a:defRPr>
            </a:lvl2pPr>
            <a:lvl3pPr marL="4091300" indent="0">
              <a:buNone/>
              <a:defRPr sz="7200">
                <a:solidFill>
                  <a:schemeClr val="tx1">
                    <a:tint val="75000"/>
                  </a:schemeClr>
                </a:solidFill>
              </a:defRPr>
            </a:lvl3pPr>
            <a:lvl4pPr marL="6136950" indent="0">
              <a:buNone/>
              <a:defRPr sz="6300">
                <a:solidFill>
                  <a:schemeClr val="tx1">
                    <a:tint val="75000"/>
                  </a:schemeClr>
                </a:solidFill>
              </a:defRPr>
            </a:lvl4pPr>
            <a:lvl5pPr marL="8182600" indent="0">
              <a:buNone/>
              <a:defRPr sz="6300">
                <a:solidFill>
                  <a:schemeClr val="tx1">
                    <a:tint val="75000"/>
                  </a:schemeClr>
                </a:solidFill>
              </a:defRPr>
            </a:lvl5pPr>
            <a:lvl6pPr marL="10228250" indent="0">
              <a:buNone/>
              <a:defRPr sz="6300">
                <a:solidFill>
                  <a:schemeClr val="tx1">
                    <a:tint val="75000"/>
                  </a:schemeClr>
                </a:solidFill>
              </a:defRPr>
            </a:lvl6pPr>
            <a:lvl7pPr marL="12273900" indent="0">
              <a:buNone/>
              <a:defRPr sz="6300">
                <a:solidFill>
                  <a:schemeClr val="tx1">
                    <a:tint val="75000"/>
                  </a:schemeClr>
                </a:solidFill>
              </a:defRPr>
            </a:lvl7pPr>
            <a:lvl8pPr marL="14319550" indent="0">
              <a:buNone/>
              <a:defRPr sz="6300">
                <a:solidFill>
                  <a:schemeClr val="tx1">
                    <a:tint val="75000"/>
                  </a:schemeClr>
                </a:solidFill>
              </a:defRPr>
            </a:lvl8pPr>
            <a:lvl9pPr marL="16365200" indent="0">
              <a:buNone/>
              <a:defRPr sz="6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595D2F-278C-4D11-8801-DEDF9C1984ED}" type="datetimeFigureOut">
              <a:rPr lang="en-US" smtClean="0"/>
              <a:pPr/>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F82402-B31E-49DB-858D-754EFDBE7BF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07765" y="60179404"/>
            <a:ext cx="44833401" cy="170206157"/>
          </a:xfrm>
        </p:spPr>
        <p:txBody>
          <a:bodyPr/>
          <a:lstStyle>
            <a:lvl1pPr>
              <a:defRPr sz="12500"/>
            </a:lvl1pPr>
            <a:lvl2pPr>
              <a:defRPr sz="10700"/>
            </a:lvl2pPr>
            <a:lvl3pPr>
              <a:defRPr sz="8900"/>
            </a:lvl3pPr>
            <a:lvl4pPr>
              <a:defRPr sz="8100"/>
            </a:lvl4pPr>
            <a:lvl5pPr>
              <a:defRPr sz="8100"/>
            </a:lvl5pPr>
            <a:lvl6pPr>
              <a:defRPr sz="8100"/>
            </a:lvl6pPr>
            <a:lvl7pPr>
              <a:defRPr sz="8100"/>
            </a:lvl7pPr>
            <a:lvl8pPr>
              <a:defRPr sz="8100"/>
            </a:lvl8pPr>
            <a:lvl9pPr>
              <a:defRPr sz="8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45621" y="60179404"/>
            <a:ext cx="44833401" cy="170206157"/>
          </a:xfrm>
        </p:spPr>
        <p:txBody>
          <a:bodyPr/>
          <a:lstStyle>
            <a:lvl1pPr>
              <a:defRPr sz="12500"/>
            </a:lvl1pPr>
            <a:lvl2pPr>
              <a:defRPr sz="10700"/>
            </a:lvl2pPr>
            <a:lvl3pPr>
              <a:defRPr sz="8900"/>
            </a:lvl3pPr>
            <a:lvl4pPr>
              <a:defRPr sz="8100"/>
            </a:lvl4pPr>
            <a:lvl5pPr>
              <a:defRPr sz="8100"/>
            </a:lvl5pPr>
            <a:lvl6pPr>
              <a:defRPr sz="8100"/>
            </a:lvl6pPr>
            <a:lvl7pPr>
              <a:defRPr sz="8100"/>
            </a:lvl7pPr>
            <a:lvl8pPr>
              <a:defRPr sz="8100"/>
            </a:lvl8pPr>
            <a:lvl9pPr>
              <a:defRPr sz="8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595D2F-278C-4D11-8801-DEDF9C1984ED}" type="datetimeFigureOut">
              <a:rPr lang="en-US" smtClean="0"/>
              <a:pPr/>
              <a:t>10/8/2014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F82402-B31E-49DB-858D-754EFDBE7B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364" y="1713754"/>
            <a:ext cx="27240548" cy="7132373"/>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13365" y="9579176"/>
            <a:ext cx="13373303" cy="3992145"/>
          </a:xfrm>
        </p:spPr>
        <p:txBody>
          <a:bodyPr anchor="b"/>
          <a:lstStyle>
            <a:lvl1pPr marL="0" indent="0">
              <a:buNone/>
              <a:defRPr sz="10700" b="1"/>
            </a:lvl1pPr>
            <a:lvl2pPr marL="2045650" indent="0">
              <a:buNone/>
              <a:defRPr sz="8900" b="1"/>
            </a:lvl2pPr>
            <a:lvl3pPr marL="4091300" indent="0">
              <a:buNone/>
              <a:defRPr sz="8100" b="1"/>
            </a:lvl3pPr>
            <a:lvl4pPr marL="6136950" indent="0">
              <a:buNone/>
              <a:defRPr sz="7200" b="1"/>
            </a:lvl4pPr>
            <a:lvl5pPr marL="8182600" indent="0">
              <a:buNone/>
              <a:defRPr sz="7200" b="1"/>
            </a:lvl5pPr>
            <a:lvl6pPr marL="10228250" indent="0">
              <a:buNone/>
              <a:defRPr sz="7200" b="1"/>
            </a:lvl6pPr>
            <a:lvl7pPr marL="12273900" indent="0">
              <a:buNone/>
              <a:defRPr sz="7200" b="1"/>
            </a:lvl7pPr>
            <a:lvl8pPr marL="14319550" indent="0">
              <a:buNone/>
              <a:defRPr sz="7200" b="1"/>
            </a:lvl8pPr>
            <a:lvl9pPr marL="16365200" indent="0">
              <a:buNone/>
              <a:defRPr sz="7200" b="1"/>
            </a:lvl9pPr>
          </a:lstStyle>
          <a:p>
            <a:pPr lvl="0"/>
            <a:r>
              <a:rPr lang="en-US" smtClean="0"/>
              <a:t>Click to edit Master text styles</a:t>
            </a:r>
          </a:p>
        </p:txBody>
      </p:sp>
      <p:sp>
        <p:nvSpPr>
          <p:cNvPr id="4" name="Content Placeholder 3"/>
          <p:cNvSpPr>
            <a:spLocks noGrp="1"/>
          </p:cNvSpPr>
          <p:nvPr>
            <p:ph sz="half" idx="2"/>
          </p:nvPr>
        </p:nvSpPr>
        <p:spPr>
          <a:xfrm>
            <a:off x="1513365" y="13571321"/>
            <a:ext cx="13373303" cy="24656220"/>
          </a:xfrm>
        </p:spPr>
        <p:txBody>
          <a:bodyPr/>
          <a:lstStyle>
            <a:lvl1pPr>
              <a:defRPr sz="10700"/>
            </a:lvl1pPr>
            <a:lvl2pPr>
              <a:defRPr sz="8900"/>
            </a:lvl2pPr>
            <a:lvl3pPr>
              <a:defRPr sz="81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375357" y="9579176"/>
            <a:ext cx="13378556" cy="3992145"/>
          </a:xfrm>
        </p:spPr>
        <p:txBody>
          <a:bodyPr anchor="b"/>
          <a:lstStyle>
            <a:lvl1pPr marL="0" indent="0">
              <a:buNone/>
              <a:defRPr sz="10700" b="1"/>
            </a:lvl1pPr>
            <a:lvl2pPr marL="2045650" indent="0">
              <a:buNone/>
              <a:defRPr sz="8900" b="1"/>
            </a:lvl2pPr>
            <a:lvl3pPr marL="4091300" indent="0">
              <a:buNone/>
              <a:defRPr sz="8100" b="1"/>
            </a:lvl3pPr>
            <a:lvl4pPr marL="6136950" indent="0">
              <a:buNone/>
              <a:defRPr sz="7200" b="1"/>
            </a:lvl4pPr>
            <a:lvl5pPr marL="8182600" indent="0">
              <a:buNone/>
              <a:defRPr sz="7200" b="1"/>
            </a:lvl5pPr>
            <a:lvl6pPr marL="10228250" indent="0">
              <a:buNone/>
              <a:defRPr sz="7200" b="1"/>
            </a:lvl6pPr>
            <a:lvl7pPr marL="12273900" indent="0">
              <a:buNone/>
              <a:defRPr sz="7200" b="1"/>
            </a:lvl7pPr>
            <a:lvl8pPr marL="14319550" indent="0">
              <a:buNone/>
              <a:defRPr sz="7200" b="1"/>
            </a:lvl8pPr>
            <a:lvl9pPr marL="16365200" indent="0">
              <a:buNone/>
              <a:defRPr sz="7200" b="1"/>
            </a:lvl9pPr>
          </a:lstStyle>
          <a:p>
            <a:pPr lvl="0"/>
            <a:r>
              <a:rPr lang="en-US" smtClean="0"/>
              <a:t>Click to edit Master text styles</a:t>
            </a:r>
          </a:p>
        </p:txBody>
      </p:sp>
      <p:sp>
        <p:nvSpPr>
          <p:cNvPr id="6" name="Content Placeholder 5"/>
          <p:cNvSpPr>
            <a:spLocks noGrp="1"/>
          </p:cNvSpPr>
          <p:nvPr>
            <p:ph sz="quarter" idx="4"/>
          </p:nvPr>
        </p:nvSpPr>
        <p:spPr>
          <a:xfrm>
            <a:off x="15375357" y="13571321"/>
            <a:ext cx="13378556" cy="24656220"/>
          </a:xfrm>
        </p:spPr>
        <p:txBody>
          <a:bodyPr/>
          <a:lstStyle>
            <a:lvl1pPr>
              <a:defRPr sz="10700"/>
            </a:lvl1pPr>
            <a:lvl2pPr>
              <a:defRPr sz="8900"/>
            </a:lvl2pPr>
            <a:lvl3pPr>
              <a:defRPr sz="81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595D2F-278C-4D11-8801-DEDF9C1984ED}" type="datetimeFigureOut">
              <a:rPr lang="en-US" smtClean="0"/>
              <a:pPr/>
              <a:t>10/8/2014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F82402-B31E-49DB-858D-754EFDBE7B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595D2F-278C-4D11-8801-DEDF9C1984ED}" type="datetimeFigureOut">
              <a:rPr lang="en-US" smtClean="0"/>
              <a:pPr/>
              <a:t>10/8/2014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F82402-B31E-49DB-858D-754EFDBE7B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595D2F-278C-4D11-8801-DEDF9C1984ED}" type="datetimeFigureOut">
              <a:rPr lang="en-US" smtClean="0"/>
              <a:pPr/>
              <a:t>10/8/2014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F82402-B31E-49DB-858D-754EFDBE7B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366" y="1703845"/>
            <a:ext cx="9957725" cy="7251246"/>
          </a:xfrm>
        </p:spPr>
        <p:txBody>
          <a:bodyPr anchor="b"/>
          <a:lstStyle>
            <a:lvl1pPr algn="l">
              <a:defRPr sz="8900" b="1"/>
            </a:lvl1pPr>
          </a:lstStyle>
          <a:p>
            <a:r>
              <a:rPr lang="en-US" smtClean="0"/>
              <a:t>Click to edit Master title style</a:t>
            </a:r>
            <a:endParaRPr lang="en-US"/>
          </a:p>
        </p:txBody>
      </p:sp>
      <p:sp>
        <p:nvSpPr>
          <p:cNvPr id="3" name="Content Placeholder 2"/>
          <p:cNvSpPr>
            <a:spLocks noGrp="1"/>
          </p:cNvSpPr>
          <p:nvPr>
            <p:ph idx="1"/>
          </p:nvPr>
        </p:nvSpPr>
        <p:spPr>
          <a:xfrm>
            <a:off x="11833665" y="1703848"/>
            <a:ext cx="16920247" cy="36523696"/>
          </a:xfrm>
        </p:spPr>
        <p:txBody>
          <a:bodyPr/>
          <a:lstStyle>
            <a:lvl1pPr>
              <a:defRPr sz="14300"/>
            </a:lvl1pPr>
            <a:lvl2pPr>
              <a:defRPr sz="12500"/>
            </a:lvl2pPr>
            <a:lvl3pPr>
              <a:defRPr sz="10700"/>
            </a:lvl3pPr>
            <a:lvl4pPr>
              <a:defRPr sz="8900"/>
            </a:lvl4pPr>
            <a:lvl5pPr>
              <a:defRPr sz="8900"/>
            </a:lvl5pPr>
            <a:lvl6pPr>
              <a:defRPr sz="8900"/>
            </a:lvl6pPr>
            <a:lvl7pPr>
              <a:defRPr sz="8900"/>
            </a:lvl7pPr>
            <a:lvl8pPr>
              <a:defRPr sz="8900"/>
            </a:lvl8pPr>
            <a:lvl9pPr>
              <a:defRPr sz="8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13366" y="8955094"/>
            <a:ext cx="9957725" cy="29272450"/>
          </a:xfrm>
        </p:spPr>
        <p:txBody>
          <a:bodyPr/>
          <a:lstStyle>
            <a:lvl1pPr marL="0" indent="0">
              <a:buNone/>
              <a:defRPr sz="6300"/>
            </a:lvl1pPr>
            <a:lvl2pPr marL="2045650" indent="0">
              <a:buNone/>
              <a:defRPr sz="5400"/>
            </a:lvl2pPr>
            <a:lvl3pPr marL="4091300" indent="0">
              <a:buNone/>
              <a:defRPr sz="4500"/>
            </a:lvl3pPr>
            <a:lvl4pPr marL="6136950" indent="0">
              <a:buNone/>
              <a:defRPr sz="4000"/>
            </a:lvl4pPr>
            <a:lvl5pPr marL="8182600" indent="0">
              <a:buNone/>
              <a:defRPr sz="4000"/>
            </a:lvl5pPr>
            <a:lvl6pPr marL="10228250" indent="0">
              <a:buNone/>
              <a:defRPr sz="4000"/>
            </a:lvl6pPr>
            <a:lvl7pPr marL="12273900" indent="0">
              <a:buNone/>
              <a:defRPr sz="4000"/>
            </a:lvl7pPr>
            <a:lvl8pPr marL="14319550" indent="0">
              <a:buNone/>
              <a:defRPr sz="4000"/>
            </a:lvl8pPr>
            <a:lvl9pPr marL="16365200"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595D2F-278C-4D11-8801-DEDF9C1984ED}" type="datetimeFigureOut">
              <a:rPr lang="en-US" smtClean="0"/>
              <a:pPr/>
              <a:t>10/8/2014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F82402-B31E-49DB-858D-754EFDBE7B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2599" y="29955967"/>
            <a:ext cx="18160365" cy="3536472"/>
          </a:xfrm>
        </p:spPr>
        <p:txBody>
          <a:bodyPr anchor="b"/>
          <a:lstStyle>
            <a:lvl1pPr algn="l">
              <a:defRPr sz="8900" b="1"/>
            </a:lvl1pPr>
          </a:lstStyle>
          <a:p>
            <a:r>
              <a:rPr lang="en-US" smtClean="0"/>
              <a:t>Click to edit Master title style</a:t>
            </a:r>
            <a:endParaRPr lang="en-US"/>
          </a:p>
        </p:txBody>
      </p:sp>
      <p:sp>
        <p:nvSpPr>
          <p:cNvPr id="3" name="Picture Placeholder 2"/>
          <p:cNvSpPr>
            <a:spLocks noGrp="1"/>
          </p:cNvSpPr>
          <p:nvPr>
            <p:ph type="pic" idx="1"/>
          </p:nvPr>
        </p:nvSpPr>
        <p:spPr>
          <a:xfrm>
            <a:off x="5932599" y="3823744"/>
            <a:ext cx="18160365" cy="25676543"/>
          </a:xfrm>
        </p:spPr>
        <p:txBody>
          <a:bodyPr/>
          <a:lstStyle>
            <a:lvl1pPr marL="0" indent="0">
              <a:buNone/>
              <a:defRPr sz="14300"/>
            </a:lvl1pPr>
            <a:lvl2pPr marL="2045650" indent="0">
              <a:buNone/>
              <a:defRPr sz="12500"/>
            </a:lvl2pPr>
            <a:lvl3pPr marL="4091300" indent="0">
              <a:buNone/>
              <a:defRPr sz="10700"/>
            </a:lvl3pPr>
            <a:lvl4pPr marL="6136950" indent="0">
              <a:buNone/>
              <a:defRPr sz="8900"/>
            </a:lvl4pPr>
            <a:lvl5pPr marL="8182600" indent="0">
              <a:buNone/>
              <a:defRPr sz="8900"/>
            </a:lvl5pPr>
            <a:lvl6pPr marL="10228250" indent="0">
              <a:buNone/>
              <a:defRPr sz="8900"/>
            </a:lvl6pPr>
            <a:lvl7pPr marL="12273900" indent="0">
              <a:buNone/>
              <a:defRPr sz="8900"/>
            </a:lvl7pPr>
            <a:lvl8pPr marL="14319550" indent="0">
              <a:buNone/>
              <a:defRPr sz="8900"/>
            </a:lvl8pPr>
            <a:lvl9pPr marL="16365200" indent="0">
              <a:buNone/>
              <a:defRPr sz="8900"/>
            </a:lvl9pPr>
          </a:lstStyle>
          <a:p>
            <a:endParaRPr lang="en-US"/>
          </a:p>
        </p:txBody>
      </p:sp>
      <p:sp>
        <p:nvSpPr>
          <p:cNvPr id="4" name="Text Placeholder 3"/>
          <p:cNvSpPr>
            <a:spLocks noGrp="1"/>
          </p:cNvSpPr>
          <p:nvPr>
            <p:ph type="body" sz="half" idx="2"/>
          </p:nvPr>
        </p:nvSpPr>
        <p:spPr>
          <a:xfrm>
            <a:off x="5932599" y="33492438"/>
            <a:ext cx="18160365" cy="5022376"/>
          </a:xfrm>
        </p:spPr>
        <p:txBody>
          <a:bodyPr/>
          <a:lstStyle>
            <a:lvl1pPr marL="0" indent="0">
              <a:buNone/>
              <a:defRPr sz="6300"/>
            </a:lvl1pPr>
            <a:lvl2pPr marL="2045650" indent="0">
              <a:buNone/>
              <a:defRPr sz="5400"/>
            </a:lvl2pPr>
            <a:lvl3pPr marL="4091300" indent="0">
              <a:buNone/>
              <a:defRPr sz="4500"/>
            </a:lvl3pPr>
            <a:lvl4pPr marL="6136950" indent="0">
              <a:buNone/>
              <a:defRPr sz="4000"/>
            </a:lvl4pPr>
            <a:lvl5pPr marL="8182600" indent="0">
              <a:buNone/>
              <a:defRPr sz="4000"/>
            </a:lvl5pPr>
            <a:lvl6pPr marL="10228250" indent="0">
              <a:buNone/>
              <a:defRPr sz="4000"/>
            </a:lvl6pPr>
            <a:lvl7pPr marL="12273900" indent="0">
              <a:buNone/>
              <a:defRPr sz="4000"/>
            </a:lvl7pPr>
            <a:lvl8pPr marL="14319550" indent="0">
              <a:buNone/>
              <a:defRPr sz="4000"/>
            </a:lvl8pPr>
            <a:lvl9pPr marL="16365200"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595D2F-278C-4D11-8801-DEDF9C1984ED}" type="datetimeFigureOut">
              <a:rPr lang="en-US" smtClean="0"/>
              <a:pPr/>
              <a:t>10/8/2014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F82402-B31E-49DB-858D-754EFDBE7BF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364" y="1713754"/>
            <a:ext cx="27240548" cy="7132373"/>
          </a:xfrm>
          <a:prstGeom prst="rect">
            <a:avLst/>
          </a:prstGeom>
        </p:spPr>
        <p:txBody>
          <a:bodyPr vert="horz" lIns="409130" tIns="204565" rIns="409130" bIns="20456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513364" y="9985326"/>
            <a:ext cx="27240548" cy="28242219"/>
          </a:xfrm>
          <a:prstGeom prst="rect">
            <a:avLst/>
          </a:prstGeom>
        </p:spPr>
        <p:txBody>
          <a:bodyPr vert="horz" lIns="409130" tIns="204565" rIns="409130" bIns="20456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513364" y="39663922"/>
            <a:ext cx="7062364" cy="2278397"/>
          </a:xfrm>
          <a:prstGeom prst="rect">
            <a:avLst/>
          </a:prstGeom>
        </p:spPr>
        <p:txBody>
          <a:bodyPr vert="horz" lIns="409130" tIns="204565" rIns="409130" bIns="204565" rtlCol="0" anchor="ctr"/>
          <a:lstStyle>
            <a:lvl1pPr algn="l">
              <a:defRPr sz="5400">
                <a:solidFill>
                  <a:schemeClr val="tx1">
                    <a:tint val="75000"/>
                  </a:schemeClr>
                </a:solidFill>
              </a:defRPr>
            </a:lvl1pPr>
          </a:lstStyle>
          <a:p>
            <a:fld id="{E4595D2F-278C-4D11-8801-DEDF9C1984ED}" type="datetimeFigureOut">
              <a:rPr lang="en-US" smtClean="0"/>
              <a:pPr/>
              <a:t>10/8/2014</a:t>
            </a:fld>
            <a:endParaRPr lang="en-US"/>
          </a:p>
        </p:txBody>
      </p:sp>
      <p:sp>
        <p:nvSpPr>
          <p:cNvPr id="5" name="Footer Placeholder 4"/>
          <p:cNvSpPr>
            <a:spLocks noGrp="1"/>
          </p:cNvSpPr>
          <p:nvPr>
            <p:ph type="ftr" sz="quarter" idx="3"/>
          </p:nvPr>
        </p:nvSpPr>
        <p:spPr>
          <a:xfrm>
            <a:off x="10341320" y="39663922"/>
            <a:ext cx="9584637" cy="2278397"/>
          </a:xfrm>
          <a:prstGeom prst="rect">
            <a:avLst/>
          </a:prstGeom>
        </p:spPr>
        <p:txBody>
          <a:bodyPr vert="horz" lIns="409130" tIns="204565" rIns="409130" bIns="204565" rtlCol="0" anchor="ctr"/>
          <a:lstStyle>
            <a:lvl1pPr algn="ctr">
              <a:defRPr sz="5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691547" y="39663922"/>
            <a:ext cx="7062364" cy="2278397"/>
          </a:xfrm>
          <a:prstGeom prst="rect">
            <a:avLst/>
          </a:prstGeom>
        </p:spPr>
        <p:txBody>
          <a:bodyPr vert="horz" lIns="409130" tIns="204565" rIns="409130" bIns="204565" rtlCol="0" anchor="ctr"/>
          <a:lstStyle>
            <a:lvl1pPr algn="r">
              <a:defRPr sz="5400">
                <a:solidFill>
                  <a:schemeClr val="tx1">
                    <a:tint val="75000"/>
                  </a:schemeClr>
                </a:solidFill>
              </a:defRPr>
            </a:lvl1pPr>
          </a:lstStyle>
          <a:p>
            <a:fld id="{3EF82402-B31E-49DB-858D-754EFDBE7BF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091300" rtl="0" eaLnBrk="1" latinLnBrk="0" hangingPunct="1">
        <a:spcBef>
          <a:spcPct val="0"/>
        </a:spcBef>
        <a:buNone/>
        <a:defRPr sz="19700" kern="1200">
          <a:solidFill>
            <a:schemeClr val="tx1"/>
          </a:solidFill>
          <a:latin typeface="+mj-lt"/>
          <a:ea typeface="+mj-ea"/>
          <a:cs typeface="+mj-cs"/>
        </a:defRPr>
      </a:lvl1pPr>
    </p:titleStyle>
    <p:bodyStyle>
      <a:lvl1pPr marL="1534237" indent="-1534237" algn="l" defTabSz="4091300" rtl="0" eaLnBrk="1" latinLnBrk="0" hangingPunct="1">
        <a:spcBef>
          <a:spcPct val="20000"/>
        </a:spcBef>
        <a:buFont typeface="Arial" pitchFamily="34" charset="0"/>
        <a:buChar char="•"/>
        <a:defRPr sz="14300" kern="1200">
          <a:solidFill>
            <a:schemeClr val="tx1"/>
          </a:solidFill>
          <a:latin typeface="+mn-lt"/>
          <a:ea typeface="+mn-ea"/>
          <a:cs typeface="+mn-cs"/>
        </a:defRPr>
      </a:lvl1pPr>
      <a:lvl2pPr marL="3324181" indent="-1278531" algn="l" defTabSz="4091300" rtl="0" eaLnBrk="1" latinLnBrk="0" hangingPunct="1">
        <a:spcBef>
          <a:spcPct val="20000"/>
        </a:spcBef>
        <a:buFont typeface="Arial" pitchFamily="34" charset="0"/>
        <a:buChar char="–"/>
        <a:defRPr sz="12500" kern="1200">
          <a:solidFill>
            <a:schemeClr val="tx1"/>
          </a:solidFill>
          <a:latin typeface="+mn-lt"/>
          <a:ea typeface="+mn-ea"/>
          <a:cs typeface="+mn-cs"/>
        </a:defRPr>
      </a:lvl2pPr>
      <a:lvl3pPr marL="5114125" indent="-1022825" algn="l" defTabSz="4091300" rtl="0" eaLnBrk="1" latinLnBrk="0" hangingPunct="1">
        <a:spcBef>
          <a:spcPct val="20000"/>
        </a:spcBef>
        <a:buFont typeface="Arial" pitchFamily="34" charset="0"/>
        <a:buChar char="•"/>
        <a:defRPr sz="10700" kern="1200">
          <a:solidFill>
            <a:schemeClr val="tx1"/>
          </a:solidFill>
          <a:latin typeface="+mn-lt"/>
          <a:ea typeface="+mn-ea"/>
          <a:cs typeface="+mn-cs"/>
        </a:defRPr>
      </a:lvl3pPr>
      <a:lvl4pPr marL="7159775" indent="-1022825" algn="l" defTabSz="4091300" rtl="0" eaLnBrk="1" latinLnBrk="0" hangingPunct="1">
        <a:spcBef>
          <a:spcPct val="20000"/>
        </a:spcBef>
        <a:buFont typeface="Arial" pitchFamily="34" charset="0"/>
        <a:buChar char="–"/>
        <a:defRPr sz="8900" kern="1200">
          <a:solidFill>
            <a:schemeClr val="tx1"/>
          </a:solidFill>
          <a:latin typeface="+mn-lt"/>
          <a:ea typeface="+mn-ea"/>
          <a:cs typeface="+mn-cs"/>
        </a:defRPr>
      </a:lvl4pPr>
      <a:lvl5pPr marL="9205425" indent="-1022825" algn="l" defTabSz="4091300" rtl="0" eaLnBrk="1" latinLnBrk="0" hangingPunct="1">
        <a:spcBef>
          <a:spcPct val="20000"/>
        </a:spcBef>
        <a:buFont typeface="Arial" pitchFamily="34" charset="0"/>
        <a:buChar char="»"/>
        <a:defRPr sz="8900" kern="1200">
          <a:solidFill>
            <a:schemeClr val="tx1"/>
          </a:solidFill>
          <a:latin typeface="+mn-lt"/>
          <a:ea typeface="+mn-ea"/>
          <a:cs typeface="+mn-cs"/>
        </a:defRPr>
      </a:lvl5pPr>
      <a:lvl6pPr marL="11251075" indent="-1022825" algn="l" defTabSz="4091300" rtl="0" eaLnBrk="1" latinLnBrk="0" hangingPunct="1">
        <a:spcBef>
          <a:spcPct val="20000"/>
        </a:spcBef>
        <a:buFont typeface="Arial" pitchFamily="34" charset="0"/>
        <a:buChar char="•"/>
        <a:defRPr sz="8900" kern="1200">
          <a:solidFill>
            <a:schemeClr val="tx1"/>
          </a:solidFill>
          <a:latin typeface="+mn-lt"/>
          <a:ea typeface="+mn-ea"/>
          <a:cs typeface="+mn-cs"/>
        </a:defRPr>
      </a:lvl6pPr>
      <a:lvl7pPr marL="13296725" indent="-1022825" algn="l" defTabSz="4091300" rtl="0" eaLnBrk="1" latinLnBrk="0" hangingPunct="1">
        <a:spcBef>
          <a:spcPct val="20000"/>
        </a:spcBef>
        <a:buFont typeface="Arial" pitchFamily="34" charset="0"/>
        <a:buChar char="•"/>
        <a:defRPr sz="8900" kern="1200">
          <a:solidFill>
            <a:schemeClr val="tx1"/>
          </a:solidFill>
          <a:latin typeface="+mn-lt"/>
          <a:ea typeface="+mn-ea"/>
          <a:cs typeface="+mn-cs"/>
        </a:defRPr>
      </a:lvl7pPr>
      <a:lvl8pPr marL="15342375" indent="-1022825" algn="l" defTabSz="4091300" rtl="0" eaLnBrk="1" latinLnBrk="0" hangingPunct="1">
        <a:spcBef>
          <a:spcPct val="20000"/>
        </a:spcBef>
        <a:buFont typeface="Arial" pitchFamily="34" charset="0"/>
        <a:buChar char="•"/>
        <a:defRPr sz="8900" kern="1200">
          <a:solidFill>
            <a:schemeClr val="tx1"/>
          </a:solidFill>
          <a:latin typeface="+mn-lt"/>
          <a:ea typeface="+mn-ea"/>
          <a:cs typeface="+mn-cs"/>
        </a:defRPr>
      </a:lvl8pPr>
      <a:lvl9pPr marL="17388025" indent="-1022825" algn="l" defTabSz="4091300" rtl="0" eaLnBrk="1" latinLnBrk="0" hangingPunct="1">
        <a:spcBef>
          <a:spcPct val="20000"/>
        </a:spcBef>
        <a:buFont typeface="Arial" pitchFamily="34" charset="0"/>
        <a:buChar char="•"/>
        <a:defRPr sz="8900" kern="1200">
          <a:solidFill>
            <a:schemeClr val="tx1"/>
          </a:solidFill>
          <a:latin typeface="+mn-lt"/>
          <a:ea typeface="+mn-ea"/>
          <a:cs typeface="+mn-cs"/>
        </a:defRPr>
      </a:lvl9pPr>
    </p:bodyStyle>
    <p:otherStyle>
      <a:defPPr>
        <a:defRPr lang="en-US"/>
      </a:defPPr>
      <a:lvl1pPr marL="0" algn="l" defTabSz="4091300" rtl="0" eaLnBrk="1" latinLnBrk="0" hangingPunct="1">
        <a:defRPr sz="8100" kern="1200">
          <a:solidFill>
            <a:schemeClr val="tx1"/>
          </a:solidFill>
          <a:latin typeface="+mn-lt"/>
          <a:ea typeface="+mn-ea"/>
          <a:cs typeface="+mn-cs"/>
        </a:defRPr>
      </a:lvl1pPr>
      <a:lvl2pPr marL="2045650" algn="l" defTabSz="4091300" rtl="0" eaLnBrk="1" latinLnBrk="0" hangingPunct="1">
        <a:defRPr sz="8100" kern="1200">
          <a:solidFill>
            <a:schemeClr val="tx1"/>
          </a:solidFill>
          <a:latin typeface="+mn-lt"/>
          <a:ea typeface="+mn-ea"/>
          <a:cs typeface="+mn-cs"/>
        </a:defRPr>
      </a:lvl2pPr>
      <a:lvl3pPr marL="4091300" algn="l" defTabSz="4091300" rtl="0" eaLnBrk="1" latinLnBrk="0" hangingPunct="1">
        <a:defRPr sz="8100" kern="1200">
          <a:solidFill>
            <a:schemeClr val="tx1"/>
          </a:solidFill>
          <a:latin typeface="+mn-lt"/>
          <a:ea typeface="+mn-ea"/>
          <a:cs typeface="+mn-cs"/>
        </a:defRPr>
      </a:lvl3pPr>
      <a:lvl4pPr marL="6136950" algn="l" defTabSz="4091300" rtl="0" eaLnBrk="1" latinLnBrk="0" hangingPunct="1">
        <a:defRPr sz="8100" kern="1200">
          <a:solidFill>
            <a:schemeClr val="tx1"/>
          </a:solidFill>
          <a:latin typeface="+mn-lt"/>
          <a:ea typeface="+mn-ea"/>
          <a:cs typeface="+mn-cs"/>
        </a:defRPr>
      </a:lvl4pPr>
      <a:lvl5pPr marL="8182600" algn="l" defTabSz="4091300" rtl="0" eaLnBrk="1" latinLnBrk="0" hangingPunct="1">
        <a:defRPr sz="8100" kern="1200">
          <a:solidFill>
            <a:schemeClr val="tx1"/>
          </a:solidFill>
          <a:latin typeface="+mn-lt"/>
          <a:ea typeface="+mn-ea"/>
          <a:cs typeface="+mn-cs"/>
        </a:defRPr>
      </a:lvl5pPr>
      <a:lvl6pPr marL="10228250" algn="l" defTabSz="4091300" rtl="0" eaLnBrk="1" latinLnBrk="0" hangingPunct="1">
        <a:defRPr sz="8100" kern="1200">
          <a:solidFill>
            <a:schemeClr val="tx1"/>
          </a:solidFill>
          <a:latin typeface="+mn-lt"/>
          <a:ea typeface="+mn-ea"/>
          <a:cs typeface="+mn-cs"/>
        </a:defRPr>
      </a:lvl6pPr>
      <a:lvl7pPr marL="12273900" algn="l" defTabSz="4091300" rtl="0" eaLnBrk="1" latinLnBrk="0" hangingPunct="1">
        <a:defRPr sz="8100" kern="1200">
          <a:solidFill>
            <a:schemeClr val="tx1"/>
          </a:solidFill>
          <a:latin typeface="+mn-lt"/>
          <a:ea typeface="+mn-ea"/>
          <a:cs typeface="+mn-cs"/>
        </a:defRPr>
      </a:lvl7pPr>
      <a:lvl8pPr marL="14319550" algn="l" defTabSz="4091300" rtl="0" eaLnBrk="1" latinLnBrk="0" hangingPunct="1">
        <a:defRPr sz="8100" kern="1200">
          <a:solidFill>
            <a:schemeClr val="tx1"/>
          </a:solidFill>
          <a:latin typeface="+mn-lt"/>
          <a:ea typeface="+mn-ea"/>
          <a:cs typeface="+mn-cs"/>
        </a:defRPr>
      </a:lvl8pPr>
      <a:lvl9pPr marL="16365200" algn="l" defTabSz="4091300" rtl="0" eaLnBrk="1" latinLnBrk="0" hangingPunct="1">
        <a:defRPr sz="8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22960" y="822960"/>
            <a:ext cx="28620720" cy="4937760"/>
          </a:xfrm>
          <a:prstGeom prst="rect">
            <a:avLst/>
          </a:prstGeom>
          <a:solidFill>
            <a:srgbClr val="540115"/>
          </a:solidFill>
          <a:ln w="127000">
            <a:solidFill>
              <a:srgbClr val="CDC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322637" y="1127919"/>
            <a:ext cx="23698200" cy="4267200"/>
          </a:xfrm>
          <a:solidFill>
            <a:srgbClr val="540115"/>
          </a:solidFill>
          <a:ln w="127000">
            <a:noFill/>
          </a:ln>
        </p:spPr>
        <p:txBody>
          <a:bodyPr>
            <a:normAutofit fontScale="90000"/>
          </a:bodyPr>
          <a:lstStyle/>
          <a:p>
            <a:r>
              <a:rPr lang="en-US" sz="6700" b="1" dirty="0" smtClean="0">
                <a:solidFill>
                  <a:schemeClr val="bg1"/>
                </a:solidFill>
                <a:latin typeface="Constantia" pitchFamily="18" charset="0"/>
              </a:rPr>
              <a:t>Assessing the Controversy between Altimetry, Radiometry, and </a:t>
            </a:r>
            <a:r>
              <a:rPr lang="en-US" sz="6700" b="1" dirty="0" err="1" smtClean="0">
                <a:solidFill>
                  <a:schemeClr val="bg1"/>
                </a:solidFill>
                <a:latin typeface="Constantia" pitchFamily="18" charset="0"/>
              </a:rPr>
              <a:t>Scatterometry</a:t>
            </a:r>
            <a:r>
              <a:rPr lang="en-US" sz="6700" b="1" dirty="0" smtClean="0">
                <a:solidFill>
                  <a:schemeClr val="bg1"/>
                </a:solidFill>
                <a:latin typeface="Constantia" pitchFamily="18" charset="0"/>
              </a:rPr>
              <a:t>: Satellite Observation Requirements for</a:t>
            </a:r>
            <a:br>
              <a:rPr lang="en-US" sz="6700" b="1" dirty="0" smtClean="0">
                <a:solidFill>
                  <a:schemeClr val="bg1"/>
                </a:solidFill>
                <a:latin typeface="Constantia" pitchFamily="18" charset="0"/>
              </a:rPr>
            </a:br>
            <a:r>
              <a:rPr lang="en-US" sz="6700" b="1" dirty="0" smtClean="0">
                <a:solidFill>
                  <a:schemeClr val="bg1"/>
                </a:solidFill>
                <a:latin typeface="Constantia" pitchFamily="18" charset="0"/>
              </a:rPr>
              <a:t>Trends in Extreme Winds and Waves</a:t>
            </a:r>
            <a:r>
              <a:rPr lang="en-US" sz="8000" dirty="0" smtClean="0">
                <a:solidFill>
                  <a:schemeClr val="bg1"/>
                </a:solidFill>
                <a:latin typeface="Constantia" pitchFamily="18" charset="0"/>
              </a:rPr>
              <a:t/>
            </a:r>
            <a:br>
              <a:rPr lang="en-US" sz="8000" dirty="0" smtClean="0">
                <a:solidFill>
                  <a:schemeClr val="bg1"/>
                </a:solidFill>
                <a:latin typeface="Constantia" pitchFamily="18" charset="0"/>
              </a:rPr>
            </a:br>
            <a:r>
              <a:rPr lang="en-US" sz="6000" dirty="0" smtClean="0">
                <a:solidFill>
                  <a:schemeClr val="bg1"/>
                </a:solidFill>
                <a:latin typeface="Constantia" pitchFamily="18" charset="0"/>
              </a:rPr>
              <a:t>Jason H. Keefer and Mark A. Bourassa</a:t>
            </a:r>
            <a:r>
              <a:rPr lang="en-US" sz="8000" dirty="0" smtClean="0">
                <a:solidFill>
                  <a:schemeClr val="bg1"/>
                </a:solidFill>
                <a:latin typeface="Constantia" pitchFamily="18" charset="0"/>
              </a:rPr>
              <a:t/>
            </a:r>
            <a:br>
              <a:rPr lang="en-US" sz="8000" dirty="0" smtClean="0">
                <a:solidFill>
                  <a:schemeClr val="bg1"/>
                </a:solidFill>
                <a:latin typeface="Constantia" pitchFamily="18" charset="0"/>
              </a:rPr>
            </a:br>
            <a:r>
              <a:rPr lang="en-US" sz="4400" i="1" dirty="0" smtClean="0">
                <a:solidFill>
                  <a:schemeClr val="bg1"/>
                </a:solidFill>
                <a:latin typeface="Constantia" pitchFamily="18" charset="0"/>
              </a:rPr>
              <a:t>Center for Ocean—Atmospheric Prediction Studies, Florida State University, Tallahassee, Florida, USA</a:t>
            </a:r>
            <a:endParaRPr lang="en-US" sz="4400" i="1" dirty="0">
              <a:solidFill>
                <a:schemeClr val="bg1"/>
              </a:solidFill>
              <a:latin typeface="Constantia" pitchFamily="18" charset="0"/>
            </a:endParaRPr>
          </a:p>
        </p:txBody>
      </p:sp>
      <p:pic>
        <p:nvPicPr>
          <p:cNvPr id="5" name="Picture 4" descr="Coaps_logo_text.png"/>
          <p:cNvPicPr>
            <a:picLocks noChangeAspect="1"/>
          </p:cNvPicPr>
          <p:nvPr/>
        </p:nvPicPr>
        <p:blipFill>
          <a:blip r:embed="rId2" cstate="print"/>
          <a:stretch>
            <a:fillRect/>
          </a:stretch>
        </p:blipFill>
        <p:spPr>
          <a:xfrm>
            <a:off x="26060400" y="1737360"/>
            <a:ext cx="3108960" cy="3108960"/>
          </a:xfrm>
          <a:prstGeom prst="rect">
            <a:avLst/>
          </a:prstGeom>
        </p:spPr>
      </p:pic>
      <p:pic>
        <p:nvPicPr>
          <p:cNvPr id="6" name="Picture 5" descr="Fsu_logo.png"/>
          <p:cNvPicPr>
            <a:picLocks noChangeAspect="1"/>
          </p:cNvPicPr>
          <p:nvPr/>
        </p:nvPicPr>
        <p:blipFill>
          <a:blip r:embed="rId3" cstate="print"/>
          <a:stretch>
            <a:fillRect/>
          </a:stretch>
        </p:blipFill>
        <p:spPr>
          <a:xfrm>
            <a:off x="1097280" y="1737360"/>
            <a:ext cx="3108960" cy="3108960"/>
          </a:xfrm>
          <a:prstGeom prst="rect">
            <a:avLst/>
          </a:prstGeom>
        </p:spPr>
      </p:pic>
      <p:sp>
        <p:nvSpPr>
          <p:cNvPr id="9" name="Title 1"/>
          <p:cNvSpPr txBox="1">
            <a:spLocks/>
          </p:cNvSpPr>
          <p:nvPr/>
        </p:nvSpPr>
        <p:spPr>
          <a:xfrm>
            <a:off x="822960" y="6217919"/>
            <a:ext cx="14081760" cy="1371600"/>
          </a:xfrm>
          <a:prstGeom prst="rect">
            <a:avLst/>
          </a:prstGeom>
          <a:solidFill>
            <a:srgbClr val="CDC092"/>
          </a:solidFill>
          <a:ln w="127000">
            <a:solidFill>
              <a:srgbClr val="540115"/>
            </a:solidFill>
          </a:ln>
        </p:spPr>
        <p:txBody>
          <a:bodyPr vert="horz" lIns="409130" tIns="204565" rIns="409130" bIns="204565" rtlCol="0" anchor="ctr">
            <a:normAutofit fontScale="97500"/>
          </a:bodyPr>
          <a:lstStyle/>
          <a:p>
            <a:pPr marL="0" marR="0" lvl="0" indent="0" algn="ctr" defTabSz="40913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srgbClr val="540115"/>
                </a:solidFill>
                <a:effectLst/>
                <a:uLnTx/>
                <a:uFillTx/>
                <a:latin typeface="Constantia" pitchFamily="18" charset="0"/>
                <a:ea typeface="+mj-ea"/>
                <a:cs typeface="+mj-cs"/>
              </a:rPr>
              <a:t>Introduction</a:t>
            </a:r>
            <a:endParaRPr kumimoji="0" lang="en-US" sz="5400" b="0" i="1" u="none" strike="noStrike" kern="1200" cap="none" spc="0" normalizeH="0" baseline="0" noProof="0" dirty="0">
              <a:ln>
                <a:noFill/>
              </a:ln>
              <a:solidFill>
                <a:srgbClr val="540115"/>
              </a:solidFill>
              <a:effectLst/>
              <a:uLnTx/>
              <a:uFillTx/>
              <a:latin typeface="Constantia" pitchFamily="18" charset="0"/>
              <a:ea typeface="+mj-ea"/>
              <a:cs typeface="+mj-cs"/>
            </a:endParaRPr>
          </a:p>
        </p:txBody>
      </p:sp>
      <p:sp>
        <p:nvSpPr>
          <p:cNvPr id="10" name="Title 1"/>
          <p:cNvSpPr txBox="1">
            <a:spLocks/>
          </p:cNvSpPr>
          <p:nvPr/>
        </p:nvSpPr>
        <p:spPr>
          <a:xfrm>
            <a:off x="15362237" y="6217919"/>
            <a:ext cx="14081760" cy="1371600"/>
          </a:xfrm>
          <a:prstGeom prst="rect">
            <a:avLst/>
          </a:prstGeom>
          <a:solidFill>
            <a:srgbClr val="CDC092"/>
          </a:solidFill>
          <a:ln w="127000">
            <a:solidFill>
              <a:srgbClr val="540115"/>
            </a:solidFill>
          </a:ln>
        </p:spPr>
        <p:txBody>
          <a:bodyPr vert="horz" lIns="409130" tIns="204565" rIns="409130" bIns="204565" rtlCol="0" anchor="ctr">
            <a:normAutofit fontScale="97500"/>
          </a:bodyPr>
          <a:lstStyle/>
          <a:p>
            <a:pPr marL="0" marR="0" lvl="0" indent="0" algn="ctr" defTabSz="40913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srgbClr val="540115"/>
                </a:solidFill>
                <a:effectLst/>
                <a:uLnTx/>
                <a:uFillTx/>
                <a:latin typeface="Constantia" pitchFamily="18" charset="0"/>
                <a:ea typeface="+mj-ea"/>
                <a:cs typeface="+mj-cs"/>
              </a:rPr>
              <a:t>Results</a:t>
            </a:r>
            <a:endParaRPr kumimoji="0" lang="en-US" sz="5400" b="0" i="1" u="none" strike="noStrike" kern="1200" cap="none" spc="0" normalizeH="0" baseline="0" noProof="0" dirty="0">
              <a:ln>
                <a:noFill/>
              </a:ln>
              <a:solidFill>
                <a:srgbClr val="540115"/>
              </a:solidFill>
              <a:effectLst/>
              <a:uLnTx/>
              <a:uFillTx/>
              <a:latin typeface="Constantia" pitchFamily="18" charset="0"/>
              <a:ea typeface="+mj-ea"/>
              <a:cs typeface="+mj-cs"/>
            </a:endParaRPr>
          </a:p>
        </p:txBody>
      </p:sp>
      <p:sp>
        <p:nvSpPr>
          <p:cNvPr id="11" name="Rectangle 10"/>
          <p:cNvSpPr/>
          <p:nvPr/>
        </p:nvSpPr>
        <p:spPr>
          <a:xfrm>
            <a:off x="822960" y="7589520"/>
            <a:ext cx="14081760" cy="12618720"/>
          </a:xfrm>
          <a:prstGeom prst="rect">
            <a:avLst/>
          </a:prstGeom>
          <a:noFill/>
          <a:ln w="127000">
            <a:solidFill>
              <a:srgbClr val="5401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5362237" y="7589519"/>
            <a:ext cx="14081760" cy="27797760"/>
          </a:xfrm>
          <a:prstGeom prst="rect">
            <a:avLst/>
          </a:prstGeom>
          <a:noFill/>
          <a:ln w="127000">
            <a:solidFill>
              <a:srgbClr val="5401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097280" y="7772400"/>
            <a:ext cx="13533120" cy="12403395"/>
          </a:xfrm>
          <a:prstGeom prst="rect">
            <a:avLst/>
          </a:prstGeom>
          <a:noFill/>
        </p:spPr>
        <p:txBody>
          <a:bodyPr wrap="square" rtlCol="0">
            <a:spAutoFit/>
          </a:bodyPr>
          <a:lstStyle/>
          <a:p>
            <a:pPr algn="just"/>
            <a:r>
              <a:rPr lang="en-US" sz="4000" dirty="0" smtClean="0">
                <a:latin typeface="Constantia" pitchFamily="18" charset="0"/>
              </a:rPr>
              <a:t>Young et al. (2011) studied global trends in mean, 90</a:t>
            </a:r>
            <a:r>
              <a:rPr lang="en-US" sz="4000" baseline="30000" dirty="0" smtClean="0">
                <a:latin typeface="Constantia" pitchFamily="18" charset="0"/>
              </a:rPr>
              <a:t>th</a:t>
            </a:r>
            <a:r>
              <a:rPr lang="en-US" sz="4000" dirty="0" smtClean="0">
                <a:latin typeface="Constantia" pitchFamily="18" charset="0"/>
              </a:rPr>
              <a:t> percentile, and 99</a:t>
            </a:r>
            <a:r>
              <a:rPr lang="en-US" sz="4000" baseline="30000" dirty="0" smtClean="0">
                <a:latin typeface="Constantia" pitchFamily="18" charset="0"/>
              </a:rPr>
              <a:t>th</a:t>
            </a:r>
            <a:r>
              <a:rPr lang="en-US" sz="4000" dirty="0" smtClean="0">
                <a:latin typeface="Constantia" pitchFamily="18" charset="0"/>
              </a:rPr>
              <a:t> percentile wind speed and wave height using a series of altimeters.  The authors validated their findings against trends derived from buoy data and NCAR/NCEP reanalysis data.</a:t>
            </a:r>
          </a:p>
          <a:p>
            <a:pPr algn="just"/>
            <a:endParaRPr lang="en-US" sz="2000" dirty="0" smtClean="0">
              <a:latin typeface="Constantia" pitchFamily="18" charset="0"/>
            </a:endParaRPr>
          </a:p>
          <a:p>
            <a:pPr algn="just"/>
            <a:r>
              <a:rPr lang="en-US" sz="4000" dirty="0" smtClean="0">
                <a:latin typeface="Constantia" pitchFamily="18" charset="0"/>
              </a:rPr>
              <a:t>Wentz and </a:t>
            </a:r>
            <a:r>
              <a:rPr lang="en-US" sz="4000" dirty="0" err="1" smtClean="0">
                <a:latin typeface="Constantia" pitchFamily="18" charset="0"/>
              </a:rPr>
              <a:t>Ricciardulli</a:t>
            </a:r>
            <a:r>
              <a:rPr lang="en-US" sz="4000" dirty="0" smtClean="0">
                <a:latin typeface="Constantia" pitchFamily="18" charset="0"/>
              </a:rPr>
              <a:t> (2011) raised concerns over the results of Young et al. (2011), stressing a potential lack of sampling from altimetry, inadequate verification, and greatly higher wind speed trends compared to earlier studies (e.g. Wentz et al. 2007).</a:t>
            </a:r>
          </a:p>
          <a:p>
            <a:pPr algn="just"/>
            <a:endParaRPr lang="en-US" sz="2000" dirty="0" smtClean="0">
              <a:latin typeface="Constantia" pitchFamily="18" charset="0"/>
            </a:endParaRPr>
          </a:p>
          <a:p>
            <a:pPr algn="just"/>
            <a:r>
              <a:rPr lang="en-US" sz="4000" dirty="0" smtClean="0">
                <a:latin typeface="Constantia" pitchFamily="18" charset="0"/>
              </a:rPr>
              <a:t>This study aims to answer:</a:t>
            </a:r>
          </a:p>
          <a:p>
            <a:pPr algn="just">
              <a:buFont typeface="Arial" pitchFamily="34" charset="0"/>
              <a:buChar char="•"/>
            </a:pPr>
            <a:r>
              <a:rPr lang="en-US" sz="4000" dirty="0" smtClean="0">
                <a:latin typeface="Constantia" pitchFamily="18" charset="0"/>
              </a:rPr>
              <a:t>  How do wind speed and wave height trends differ when trends derived from altimetry data compared to those derived from other sources, like </a:t>
            </a:r>
            <a:r>
              <a:rPr lang="en-US" sz="4000" dirty="0" err="1" smtClean="0">
                <a:latin typeface="Constantia" pitchFamily="18" charset="0"/>
              </a:rPr>
              <a:t>scatterometry</a:t>
            </a:r>
            <a:r>
              <a:rPr lang="en-US" sz="4000" dirty="0" smtClean="0">
                <a:latin typeface="Constantia" pitchFamily="18" charset="0"/>
              </a:rPr>
              <a:t> and microwave radiometry?</a:t>
            </a:r>
          </a:p>
          <a:p>
            <a:pPr algn="just">
              <a:buFont typeface="Arial" pitchFamily="34" charset="0"/>
              <a:buChar char="•"/>
            </a:pPr>
            <a:r>
              <a:rPr lang="en-US" sz="4000" dirty="0" smtClean="0">
                <a:latin typeface="Constantia" pitchFamily="18" charset="0"/>
              </a:rPr>
              <a:t>  How do these trends compare with those from a reanalysis dataset?</a:t>
            </a:r>
          </a:p>
          <a:p>
            <a:pPr algn="just">
              <a:buFont typeface="Arial" pitchFamily="34" charset="0"/>
              <a:buChar char="•"/>
            </a:pPr>
            <a:r>
              <a:rPr lang="en-US" sz="4000" dirty="0" smtClean="0">
                <a:latin typeface="Constantia" pitchFamily="18" charset="0"/>
              </a:rPr>
              <a:t>  What kind of sampling is needed for determining these trends?</a:t>
            </a:r>
            <a:endParaRPr lang="en-US" sz="4000" dirty="0">
              <a:latin typeface="Constantia" pitchFamily="18" charset="0"/>
            </a:endParaRPr>
          </a:p>
        </p:txBody>
      </p:sp>
      <p:sp>
        <p:nvSpPr>
          <p:cNvPr id="15" name="Title 1"/>
          <p:cNvSpPr txBox="1">
            <a:spLocks/>
          </p:cNvSpPr>
          <p:nvPr/>
        </p:nvSpPr>
        <p:spPr>
          <a:xfrm>
            <a:off x="822960" y="20665440"/>
            <a:ext cx="14081760" cy="1371600"/>
          </a:xfrm>
          <a:prstGeom prst="rect">
            <a:avLst/>
          </a:prstGeom>
          <a:solidFill>
            <a:srgbClr val="CDC092"/>
          </a:solidFill>
          <a:ln w="127000">
            <a:solidFill>
              <a:srgbClr val="540115"/>
            </a:solidFill>
          </a:ln>
        </p:spPr>
        <p:txBody>
          <a:bodyPr vert="horz" lIns="409130" tIns="204565" rIns="409130" bIns="204565" rtlCol="0" anchor="ctr">
            <a:normAutofit fontScale="97500"/>
          </a:bodyPr>
          <a:lstStyle/>
          <a:p>
            <a:pPr marL="0" marR="0" lvl="0" indent="0" algn="ctr" defTabSz="40913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srgbClr val="540115"/>
                </a:solidFill>
                <a:effectLst/>
                <a:uLnTx/>
                <a:uFillTx/>
                <a:latin typeface="Constantia" pitchFamily="18" charset="0"/>
                <a:ea typeface="+mj-ea"/>
                <a:cs typeface="+mj-cs"/>
              </a:rPr>
              <a:t>Data and Methodology</a:t>
            </a:r>
            <a:endParaRPr kumimoji="0" lang="en-US" sz="5400" b="0" i="1" u="none" strike="noStrike" kern="1200" cap="none" spc="0" normalizeH="0" baseline="0" noProof="0" dirty="0">
              <a:ln>
                <a:noFill/>
              </a:ln>
              <a:solidFill>
                <a:srgbClr val="540115"/>
              </a:solidFill>
              <a:effectLst/>
              <a:uLnTx/>
              <a:uFillTx/>
              <a:latin typeface="Constantia" pitchFamily="18" charset="0"/>
              <a:ea typeface="+mj-ea"/>
              <a:cs typeface="+mj-cs"/>
            </a:endParaRPr>
          </a:p>
        </p:txBody>
      </p:sp>
      <p:sp>
        <p:nvSpPr>
          <p:cNvPr id="16" name="Rectangle 15"/>
          <p:cNvSpPr/>
          <p:nvPr/>
        </p:nvSpPr>
        <p:spPr>
          <a:xfrm>
            <a:off x="822960" y="22037040"/>
            <a:ext cx="14081760" cy="6309360"/>
          </a:xfrm>
          <a:prstGeom prst="rect">
            <a:avLst/>
          </a:prstGeom>
          <a:noFill/>
          <a:ln w="127000">
            <a:solidFill>
              <a:srgbClr val="5401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097280" y="22219920"/>
            <a:ext cx="13533120" cy="5940088"/>
          </a:xfrm>
          <a:prstGeom prst="rect">
            <a:avLst/>
          </a:prstGeom>
          <a:noFill/>
        </p:spPr>
        <p:txBody>
          <a:bodyPr wrap="square" rtlCol="0">
            <a:spAutoFit/>
          </a:bodyPr>
          <a:lstStyle/>
          <a:p>
            <a:pPr algn="just"/>
            <a:r>
              <a:rPr lang="en-US" sz="4000" dirty="0" smtClean="0">
                <a:latin typeface="Constantia" pitchFamily="18" charset="0"/>
              </a:rPr>
              <a:t>This study uses the following data:</a:t>
            </a:r>
          </a:p>
          <a:p>
            <a:pPr algn="just">
              <a:buFont typeface="Arial" pitchFamily="34" charset="0"/>
              <a:buChar char="•"/>
            </a:pPr>
            <a:r>
              <a:rPr lang="en-US" sz="4000" dirty="0" smtClean="0">
                <a:latin typeface="Constantia" pitchFamily="18" charset="0"/>
              </a:rPr>
              <a:t>  Reanalysis: ERA-Interim</a:t>
            </a:r>
          </a:p>
          <a:p>
            <a:pPr algn="just">
              <a:buFont typeface="Arial" pitchFamily="34" charset="0"/>
              <a:buChar char="•"/>
            </a:pPr>
            <a:r>
              <a:rPr lang="en-US" sz="4000" dirty="0" smtClean="0">
                <a:latin typeface="Constantia" pitchFamily="18" charset="0"/>
              </a:rPr>
              <a:t>  Altimetry: TOPEX/Poseidon, Jason-1 missions</a:t>
            </a:r>
          </a:p>
          <a:p>
            <a:pPr algn="just">
              <a:buFont typeface="Arial" pitchFamily="34" charset="0"/>
              <a:buChar char="•"/>
            </a:pPr>
            <a:r>
              <a:rPr lang="en-US" sz="4000" dirty="0" smtClean="0">
                <a:latin typeface="Constantia" pitchFamily="18" charset="0"/>
              </a:rPr>
              <a:t>  </a:t>
            </a:r>
            <a:r>
              <a:rPr lang="en-US" sz="4000" dirty="0" err="1" smtClean="0">
                <a:latin typeface="Constantia" pitchFamily="18" charset="0"/>
              </a:rPr>
              <a:t>Scatterometry</a:t>
            </a:r>
            <a:r>
              <a:rPr lang="en-US" sz="4000" dirty="0" smtClean="0">
                <a:latin typeface="Constantia" pitchFamily="18" charset="0"/>
              </a:rPr>
              <a:t>: </a:t>
            </a:r>
            <a:r>
              <a:rPr lang="en-US" sz="4000" dirty="0" smtClean="0">
                <a:latin typeface="Constantia" pitchFamily="18" charset="0"/>
              </a:rPr>
              <a:t>QuikSCAT </a:t>
            </a:r>
            <a:r>
              <a:rPr lang="en-US" sz="4000" dirty="0" smtClean="0">
                <a:latin typeface="Constantia" pitchFamily="18" charset="0"/>
              </a:rPr>
              <a:t>mission</a:t>
            </a:r>
          </a:p>
          <a:p>
            <a:pPr algn="just"/>
            <a:endParaRPr lang="en-US" sz="2000" dirty="0" smtClean="0">
              <a:latin typeface="Constantia" pitchFamily="18" charset="0"/>
            </a:endParaRPr>
          </a:p>
          <a:p>
            <a:pPr algn="just"/>
            <a:r>
              <a:rPr lang="en-US" sz="4000" dirty="0" smtClean="0">
                <a:latin typeface="Constantia" pitchFamily="18" charset="0"/>
              </a:rPr>
              <a:t>Like Young et al. (2011), trends for mean, 90</a:t>
            </a:r>
            <a:r>
              <a:rPr lang="en-US" sz="4000" baseline="30000" dirty="0" smtClean="0">
                <a:latin typeface="Constantia" pitchFamily="18" charset="0"/>
              </a:rPr>
              <a:t>th</a:t>
            </a:r>
            <a:r>
              <a:rPr lang="en-US" sz="4000" dirty="0" smtClean="0">
                <a:latin typeface="Constantia" pitchFamily="18" charset="0"/>
              </a:rPr>
              <a:t>- and 99</a:t>
            </a:r>
            <a:r>
              <a:rPr lang="en-US" sz="4000" baseline="30000" dirty="0" smtClean="0">
                <a:latin typeface="Constantia" pitchFamily="18" charset="0"/>
              </a:rPr>
              <a:t>th</a:t>
            </a:r>
            <a:r>
              <a:rPr lang="en-US" sz="4000" dirty="0" smtClean="0">
                <a:latin typeface="Constantia" pitchFamily="18" charset="0"/>
              </a:rPr>
              <a:t>-percentile wind speed in 2° × 2° grid regions were calculated.  Data from the altimetry missions were combined.  Data from October 1999 through November 2009 were used to calculate the trends.  This corresponds to a common era of overlap.</a:t>
            </a:r>
            <a:endParaRPr lang="en-US" sz="4000" dirty="0">
              <a:latin typeface="Constantia" pitchFamily="18" charset="0"/>
            </a:endParaRPr>
          </a:p>
        </p:txBody>
      </p:sp>
      <p:sp>
        <p:nvSpPr>
          <p:cNvPr id="18" name="Title 1"/>
          <p:cNvSpPr txBox="1">
            <a:spLocks/>
          </p:cNvSpPr>
          <p:nvPr/>
        </p:nvSpPr>
        <p:spPr>
          <a:xfrm>
            <a:off x="822960" y="28803600"/>
            <a:ext cx="14081760" cy="1371600"/>
          </a:xfrm>
          <a:prstGeom prst="rect">
            <a:avLst/>
          </a:prstGeom>
          <a:solidFill>
            <a:srgbClr val="CDC092"/>
          </a:solidFill>
          <a:ln w="127000">
            <a:solidFill>
              <a:srgbClr val="540115"/>
            </a:solidFill>
          </a:ln>
        </p:spPr>
        <p:txBody>
          <a:bodyPr vert="horz" lIns="409130" tIns="204565" rIns="409130" bIns="204565" rtlCol="0" anchor="ctr">
            <a:normAutofit fontScale="97500"/>
          </a:bodyPr>
          <a:lstStyle/>
          <a:p>
            <a:pPr marL="0" marR="0" lvl="0" indent="0" algn="ctr" defTabSz="40913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srgbClr val="540115"/>
                </a:solidFill>
                <a:effectLst/>
                <a:uLnTx/>
                <a:uFillTx/>
                <a:latin typeface="Constantia" pitchFamily="18" charset="0"/>
                <a:ea typeface="+mj-ea"/>
                <a:cs typeface="+mj-cs"/>
              </a:rPr>
              <a:t>Preliminary</a:t>
            </a:r>
            <a:r>
              <a:rPr kumimoji="0" lang="en-US" sz="5400" b="1" i="0" u="none" strike="noStrike" kern="1200" cap="none" spc="0" normalizeH="0" noProof="0" dirty="0" smtClean="0">
                <a:ln>
                  <a:noFill/>
                </a:ln>
                <a:solidFill>
                  <a:srgbClr val="540115"/>
                </a:solidFill>
                <a:effectLst/>
                <a:uLnTx/>
                <a:uFillTx/>
                <a:latin typeface="Constantia" pitchFamily="18" charset="0"/>
                <a:ea typeface="+mj-ea"/>
                <a:cs typeface="+mj-cs"/>
              </a:rPr>
              <a:t> </a:t>
            </a:r>
            <a:r>
              <a:rPr kumimoji="0" lang="en-US" sz="5400" b="1" i="0" u="none" strike="noStrike" kern="1200" cap="none" spc="0" normalizeH="0" baseline="0" noProof="0" dirty="0" smtClean="0">
                <a:ln>
                  <a:noFill/>
                </a:ln>
                <a:solidFill>
                  <a:srgbClr val="540115"/>
                </a:solidFill>
                <a:effectLst/>
                <a:uLnTx/>
                <a:uFillTx/>
                <a:latin typeface="Constantia" pitchFamily="18" charset="0"/>
                <a:ea typeface="+mj-ea"/>
                <a:cs typeface="+mj-cs"/>
              </a:rPr>
              <a:t>Conclusions</a:t>
            </a:r>
            <a:endParaRPr kumimoji="0" lang="en-US" sz="5400" b="0" i="1" u="none" strike="noStrike" kern="1200" cap="none" spc="0" normalizeH="0" baseline="0" noProof="0" dirty="0">
              <a:ln>
                <a:noFill/>
              </a:ln>
              <a:solidFill>
                <a:srgbClr val="540115"/>
              </a:solidFill>
              <a:effectLst/>
              <a:uLnTx/>
              <a:uFillTx/>
              <a:latin typeface="Constantia" pitchFamily="18" charset="0"/>
              <a:ea typeface="+mj-ea"/>
              <a:cs typeface="+mj-cs"/>
            </a:endParaRPr>
          </a:p>
        </p:txBody>
      </p:sp>
      <p:sp>
        <p:nvSpPr>
          <p:cNvPr id="19" name="Rectangle 18"/>
          <p:cNvSpPr/>
          <p:nvPr/>
        </p:nvSpPr>
        <p:spPr>
          <a:xfrm>
            <a:off x="822960" y="30175200"/>
            <a:ext cx="14081760" cy="5212080"/>
          </a:xfrm>
          <a:prstGeom prst="rect">
            <a:avLst/>
          </a:prstGeom>
          <a:noFill/>
          <a:ln w="127000">
            <a:solidFill>
              <a:srgbClr val="5401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976478" y="30358080"/>
            <a:ext cx="13822363" cy="4708981"/>
          </a:xfrm>
          <a:prstGeom prst="rect">
            <a:avLst/>
          </a:prstGeom>
          <a:noFill/>
        </p:spPr>
        <p:txBody>
          <a:bodyPr wrap="square" rtlCol="0">
            <a:spAutoFit/>
          </a:bodyPr>
          <a:lstStyle/>
          <a:p>
            <a:pPr algn="just"/>
            <a:r>
              <a:rPr lang="en-US" sz="4000" dirty="0" smtClean="0">
                <a:latin typeface="Constantia" pitchFamily="18" charset="0"/>
              </a:rPr>
              <a:t>Wind speed trends derived from the combined altimetry mission data is extremely noisy, and appear to be very sensitive to lack of </a:t>
            </a:r>
            <a:r>
              <a:rPr lang="en-US" sz="4000" dirty="0" smtClean="0">
                <a:latin typeface="Constantia" pitchFamily="18" charset="0"/>
              </a:rPr>
              <a:t>sampling, and are larger than the other trends.</a:t>
            </a:r>
            <a:endParaRPr lang="en-US" sz="4000" dirty="0" smtClean="0">
              <a:latin typeface="Constantia" pitchFamily="18" charset="0"/>
            </a:endParaRPr>
          </a:p>
          <a:p>
            <a:pPr algn="just"/>
            <a:endParaRPr lang="en-US" sz="2000" dirty="0" smtClean="0">
              <a:latin typeface="Constantia" pitchFamily="18" charset="0"/>
            </a:endParaRPr>
          </a:p>
          <a:p>
            <a:pPr algn="just"/>
            <a:r>
              <a:rPr lang="en-US" sz="4000" dirty="0" err="1" smtClean="0">
                <a:latin typeface="Constantia" pitchFamily="18" charset="0"/>
              </a:rPr>
              <a:t>QuikScat</a:t>
            </a:r>
            <a:r>
              <a:rPr lang="en-US" sz="4000" dirty="0" smtClean="0">
                <a:latin typeface="Constantia" pitchFamily="18" charset="0"/>
              </a:rPr>
              <a:t>-derived wind speed trends are noisy compared to ERA-Interim-derived trends, but do not suffer the same sampling-related problems as the altimetry-derived trends (except at very high latitudes</a:t>
            </a:r>
            <a:r>
              <a:rPr lang="en-US" sz="4000" dirty="0" smtClean="0">
                <a:latin typeface="Constantia" pitchFamily="18" charset="0"/>
              </a:rPr>
              <a:t>).</a:t>
            </a:r>
          </a:p>
        </p:txBody>
      </p:sp>
      <p:sp>
        <p:nvSpPr>
          <p:cNvPr id="21" name="Title 1"/>
          <p:cNvSpPr txBox="1">
            <a:spLocks/>
          </p:cNvSpPr>
          <p:nvPr/>
        </p:nvSpPr>
        <p:spPr>
          <a:xfrm>
            <a:off x="822960" y="35844480"/>
            <a:ext cx="14081760" cy="1371600"/>
          </a:xfrm>
          <a:prstGeom prst="rect">
            <a:avLst/>
          </a:prstGeom>
          <a:solidFill>
            <a:srgbClr val="CDC092"/>
          </a:solidFill>
          <a:ln w="127000">
            <a:solidFill>
              <a:srgbClr val="540115"/>
            </a:solidFill>
          </a:ln>
        </p:spPr>
        <p:txBody>
          <a:bodyPr vert="horz" lIns="409130" tIns="204565" rIns="409130" bIns="204565" rtlCol="0" anchor="ctr">
            <a:normAutofit fontScale="97500"/>
          </a:bodyPr>
          <a:lstStyle/>
          <a:p>
            <a:pPr marL="0" marR="0" lvl="0" indent="0" algn="ctr" defTabSz="40913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srgbClr val="540115"/>
                </a:solidFill>
                <a:effectLst/>
                <a:uLnTx/>
                <a:uFillTx/>
                <a:latin typeface="Constantia" pitchFamily="18" charset="0"/>
                <a:ea typeface="+mj-ea"/>
                <a:cs typeface="+mj-cs"/>
              </a:rPr>
              <a:t>Future Work</a:t>
            </a:r>
            <a:endParaRPr kumimoji="0" lang="en-US" sz="5400" b="0" i="1" u="none" strike="noStrike" kern="1200" cap="none" spc="0" normalizeH="0" baseline="0" noProof="0" dirty="0">
              <a:ln>
                <a:noFill/>
              </a:ln>
              <a:solidFill>
                <a:srgbClr val="540115"/>
              </a:solidFill>
              <a:effectLst/>
              <a:uLnTx/>
              <a:uFillTx/>
              <a:latin typeface="Constantia" pitchFamily="18" charset="0"/>
              <a:ea typeface="+mj-ea"/>
              <a:cs typeface="+mj-cs"/>
            </a:endParaRPr>
          </a:p>
        </p:txBody>
      </p:sp>
      <p:sp>
        <p:nvSpPr>
          <p:cNvPr id="22" name="Rectangle 21"/>
          <p:cNvSpPr/>
          <p:nvPr/>
        </p:nvSpPr>
        <p:spPr>
          <a:xfrm>
            <a:off x="822960" y="37216080"/>
            <a:ext cx="14081760" cy="4754880"/>
          </a:xfrm>
          <a:prstGeom prst="rect">
            <a:avLst/>
          </a:prstGeom>
          <a:noFill/>
          <a:ln w="127000">
            <a:solidFill>
              <a:srgbClr val="5401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097280" y="37398960"/>
            <a:ext cx="13533120" cy="4401205"/>
          </a:xfrm>
          <a:prstGeom prst="rect">
            <a:avLst/>
          </a:prstGeom>
          <a:noFill/>
        </p:spPr>
        <p:txBody>
          <a:bodyPr wrap="square" rtlCol="0">
            <a:spAutoFit/>
          </a:bodyPr>
          <a:lstStyle/>
          <a:p>
            <a:r>
              <a:rPr lang="en-US" sz="4000" dirty="0" smtClean="0">
                <a:latin typeface="Constantia" pitchFamily="18" charset="0"/>
              </a:rPr>
              <a:t>Further work in this study will involve data from the SSM/I missions.</a:t>
            </a:r>
          </a:p>
          <a:p>
            <a:endParaRPr lang="en-US" sz="2000" dirty="0" smtClean="0">
              <a:latin typeface="Constantia" pitchFamily="18" charset="0"/>
            </a:endParaRPr>
          </a:p>
          <a:p>
            <a:r>
              <a:rPr lang="en-US" sz="4000" dirty="0" smtClean="0">
                <a:latin typeface="Constantia" pitchFamily="18" charset="0"/>
              </a:rPr>
              <a:t>Sub-sampling the ERA-Interim dataset </a:t>
            </a:r>
            <a:r>
              <a:rPr lang="en-US" sz="4000" dirty="0" smtClean="0">
                <a:latin typeface="Constantia" pitchFamily="18" charset="0"/>
              </a:rPr>
              <a:t>to mimic satellite sampling will isolate sampling-related errors.</a:t>
            </a:r>
            <a:endParaRPr lang="en-US" sz="4000" dirty="0" smtClean="0">
              <a:latin typeface="Constantia" pitchFamily="18" charset="0"/>
            </a:endParaRPr>
          </a:p>
          <a:p>
            <a:endParaRPr lang="en-US" sz="2000" dirty="0" smtClean="0">
              <a:latin typeface="Constantia" pitchFamily="18" charset="0"/>
            </a:endParaRPr>
          </a:p>
          <a:p>
            <a:r>
              <a:rPr lang="en-US" sz="4000" dirty="0" smtClean="0">
                <a:latin typeface="Constantia" pitchFamily="18" charset="0"/>
              </a:rPr>
              <a:t>This study also aims to quantify the sampling necessary to determine extreme wind speed and wave height trends.</a:t>
            </a:r>
          </a:p>
        </p:txBody>
      </p:sp>
      <p:grpSp>
        <p:nvGrpSpPr>
          <p:cNvPr id="36" name="Group 35"/>
          <p:cNvGrpSpPr/>
          <p:nvPr/>
        </p:nvGrpSpPr>
        <p:grpSpPr>
          <a:xfrm>
            <a:off x="15544800" y="18379440"/>
            <a:ext cx="13533120" cy="14819907"/>
            <a:chOff x="15544800" y="16788198"/>
            <a:chExt cx="13533120" cy="14819907"/>
          </a:xfrm>
        </p:grpSpPr>
        <p:pic>
          <p:nvPicPr>
            <p:cNvPr id="28" name="Picture 27" descr="c-mean.png"/>
            <p:cNvPicPr>
              <a:picLocks noChangeAspect="1"/>
            </p:cNvPicPr>
            <p:nvPr/>
          </p:nvPicPr>
          <p:blipFill>
            <a:blip r:embed="rId4" cstate="print"/>
            <a:srcRect l="5130" t="10897" r="10260" b="3632"/>
            <a:stretch>
              <a:fillRect/>
            </a:stretch>
          </p:blipFill>
          <p:spPr>
            <a:xfrm>
              <a:off x="15544800" y="16788198"/>
              <a:ext cx="6675120" cy="4761321"/>
            </a:xfrm>
            <a:prstGeom prst="rect">
              <a:avLst/>
            </a:prstGeom>
          </p:spPr>
        </p:pic>
        <p:pic>
          <p:nvPicPr>
            <p:cNvPr id="31" name="Picture 30" descr="q-mean.png"/>
            <p:cNvPicPr>
              <a:picLocks noChangeAspect="1"/>
            </p:cNvPicPr>
            <p:nvPr/>
          </p:nvPicPr>
          <p:blipFill>
            <a:blip r:embed="rId5" cstate="print"/>
            <a:srcRect l="5130" t="10897" r="10260" b="3632"/>
            <a:stretch>
              <a:fillRect/>
            </a:stretch>
          </p:blipFill>
          <p:spPr>
            <a:xfrm>
              <a:off x="15544800" y="26846784"/>
              <a:ext cx="6675120" cy="4761321"/>
            </a:xfrm>
            <a:prstGeom prst="rect">
              <a:avLst/>
            </a:prstGeom>
          </p:spPr>
        </p:pic>
        <p:pic>
          <p:nvPicPr>
            <p:cNvPr id="29" name="Picture 28" descr="c-p90.png"/>
            <p:cNvPicPr>
              <a:picLocks noChangeAspect="1"/>
            </p:cNvPicPr>
            <p:nvPr/>
          </p:nvPicPr>
          <p:blipFill>
            <a:blip r:embed="rId6" cstate="print"/>
            <a:srcRect l="5130" t="10897" r="10260" b="3632"/>
            <a:stretch>
              <a:fillRect/>
            </a:stretch>
          </p:blipFill>
          <p:spPr>
            <a:xfrm>
              <a:off x="22402800" y="16788384"/>
              <a:ext cx="6675120" cy="4761321"/>
            </a:xfrm>
            <a:prstGeom prst="rect">
              <a:avLst/>
            </a:prstGeom>
          </p:spPr>
        </p:pic>
        <p:pic>
          <p:nvPicPr>
            <p:cNvPr id="32" name="Picture 31" descr="q-p90.png"/>
            <p:cNvPicPr>
              <a:picLocks noChangeAspect="1"/>
            </p:cNvPicPr>
            <p:nvPr/>
          </p:nvPicPr>
          <p:blipFill>
            <a:blip r:embed="rId7" cstate="print"/>
            <a:srcRect l="5130" t="10897" r="10260" b="3632"/>
            <a:stretch>
              <a:fillRect/>
            </a:stretch>
          </p:blipFill>
          <p:spPr>
            <a:xfrm>
              <a:off x="22402800" y="26846598"/>
              <a:ext cx="6675120" cy="4761321"/>
            </a:xfrm>
            <a:prstGeom prst="rect">
              <a:avLst/>
            </a:prstGeom>
          </p:spPr>
        </p:pic>
        <p:pic>
          <p:nvPicPr>
            <p:cNvPr id="34" name="Picture 33" descr="tj_w-mean.png"/>
            <p:cNvPicPr>
              <a:picLocks noChangeAspect="1"/>
            </p:cNvPicPr>
            <p:nvPr/>
          </p:nvPicPr>
          <p:blipFill>
            <a:blip r:embed="rId8" cstate="print"/>
            <a:srcRect l="5130" t="10897" r="10260" b="3632"/>
            <a:stretch>
              <a:fillRect/>
            </a:stretch>
          </p:blipFill>
          <p:spPr>
            <a:xfrm>
              <a:off x="15544800" y="21817584"/>
              <a:ext cx="6675120" cy="4761321"/>
            </a:xfrm>
            <a:prstGeom prst="rect">
              <a:avLst/>
            </a:prstGeom>
          </p:spPr>
        </p:pic>
        <p:pic>
          <p:nvPicPr>
            <p:cNvPr id="35" name="Picture 34" descr="tj_w-p90.png"/>
            <p:cNvPicPr>
              <a:picLocks noChangeAspect="1"/>
            </p:cNvPicPr>
            <p:nvPr/>
          </p:nvPicPr>
          <p:blipFill>
            <a:blip r:embed="rId9" cstate="print"/>
            <a:srcRect l="5130" t="10897" r="10260" b="3632"/>
            <a:stretch>
              <a:fillRect/>
            </a:stretch>
          </p:blipFill>
          <p:spPr>
            <a:xfrm>
              <a:off x="22402800" y="21817398"/>
              <a:ext cx="6675120" cy="4761321"/>
            </a:xfrm>
            <a:prstGeom prst="rect">
              <a:avLst/>
            </a:prstGeom>
          </p:spPr>
        </p:pic>
      </p:grpSp>
      <p:sp>
        <p:nvSpPr>
          <p:cNvPr id="37" name="Title 1"/>
          <p:cNvSpPr txBox="1">
            <a:spLocks/>
          </p:cNvSpPr>
          <p:nvPr/>
        </p:nvSpPr>
        <p:spPr>
          <a:xfrm>
            <a:off x="15362237" y="35844480"/>
            <a:ext cx="14081760" cy="1371600"/>
          </a:xfrm>
          <a:prstGeom prst="rect">
            <a:avLst/>
          </a:prstGeom>
          <a:solidFill>
            <a:srgbClr val="CDC092"/>
          </a:solidFill>
          <a:ln w="127000">
            <a:solidFill>
              <a:srgbClr val="540115"/>
            </a:solidFill>
          </a:ln>
        </p:spPr>
        <p:txBody>
          <a:bodyPr vert="horz" lIns="409130" tIns="204565" rIns="409130" bIns="204565" rtlCol="0" anchor="ctr">
            <a:normAutofit fontScale="97500"/>
          </a:bodyPr>
          <a:lstStyle/>
          <a:p>
            <a:pPr marL="0" marR="0" lvl="0" indent="0" algn="ctr" defTabSz="40913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srgbClr val="540115"/>
                </a:solidFill>
                <a:effectLst/>
                <a:uLnTx/>
                <a:uFillTx/>
                <a:latin typeface="Constantia" pitchFamily="18" charset="0"/>
                <a:ea typeface="+mj-ea"/>
                <a:cs typeface="+mj-cs"/>
              </a:rPr>
              <a:t>References</a:t>
            </a:r>
            <a:endParaRPr kumimoji="0" lang="en-US" sz="5400" b="0" i="1" u="none" strike="noStrike" kern="1200" cap="none" spc="0" normalizeH="0" baseline="0" noProof="0" dirty="0">
              <a:ln>
                <a:noFill/>
              </a:ln>
              <a:solidFill>
                <a:srgbClr val="540115"/>
              </a:solidFill>
              <a:effectLst/>
              <a:uLnTx/>
              <a:uFillTx/>
              <a:latin typeface="Constantia" pitchFamily="18" charset="0"/>
              <a:ea typeface="+mj-ea"/>
              <a:cs typeface="+mj-cs"/>
            </a:endParaRPr>
          </a:p>
        </p:txBody>
      </p:sp>
      <p:sp>
        <p:nvSpPr>
          <p:cNvPr id="38" name="Rectangle 37"/>
          <p:cNvSpPr/>
          <p:nvPr/>
        </p:nvSpPr>
        <p:spPr>
          <a:xfrm>
            <a:off x="15362237" y="37216079"/>
            <a:ext cx="14081760" cy="4755039"/>
          </a:xfrm>
          <a:prstGeom prst="rect">
            <a:avLst/>
          </a:prstGeom>
          <a:noFill/>
          <a:ln w="127000">
            <a:solidFill>
              <a:srgbClr val="5401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5636557" y="37581840"/>
            <a:ext cx="13533120" cy="3970318"/>
          </a:xfrm>
          <a:prstGeom prst="rect">
            <a:avLst/>
          </a:prstGeom>
          <a:noFill/>
        </p:spPr>
        <p:txBody>
          <a:bodyPr wrap="square" rtlCol="0">
            <a:spAutoFit/>
          </a:bodyPr>
          <a:lstStyle/>
          <a:p>
            <a:r>
              <a:rPr lang="en-US" sz="3600" dirty="0" smtClean="0">
                <a:latin typeface="Constantia" pitchFamily="18" charset="0"/>
              </a:rPr>
              <a:t>Wentz, F. J., and L. </a:t>
            </a:r>
            <a:r>
              <a:rPr lang="en-US" sz="3600" dirty="0" err="1" smtClean="0">
                <a:latin typeface="Constantia" pitchFamily="18" charset="0"/>
              </a:rPr>
              <a:t>Ricciardulli</a:t>
            </a:r>
            <a:r>
              <a:rPr lang="en-US" sz="3600" dirty="0" smtClean="0">
                <a:latin typeface="Constantia" pitchFamily="18" charset="0"/>
              </a:rPr>
              <a:t>, 2011: Comment on “Global trends in wind speed and wave height.”</a:t>
            </a:r>
            <a:r>
              <a:rPr lang="en-US" sz="3600" i="1" dirty="0" smtClean="0">
                <a:latin typeface="Constantia" pitchFamily="18" charset="0"/>
              </a:rPr>
              <a:t> Science</a:t>
            </a:r>
            <a:r>
              <a:rPr lang="en-US" sz="3600" dirty="0" smtClean="0">
                <a:latin typeface="Constantia" pitchFamily="18" charset="0"/>
              </a:rPr>
              <a:t>, </a:t>
            </a:r>
            <a:r>
              <a:rPr lang="en-US" sz="3600" b="1" dirty="0" smtClean="0">
                <a:latin typeface="Constantia" pitchFamily="18" charset="0"/>
              </a:rPr>
              <a:t>334</a:t>
            </a:r>
            <a:r>
              <a:rPr lang="en-US" sz="3600" dirty="0" smtClean="0">
                <a:latin typeface="Constantia" pitchFamily="18" charset="0"/>
              </a:rPr>
              <a:t>, 905-b, www.sciencemag.org/cgi/content/full/334/6058/905-b.</a:t>
            </a:r>
          </a:p>
          <a:p>
            <a:r>
              <a:rPr lang="en-US" sz="3600" dirty="0" smtClean="0">
                <a:latin typeface="Constantia" pitchFamily="18" charset="0"/>
              </a:rPr>
              <a:t>Wentz, F. J., L. </a:t>
            </a:r>
            <a:r>
              <a:rPr lang="en-US" sz="3600" dirty="0" err="1" smtClean="0">
                <a:latin typeface="Constantia" pitchFamily="18" charset="0"/>
              </a:rPr>
              <a:t>Ricciardulli</a:t>
            </a:r>
            <a:r>
              <a:rPr lang="en-US" sz="3600" dirty="0" smtClean="0">
                <a:latin typeface="Constantia" pitchFamily="18" charset="0"/>
              </a:rPr>
              <a:t>, K. </a:t>
            </a:r>
            <a:r>
              <a:rPr lang="en-US" sz="3600" dirty="0" err="1" smtClean="0">
                <a:latin typeface="Constantia" pitchFamily="18" charset="0"/>
              </a:rPr>
              <a:t>Hilburn</a:t>
            </a:r>
            <a:r>
              <a:rPr lang="en-US" sz="3600" dirty="0" smtClean="0">
                <a:latin typeface="Constantia" pitchFamily="18" charset="0"/>
              </a:rPr>
              <a:t>, and C. Mears, 2007: How much more rain will global warming bring? </a:t>
            </a:r>
            <a:r>
              <a:rPr lang="en-US" sz="3600" i="1" dirty="0" smtClean="0">
                <a:latin typeface="Constantia" pitchFamily="18" charset="0"/>
              </a:rPr>
              <a:t>Science</a:t>
            </a:r>
            <a:r>
              <a:rPr lang="en-US" sz="3600" dirty="0" smtClean="0">
                <a:latin typeface="Constantia" pitchFamily="18" charset="0"/>
              </a:rPr>
              <a:t>, </a:t>
            </a:r>
            <a:r>
              <a:rPr lang="en-US" sz="3600" b="1" dirty="0" smtClean="0">
                <a:latin typeface="Constantia" pitchFamily="18" charset="0"/>
              </a:rPr>
              <a:t>317</a:t>
            </a:r>
            <a:r>
              <a:rPr lang="en-US" sz="3600" dirty="0" smtClean="0">
                <a:latin typeface="Constantia" pitchFamily="18" charset="0"/>
              </a:rPr>
              <a:t>, 233—235.</a:t>
            </a:r>
          </a:p>
          <a:p>
            <a:r>
              <a:rPr lang="en-US" sz="3600" dirty="0" smtClean="0">
                <a:latin typeface="Constantia" pitchFamily="18" charset="0"/>
              </a:rPr>
              <a:t>Young, I. R., S. </a:t>
            </a:r>
            <a:r>
              <a:rPr lang="en-US" sz="3600" dirty="0" err="1" smtClean="0">
                <a:latin typeface="Constantia" pitchFamily="18" charset="0"/>
              </a:rPr>
              <a:t>Zieger</a:t>
            </a:r>
            <a:r>
              <a:rPr lang="en-US" sz="3600" dirty="0" smtClean="0">
                <a:latin typeface="Constantia" pitchFamily="18" charset="0"/>
              </a:rPr>
              <a:t>, and A. V. </a:t>
            </a:r>
            <a:r>
              <a:rPr lang="en-US" sz="3600" dirty="0" err="1" smtClean="0">
                <a:latin typeface="Constantia" pitchFamily="18" charset="0"/>
              </a:rPr>
              <a:t>Babanin</a:t>
            </a:r>
            <a:r>
              <a:rPr lang="en-US" sz="3600" dirty="0" smtClean="0">
                <a:latin typeface="Constantia" pitchFamily="18" charset="0"/>
              </a:rPr>
              <a:t>, 2011: Global trends in wind speed and wave height. </a:t>
            </a:r>
            <a:r>
              <a:rPr lang="en-US" sz="3600" i="1" dirty="0" smtClean="0">
                <a:latin typeface="Constantia" pitchFamily="18" charset="0"/>
              </a:rPr>
              <a:t>Science</a:t>
            </a:r>
            <a:r>
              <a:rPr lang="en-US" sz="3600" dirty="0" smtClean="0">
                <a:latin typeface="Constantia" pitchFamily="18" charset="0"/>
              </a:rPr>
              <a:t>, </a:t>
            </a:r>
            <a:r>
              <a:rPr lang="en-US" sz="3600" b="1" dirty="0" smtClean="0">
                <a:latin typeface="Constantia" pitchFamily="18" charset="0"/>
              </a:rPr>
              <a:t>332</a:t>
            </a:r>
            <a:r>
              <a:rPr lang="en-US" sz="3600" dirty="0" smtClean="0">
                <a:latin typeface="Constantia" pitchFamily="18" charset="0"/>
              </a:rPr>
              <a:t>, 451–455.</a:t>
            </a:r>
          </a:p>
        </p:txBody>
      </p:sp>
      <p:pic>
        <p:nvPicPr>
          <p:cNvPr id="40" name="Picture 39" descr="comp_c_q_v03.png"/>
          <p:cNvPicPr>
            <a:picLocks noChangeAspect="1"/>
          </p:cNvPicPr>
          <p:nvPr/>
        </p:nvPicPr>
        <p:blipFill>
          <a:blip r:embed="rId10" cstate="print"/>
          <a:stretch>
            <a:fillRect/>
          </a:stretch>
        </p:blipFill>
        <p:spPr>
          <a:xfrm>
            <a:off x="17190720" y="11887200"/>
            <a:ext cx="10424160" cy="3971108"/>
          </a:xfrm>
          <a:prstGeom prst="rect">
            <a:avLst/>
          </a:prstGeom>
        </p:spPr>
      </p:pic>
      <p:pic>
        <p:nvPicPr>
          <p:cNvPr id="41" name="Picture 40" descr="comp_c_q_v03.png"/>
          <p:cNvPicPr>
            <a:picLocks noChangeAspect="1"/>
          </p:cNvPicPr>
          <p:nvPr/>
        </p:nvPicPr>
        <p:blipFill>
          <a:blip r:embed="rId11" cstate="print"/>
          <a:stretch>
            <a:fillRect/>
          </a:stretch>
        </p:blipFill>
        <p:spPr>
          <a:xfrm>
            <a:off x="17190720" y="7772400"/>
            <a:ext cx="10424160" cy="3971108"/>
          </a:xfrm>
          <a:prstGeom prst="rect">
            <a:avLst/>
          </a:prstGeom>
        </p:spPr>
      </p:pic>
      <p:sp>
        <p:nvSpPr>
          <p:cNvPr id="43" name="TextBox 42"/>
          <p:cNvSpPr txBox="1"/>
          <p:nvPr/>
        </p:nvSpPr>
        <p:spPr>
          <a:xfrm>
            <a:off x="15819437" y="15986919"/>
            <a:ext cx="12877800" cy="1815882"/>
          </a:xfrm>
          <a:prstGeom prst="rect">
            <a:avLst/>
          </a:prstGeom>
          <a:noFill/>
        </p:spPr>
        <p:txBody>
          <a:bodyPr wrap="square" rtlCol="0">
            <a:spAutoFit/>
          </a:bodyPr>
          <a:lstStyle/>
          <a:p>
            <a:r>
              <a:rPr lang="en-US" sz="2800" dirty="0" smtClean="0">
                <a:latin typeface="Constantia" pitchFamily="18" charset="0"/>
              </a:rPr>
              <a:t>Above: Scatter plots of monthly mean, 90</a:t>
            </a:r>
            <a:r>
              <a:rPr lang="en-US" sz="2800" baseline="30000" dirty="0" smtClean="0">
                <a:latin typeface="Constantia" pitchFamily="18" charset="0"/>
              </a:rPr>
              <a:t>th</a:t>
            </a:r>
            <a:r>
              <a:rPr lang="en-US" sz="2800" dirty="0" smtClean="0">
                <a:latin typeface="Constantia" pitchFamily="18" charset="0"/>
              </a:rPr>
              <a:t> and 99</a:t>
            </a:r>
            <a:r>
              <a:rPr lang="en-US" sz="2800" baseline="30000" dirty="0" smtClean="0">
                <a:latin typeface="Constantia" pitchFamily="18" charset="0"/>
              </a:rPr>
              <a:t>th</a:t>
            </a:r>
            <a:r>
              <a:rPr lang="en-US" sz="2800" dirty="0" smtClean="0">
                <a:latin typeface="Constantia" pitchFamily="18" charset="0"/>
              </a:rPr>
              <a:t> percentile values of wind speed.  </a:t>
            </a:r>
            <a:r>
              <a:rPr lang="en-US" sz="2800" dirty="0" smtClean="0">
                <a:latin typeface="Constantia" pitchFamily="18" charset="0"/>
              </a:rPr>
              <a:t>Exchanging the axis highlights biases and slope errors, as well differences in random errors, which do not appear to be important in these cases. These plots suggest differences in slope, consistent with </a:t>
            </a:r>
            <a:r>
              <a:rPr lang="en-US" sz="2800" smtClean="0">
                <a:latin typeface="Constantia" pitchFamily="18" charset="0"/>
              </a:rPr>
              <a:t>images below.</a:t>
            </a:r>
            <a:endParaRPr lang="en-US" sz="2800" dirty="0">
              <a:latin typeface="Constantia" pitchFamily="18" charset="0"/>
            </a:endParaRPr>
          </a:p>
        </p:txBody>
      </p:sp>
      <p:sp>
        <p:nvSpPr>
          <p:cNvPr id="44" name="TextBox 43"/>
          <p:cNvSpPr txBox="1"/>
          <p:nvPr/>
        </p:nvSpPr>
        <p:spPr>
          <a:xfrm>
            <a:off x="15819437" y="33467040"/>
            <a:ext cx="12877800" cy="1384995"/>
          </a:xfrm>
          <a:prstGeom prst="rect">
            <a:avLst/>
          </a:prstGeom>
          <a:noFill/>
        </p:spPr>
        <p:txBody>
          <a:bodyPr wrap="square" rtlCol="0">
            <a:spAutoFit/>
          </a:bodyPr>
          <a:lstStyle/>
          <a:p>
            <a:r>
              <a:rPr lang="en-US" sz="2800" dirty="0" smtClean="0">
                <a:latin typeface="Constantia" pitchFamily="18" charset="0"/>
              </a:rPr>
              <a:t>Above: Contour plots of mean (left) and 90</a:t>
            </a:r>
            <a:r>
              <a:rPr lang="en-US" sz="2800" baseline="30000" dirty="0" smtClean="0">
                <a:latin typeface="Constantia" pitchFamily="18" charset="0"/>
              </a:rPr>
              <a:t>th</a:t>
            </a:r>
            <a:r>
              <a:rPr lang="en-US" sz="2800" dirty="0" smtClean="0">
                <a:latin typeface="Constantia" pitchFamily="18" charset="0"/>
              </a:rPr>
              <a:t> percentile (right) wind speed trend (99</a:t>
            </a:r>
            <a:r>
              <a:rPr lang="en-US" sz="2800" baseline="30000" dirty="0" smtClean="0">
                <a:latin typeface="Constantia" pitchFamily="18" charset="0"/>
              </a:rPr>
              <a:t>th</a:t>
            </a:r>
            <a:r>
              <a:rPr lang="en-US" sz="2800" dirty="0" smtClean="0">
                <a:latin typeface="Constantia" pitchFamily="18" charset="0"/>
              </a:rPr>
              <a:t> percentile not shown).  Units in cm/s/year (except for missing data — value of </a:t>
            </a:r>
            <a:r>
              <a:rPr lang="en-US" sz="2800" dirty="0" smtClean="0"/>
              <a:t>‒</a:t>
            </a:r>
            <a:r>
              <a:rPr lang="en-US" sz="2800" dirty="0" smtClean="0">
                <a:latin typeface="Constantia" pitchFamily="18" charset="0"/>
              </a:rPr>
              <a:t>999).</a:t>
            </a:r>
            <a:endParaRPr lang="en-US" sz="2800" dirty="0">
              <a:latin typeface="Constantia"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TotalTime>
  <Words>569</Words>
  <Application>Microsoft Office PowerPoint</Application>
  <PresentationFormat>Custom</PresentationFormat>
  <Paragraphs>34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Assessing the Controversy between Altimetry, Radiometry, and Scatterometry: Satellite Observation Requirements for Trends in Extreme Winds and Waves Jason H. Keefer and Mark A. Bourassa Center for Ocean—Atmospheric Prediction Studies, Florida State University, Tallahassee, Florida, USA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Jason H. Keefer</dc:creator>
  <cp:lastModifiedBy>Mark Bourassa</cp:lastModifiedBy>
  <cp:revision>50</cp:revision>
  <dcterms:created xsi:type="dcterms:W3CDTF">2014-10-05T00:57:17Z</dcterms:created>
  <dcterms:modified xsi:type="dcterms:W3CDTF">2014-10-08T17:47:18Z</dcterms:modified>
</cp:coreProperties>
</file>