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7" r:id="rId2"/>
    <p:sldId id="269" r:id="rId3"/>
    <p:sldId id="338" r:id="rId4"/>
    <p:sldId id="264" r:id="rId5"/>
    <p:sldId id="283" r:id="rId6"/>
    <p:sldId id="257" r:id="rId7"/>
    <p:sldId id="339" r:id="rId8"/>
    <p:sldId id="311" r:id="rId9"/>
    <p:sldId id="309" r:id="rId10"/>
    <p:sldId id="272" r:id="rId11"/>
    <p:sldId id="260" r:id="rId12"/>
    <p:sldId id="315" r:id="rId13"/>
    <p:sldId id="318" r:id="rId14"/>
    <p:sldId id="320" r:id="rId15"/>
    <p:sldId id="321" r:id="rId16"/>
    <p:sldId id="337" r:id="rId17"/>
    <p:sldId id="333" r:id="rId18"/>
    <p:sldId id="336" r:id="rId19"/>
    <p:sldId id="340" r:id="rId20"/>
    <p:sldId id="329" r:id="rId21"/>
    <p:sldId id="308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2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85C9D-AF11-4F2B-BBE6-E82D9B544395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23975-4FDE-4B1D-B7D9-FDA34C313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0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03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03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069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ric\Desktop\CLIVAR%20JAMSTEC\svt_ATL08_Y1920_conv.mov" TargetMode="External"/><Relationship Id="rId1" Type="http://schemas.openxmlformats.org/officeDocument/2006/relationships/video" Target="file:///C:\Users\Eric\Desktop\CLIVAR%20JAMSTEC\svt_ATL02_Y1920_conv.mov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375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horizontal resolution (1/12° to 1/50°) on Gulf Stream separation and penetration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Eric </a:t>
            </a:r>
            <a:r>
              <a:rPr lang="en-US" dirty="0" err="1" smtClean="0"/>
              <a:t>Chassignet</a:t>
            </a:r>
            <a:r>
              <a:rPr lang="en-US" dirty="0" smtClean="0"/>
              <a:t> and </a:t>
            </a:r>
            <a:r>
              <a:rPr lang="en-US" dirty="0" err="1" smtClean="0"/>
              <a:t>Xiaobiao</a:t>
            </a:r>
            <a:r>
              <a:rPr lang="en-US" dirty="0" smtClean="0"/>
              <a:t> </a:t>
            </a:r>
            <a:r>
              <a:rPr lang="en-US" dirty="0" err="1" smtClean="0"/>
              <a:t>Xu</a:t>
            </a:r>
            <a:endParaRPr lang="en-US" dirty="0" smtClean="0"/>
          </a:p>
          <a:p>
            <a:r>
              <a:rPr lang="en-US" dirty="0" smtClean="0"/>
              <a:t>Florida State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2667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Mean zonal  velocity at 55°W</a:t>
            </a:r>
          </a:p>
          <a:p>
            <a:pPr marL="0" indent="0" algn="ctr">
              <a:buNone/>
            </a:pPr>
            <a:r>
              <a:rPr lang="en-US" sz="2400" dirty="0" smtClean="0"/>
              <a:t>(Richardson, 1985)</a:t>
            </a:r>
            <a:endParaRPr lang="en-US" sz="2400" dirty="0"/>
          </a:p>
        </p:txBody>
      </p:sp>
      <p:pic>
        <p:nvPicPr>
          <p:cNvPr id="37889" name="Picture 1" descr="C:\Users\Eric\Desktop\0.02 degree Atlantic\updates\Figure3a_Richardson_198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86" y="2286000"/>
            <a:ext cx="3579900" cy="3048000"/>
          </a:xfrm>
          <a:prstGeom prst="rect">
            <a:avLst/>
          </a:prstGeom>
          <a:noFill/>
        </p:spPr>
      </p:pic>
      <p:pic>
        <p:nvPicPr>
          <p:cNvPr id="5" name="Picture 4" descr="u55W_3res_E028Y16_2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3154" y="0"/>
            <a:ext cx="602704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055" y="5791200"/>
            <a:ext cx="1866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Years 16-20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31242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err="1" smtClean="0"/>
              <a:t>Mean</a:t>
            </a:r>
            <a:r>
              <a:rPr lang="fr-FR" dirty="0" smtClean="0"/>
              <a:t> Eddy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55°W</a:t>
            </a:r>
          </a:p>
          <a:p>
            <a:pPr marL="0" indent="0" algn="ctr">
              <a:buNone/>
            </a:pPr>
            <a:r>
              <a:rPr lang="en-US" sz="2400" dirty="0" smtClean="0"/>
              <a:t>(Richardson, 1985)</a:t>
            </a:r>
          </a:p>
          <a:p>
            <a:pPr marL="0" indent="0" algn="ctr">
              <a:buNone/>
            </a:pPr>
            <a:endParaRPr lang="fr-FR" dirty="0" smtClean="0"/>
          </a:p>
          <a:p>
            <a:endParaRPr lang="en-US" dirty="0"/>
          </a:p>
        </p:txBody>
      </p:sp>
      <p:pic>
        <p:nvPicPr>
          <p:cNvPr id="2050" name="Picture 2" descr="C:\Users\Eric\Desktop\0.02 degree Atlantic\updates\I-0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2464428"/>
            <a:ext cx="3581400" cy="3174372"/>
          </a:xfrm>
          <a:prstGeom prst="rect">
            <a:avLst/>
          </a:prstGeom>
          <a:noFill/>
        </p:spPr>
      </p:pic>
      <p:pic>
        <p:nvPicPr>
          <p:cNvPr id="5" name="Picture 4" descr="eke_55W_3res_E028_Y16_2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62510"/>
            <a:ext cx="5894838" cy="671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055" y="5791200"/>
            <a:ext cx="1866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Years 16-20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e_horizont_color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656" y="731520"/>
            <a:ext cx="5364480" cy="49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109"/>
            <a:ext cx="8001000" cy="7831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Surface EKE (Years 16-20)</a:t>
            </a:r>
            <a:endParaRPr lang="en-US" sz="4000" dirty="0"/>
          </a:p>
        </p:txBody>
      </p:sp>
      <p:pic>
        <p:nvPicPr>
          <p:cNvPr id="3" name="Picture 2" descr="EKE_GSNAC_from_madt_uv_1993_20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30768"/>
            <a:ext cx="4572000" cy="2797204"/>
          </a:xfrm>
          <a:prstGeom prst="rect">
            <a:avLst/>
          </a:prstGeom>
        </p:spPr>
      </p:pic>
      <p:pic>
        <p:nvPicPr>
          <p:cNvPr id="5" name="Picture 4" descr="EKE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4060796"/>
            <a:ext cx="4572000" cy="2797204"/>
          </a:xfrm>
          <a:prstGeom prst="rect">
            <a:avLst/>
          </a:prstGeom>
        </p:spPr>
      </p:pic>
      <p:pic>
        <p:nvPicPr>
          <p:cNvPr id="14" name="Picture 13" descr="EKE_GSNAC_ATLg08_Y16_20_x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0796"/>
            <a:ext cx="4572000" cy="2797204"/>
          </a:xfrm>
          <a:prstGeom prst="rect">
            <a:avLst/>
          </a:prstGeom>
        </p:spPr>
      </p:pic>
      <p:pic>
        <p:nvPicPr>
          <p:cNvPr id="6" name="Picture 5" descr="EKE_GSNAC_ATLb02_Y16_20_xy_E03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219200"/>
            <a:ext cx="4572000" cy="2797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16719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6813" y="44913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8813" y="44913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129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is the modeled EKE in the Gulf Stream is higher than altimetry (AVISO)?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>
                <a:solidFill>
                  <a:srgbClr val="0070C0"/>
                </a:solidFill>
              </a:rPr>
              <a:t>Ageostrophic</a:t>
            </a:r>
            <a:r>
              <a:rPr lang="en-US" dirty="0">
                <a:solidFill>
                  <a:srgbClr val="0070C0"/>
                </a:solidFill>
              </a:rPr>
              <a:t> contribution?</a:t>
            </a:r>
          </a:p>
          <a:p>
            <a:r>
              <a:rPr lang="en-US" dirty="0">
                <a:solidFill>
                  <a:srgbClr val="0070C0"/>
                </a:solidFill>
              </a:rPr>
              <a:t>Spatial and temporal averaging in the observations?</a:t>
            </a:r>
          </a:p>
          <a:p>
            <a:r>
              <a:rPr lang="en-US" dirty="0">
                <a:solidFill>
                  <a:srgbClr val="0070C0"/>
                </a:solidFill>
              </a:rPr>
              <a:t>Smaller viscosity in model than in reality?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1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ke_horizont_color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822960"/>
            <a:ext cx="5364480" cy="49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95" y="45644"/>
            <a:ext cx="8229600" cy="652856"/>
          </a:xfrm>
        </p:spPr>
        <p:txBody>
          <a:bodyPr>
            <a:noAutofit/>
          </a:bodyPr>
          <a:lstStyle/>
          <a:p>
            <a:r>
              <a:rPr lang="en-US" sz="4000" dirty="0" smtClean="0"/>
              <a:t>EKE geostrophic difference (1/50°)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69107" y="91512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3414" y="89119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GEOSTROPHIC</a:t>
            </a:r>
            <a:endParaRPr lang="en-US" dirty="0"/>
          </a:p>
        </p:txBody>
      </p:sp>
      <p:pic>
        <p:nvPicPr>
          <p:cNvPr id="10" name="Picture 9" descr="EKE_GSNAC_ATLb02_Y16_20_xy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9223"/>
            <a:ext cx="4572000" cy="2797204"/>
          </a:xfrm>
          <a:prstGeom prst="rect">
            <a:avLst/>
          </a:prstGeom>
        </p:spPr>
      </p:pic>
      <p:pic>
        <p:nvPicPr>
          <p:cNvPr id="11" name="Picture 10" descr="EKEgeo_GSNAC_ATLb02_Y16_20_E0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718" y="1255304"/>
            <a:ext cx="4572000" cy="2797204"/>
          </a:xfrm>
          <a:prstGeom prst="rect">
            <a:avLst/>
          </a:prstGeom>
        </p:spPr>
      </p:pic>
      <p:pic>
        <p:nvPicPr>
          <p:cNvPr id="4" name="Picture 3" descr="EKE_EKEg_GSNAC_ATLb02_16_20_E030I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0514" y="4250430"/>
            <a:ext cx="4572000" cy="25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1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64"/>
            <a:ext cx="8229600" cy="823436"/>
          </a:xfrm>
        </p:spPr>
        <p:txBody>
          <a:bodyPr/>
          <a:lstStyle/>
          <a:p>
            <a:r>
              <a:rPr lang="en-US" dirty="0" smtClean="0"/>
              <a:t>For a typical month</a:t>
            </a:r>
            <a:endParaRPr lang="en-US" dirty="0"/>
          </a:p>
        </p:txBody>
      </p:sp>
      <p:pic>
        <p:nvPicPr>
          <p:cNvPr id="4" name="Picture 3" descr="uv_GSNAC_ATLb02_E030_Y020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52824"/>
            <a:ext cx="4572000" cy="2612922"/>
          </a:xfrm>
          <a:prstGeom prst="rect">
            <a:avLst/>
          </a:prstGeom>
        </p:spPr>
      </p:pic>
      <p:pic>
        <p:nvPicPr>
          <p:cNvPr id="5" name="Picture 4" descr="uvg_GSNAC_ATLb02_E030_Y020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52824"/>
            <a:ext cx="4572000" cy="2612922"/>
          </a:xfrm>
          <a:prstGeom prst="rect">
            <a:avLst/>
          </a:prstGeom>
        </p:spPr>
      </p:pic>
      <p:pic>
        <p:nvPicPr>
          <p:cNvPr id="6" name="Picture 5" descr="uva_GSNAC_ATLb02_E030_Y020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3612"/>
            <a:ext cx="4526280" cy="2613388"/>
          </a:xfrm>
          <a:prstGeom prst="rect">
            <a:avLst/>
          </a:prstGeom>
        </p:spPr>
      </p:pic>
      <p:pic>
        <p:nvPicPr>
          <p:cNvPr id="7" name="Picture 6" descr="uvap_GSNAC_ATLb02_E030_Y020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851422"/>
            <a:ext cx="4572000" cy="2625578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939288" y="2317878"/>
            <a:ext cx="6264386" cy="3598765"/>
            <a:chOff x="939288" y="2698878"/>
            <a:chExt cx="6264386" cy="3598765"/>
          </a:xfrm>
        </p:grpSpPr>
        <p:sp>
          <p:nvSpPr>
            <p:cNvPr id="8" name="Rectangle 7"/>
            <p:cNvSpPr/>
            <p:nvPr/>
          </p:nvSpPr>
          <p:spPr>
            <a:xfrm>
              <a:off x="939288" y="2698878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39288" y="5398016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30154" y="5398016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30154" y="2698878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8961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</a:t>
            </a:r>
            <a:endParaRPr lang="en-US" dirty="0"/>
          </a:p>
        </p:txBody>
      </p:sp>
      <p:pic>
        <p:nvPicPr>
          <p:cNvPr id="3" name="Picture 2" descr="uva_GS_ATLb02_E030_Y020b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952" y="1463040"/>
            <a:ext cx="7543800" cy="4178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866062" y="4947947"/>
            <a:ext cx="317505" cy="1098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49714" y="5946797"/>
            <a:ext cx="126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Ekman drift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47682" y="4543266"/>
            <a:ext cx="416463" cy="1403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19664" y="6032791"/>
            <a:ext cx="101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ring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37329" y="3544417"/>
            <a:ext cx="198966" cy="2501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45779" y="6064763"/>
            <a:ext cx="118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80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SHstd_GSNAC_ATLb02_Y16_20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7745"/>
            <a:ext cx="4572000" cy="2639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900"/>
            <a:ext cx="3835742" cy="1739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 spectra </a:t>
            </a:r>
            <a:r>
              <a:rPr lang="en-US" dirty="0"/>
              <a:t> </a:t>
            </a:r>
            <a:r>
              <a:rPr lang="en-US" dirty="0" smtClean="0"/>
              <a:t>in the North Atlantic</a:t>
            </a:r>
            <a:endParaRPr lang="en-US" dirty="0"/>
          </a:p>
        </p:txBody>
      </p:sp>
      <p:pic>
        <p:nvPicPr>
          <p:cNvPr id="4" name="Picture 3" descr="test_ssh_spectra_ATLb02_Y20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6728" y="2400929"/>
            <a:ext cx="3657600" cy="3728484"/>
          </a:xfrm>
          <a:prstGeom prst="rect">
            <a:avLst/>
          </a:prstGeom>
        </p:spPr>
      </p:pic>
      <p:pic>
        <p:nvPicPr>
          <p:cNvPr id="5" name="Picture 4" descr="test_ssh_spectra_ATLg04_Y20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8928" y="2400929"/>
            <a:ext cx="3657600" cy="3728484"/>
          </a:xfrm>
          <a:prstGeom prst="rect">
            <a:avLst/>
          </a:prstGeom>
        </p:spPr>
      </p:pic>
      <p:pic>
        <p:nvPicPr>
          <p:cNvPr id="7" name="Picture 6" descr="test_ssh_spectra_ATLg08_Y20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93672"/>
            <a:ext cx="3657600" cy="3728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1537" y="255286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1/12°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18975" y="262629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1/25°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93100" y="262807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1/50°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6828" y="5428998"/>
            <a:ext cx="4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</a:rPr>
              <a:t>-5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6803" y="41230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Winter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3938" y="4792968"/>
            <a:ext cx="97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75015" y="2516465"/>
            <a:ext cx="1600200" cy="2201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16095" y="2524931"/>
            <a:ext cx="1600200" cy="2201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33365" y="2523080"/>
            <a:ext cx="1600200" cy="2201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88661" y="1344872"/>
            <a:ext cx="1673520" cy="8996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9"/>
          <p:cNvGrpSpPr/>
          <p:nvPr/>
        </p:nvGrpSpPr>
        <p:grpSpPr>
          <a:xfrm>
            <a:off x="609338" y="2516465"/>
            <a:ext cx="8267539" cy="4290269"/>
            <a:chOff x="609338" y="2516465"/>
            <a:chExt cx="8267539" cy="4290269"/>
          </a:xfrm>
        </p:grpSpPr>
        <p:sp>
          <p:nvSpPr>
            <p:cNvPr id="6" name="Rectangle 5"/>
            <p:cNvSpPr/>
            <p:nvPr/>
          </p:nvSpPr>
          <p:spPr>
            <a:xfrm>
              <a:off x="6535442" y="6112848"/>
              <a:ext cx="23295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-4.962  (-5.038, -</a:t>
              </a:r>
              <a:r>
                <a:rPr lang="en-US" dirty="0" smtClean="0"/>
                <a:t>4.886</a:t>
              </a:r>
              <a:r>
                <a:rPr lang="en-US" dirty="0"/>
                <a:t>)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3903" y="6112848"/>
              <a:ext cx="2329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-4.905  (-4.983, -4.828)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338" y="6112848"/>
              <a:ext cx="2381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-5.124  (-5.223, -5.025) 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1442" y="6437402"/>
              <a:ext cx="817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Linear fit coefficients (with 95% confidence bounds) for horizontal scale of 70-250 km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60290" y="2516465"/>
              <a:ext cx="438912" cy="2209799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86790" y="2516465"/>
              <a:ext cx="438912" cy="220133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10821" y="2523722"/>
              <a:ext cx="438912" cy="2209799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FFC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39661" y="2209800"/>
            <a:ext cx="40908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400" dirty="0" smtClean="0"/>
              <a:t>10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879952" y="2209800"/>
            <a:ext cx="40908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400" dirty="0"/>
              <a:t>7</a:t>
            </a:r>
            <a:r>
              <a:rPr lang="en-US" sz="1400" dirty="0" smtClean="0"/>
              <a:t>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439743" y="2209800"/>
            <a:ext cx="458780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 smtClean="0"/>
              <a:t>250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924112" y="2209800"/>
            <a:ext cx="550151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 smtClean="0"/>
              <a:t>1000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8259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SSH wavenumber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86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The results, which are independent of  resolution, suggest that the SSH spectra slope is k</a:t>
            </a:r>
            <a:r>
              <a:rPr lang="en-US" baseline="30000" dirty="0" smtClean="0"/>
              <a:t>-5</a:t>
            </a:r>
            <a:r>
              <a:rPr lang="en-US" dirty="0" smtClean="0"/>
              <a:t>, in agreement with QG turbulence theory. This is in agreement with shipboard ADCP observations (Wang et al., 2010) and the latest spectra calculated from along-track satellite altimetry data with high-frequency noise </a:t>
            </a:r>
            <a:r>
              <a:rPr lang="en-US" dirty="0"/>
              <a:t>corrections </a:t>
            </a:r>
            <a:r>
              <a:rPr lang="en-US" dirty="0" smtClean="0"/>
              <a:t>(Zhou et al., 2015). Seasonal dependence is most significant below 70 km.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SSH spectral slope is k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 quiescent regions</a:t>
            </a:r>
            <a:r>
              <a:rPr lang="en-US" dirty="0" smtClean="0"/>
              <a:t>.</a:t>
            </a:r>
            <a:endParaRPr lang="en-US" baseline="30000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90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000" y="87285"/>
            <a:ext cx="6592000" cy="6683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8400" y="-37070"/>
            <a:ext cx="491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Altimetry resolves eddy scales </a:t>
            </a:r>
            <a:r>
              <a:rPr lang="en-US" dirty="0" smtClean="0">
                <a:solidFill>
                  <a:srgbClr val="FF0000"/>
                </a:solidFill>
              </a:rPr>
              <a:t>greater than </a:t>
            </a:r>
            <a:r>
              <a:rPr lang="en-US" dirty="0">
                <a:solidFill>
                  <a:srgbClr val="FF0000"/>
                </a:solidFill>
              </a:rPr>
              <a:t>150km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144780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baseline="30000" dirty="0" smtClean="0"/>
              <a:t>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93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32460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4400" dirty="0" smtClean="0"/>
              <a:t>Questions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When do we have convergence?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How well do the simulations compare to observations?</a:t>
            </a:r>
          </a:p>
          <a:p>
            <a:r>
              <a:rPr lang="en-US" dirty="0">
                <a:solidFill>
                  <a:srgbClr val="0070C0"/>
                </a:solidFill>
              </a:rPr>
              <a:t>When is the solution “good enough</a:t>
            </a:r>
            <a:r>
              <a:rPr lang="en-US" dirty="0" smtClean="0">
                <a:solidFill>
                  <a:srgbClr val="0070C0"/>
                </a:solidFill>
              </a:rPr>
              <a:t>”?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Are the mesoscale and sub-mesoscale eddy activity representative of </a:t>
            </a:r>
            <a:r>
              <a:rPr lang="en-US" dirty="0" err="1" smtClean="0">
                <a:solidFill>
                  <a:srgbClr val="0070C0"/>
                </a:solidFill>
              </a:rPr>
              <a:t>quasigeostrophic</a:t>
            </a:r>
            <a:r>
              <a:rPr lang="en-US" dirty="0" smtClean="0">
                <a:solidFill>
                  <a:srgbClr val="0070C0"/>
                </a:solidFill>
              </a:rPr>
              <a:t> (QG) or surface </a:t>
            </a:r>
            <a:r>
              <a:rPr lang="en-US" dirty="0" err="1">
                <a:solidFill>
                  <a:srgbClr val="0070C0"/>
                </a:solidFill>
              </a:rPr>
              <a:t>quasigeostrophic</a:t>
            </a:r>
            <a:r>
              <a:rPr lang="en-US" dirty="0" smtClean="0">
                <a:solidFill>
                  <a:srgbClr val="0070C0"/>
                </a:solidFill>
              </a:rPr>
              <a:t> (SQG) turbulence?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ke_horizont_color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844128"/>
            <a:ext cx="5364480" cy="499872"/>
          </a:xfrm>
          <a:prstGeom prst="rect">
            <a:avLst/>
          </a:prstGeom>
        </p:spPr>
      </p:pic>
      <p:pic>
        <p:nvPicPr>
          <p:cNvPr id="17" name="Picture 16" descr="EKEgeo_GSNAC_ATLb02_Y16_20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718" y="1255304"/>
            <a:ext cx="4572000" cy="2797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95894"/>
          </a:xfrm>
        </p:spPr>
        <p:txBody>
          <a:bodyPr/>
          <a:lstStyle/>
          <a:p>
            <a:r>
              <a:rPr lang="en-US" dirty="0" smtClean="0"/>
              <a:t>Impact of averaging on EKE</a:t>
            </a:r>
            <a:endParaRPr lang="en-US" dirty="0"/>
          </a:p>
        </p:txBody>
      </p:sp>
      <p:pic>
        <p:nvPicPr>
          <p:cNvPr id="10" name="Picture 9" descr="EKEgeo_GSNAC_ATLb02_Y16_20_E030_25x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071567"/>
            <a:ext cx="4572000" cy="2797204"/>
          </a:xfrm>
          <a:prstGeom prst="rect">
            <a:avLst/>
          </a:prstGeom>
        </p:spPr>
      </p:pic>
      <p:pic>
        <p:nvPicPr>
          <p:cNvPr id="11" name="Picture 10" descr="EKEgeo_GSNAC_ATLb02_Y16_20_E030_51x5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674"/>
            <a:ext cx="4572000" cy="2797204"/>
          </a:xfrm>
          <a:prstGeom prst="rect">
            <a:avLst/>
          </a:prstGeom>
        </p:spPr>
      </p:pic>
      <p:pic>
        <p:nvPicPr>
          <p:cNvPr id="12" name="Picture 11" descr="EKE_GSNAC_from_madt_uv_1993_201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30768"/>
            <a:ext cx="4572000" cy="2797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8444" y="4648200"/>
            <a:ext cx="44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1°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43953" y="4133477"/>
            <a:ext cx="1141658" cy="5168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b="1" dirty="0" smtClean="0"/>
              <a:t>150 km</a:t>
            </a:r>
          </a:p>
          <a:p>
            <a:pPr algn="ctr">
              <a:lnSpc>
                <a:spcPct val="75000"/>
              </a:lnSpc>
            </a:pPr>
            <a:r>
              <a:rPr lang="en-US" b="1" dirty="0"/>
              <a:t>b</a:t>
            </a:r>
            <a:r>
              <a:rPr lang="en-US" b="1" dirty="0" smtClean="0"/>
              <a:t>and pass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3040"/>
            <a:ext cx="4644214" cy="28413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1460" y="4117001"/>
            <a:ext cx="1141658" cy="1131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b="1" dirty="0" smtClean="0"/>
              <a:t>150 km</a:t>
            </a:r>
          </a:p>
          <a:p>
            <a:pPr algn="ctr">
              <a:lnSpc>
                <a:spcPct val="75000"/>
              </a:lnSpc>
            </a:pPr>
            <a:r>
              <a:rPr lang="en-US" b="1" dirty="0"/>
              <a:t>b</a:t>
            </a:r>
            <a:r>
              <a:rPr lang="en-US" b="1" dirty="0" smtClean="0"/>
              <a:t>and pass</a:t>
            </a:r>
          </a:p>
          <a:p>
            <a:pPr algn="ctr">
              <a:lnSpc>
                <a:spcPct val="75000"/>
              </a:lnSpc>
            </a:pPr>
            <a:r>
              <a:rPr lang="en-US" b="1" dirty="0" smtClean="0"/>
              <a:t>+</a:t>
            </a:r>
          </a:p>
          <a:p>
            <a:pPr algn="ctr">
              <a:lnSpc>
                <a:spcPct val="75000"/>
              </a:lnSpc>
            </a:pPr>
            <a:r>
              <a:rPr lang="en-US" b="1" dirty="0" smtClean="0"/>
              <a:t>10-day </a:t>
            </a:r>
          </a:p>
          <a:p>
            <a:pPr algn="ctr">
              <a:lnSpc>
                <a:spcPct val="75000"/>
              </a:lnSpc>
            </a:pPr>
            <a:r>
              <a:rPr lang="en-US" b="1" dirty="0" smtClean="0"/>
              <a:t>average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85118" y="4157246"/>
            <a:ext cx="463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308159" y="4153293"/>
            <a:ext cx="463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852252" y="1324109"/>
            <a:ext cx="15792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                 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965103" y="1508892"/>
            <a:ext cx="463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52252" y="144733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913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Significant improvement in Gulf Stream model representation at 1/50°. </a:t>
            </a:r>
          </a:p>
          <a:p>
            <a:r>
              <a:rPr lang="en-US" dirty="0" smtClean="0"/>
              <a:t>Time and spatial averaging </a:t>
            </a:r>
            <a:r>
              <a:rPr lang="en-US" dirty="0" smtClean="0"/>
              <a:t>are responsible </a:t>
            </a:r>
            <a:r>
              <a:rPr lang="en-US" dirty="0" smtClean="0"/>
              <a:t>for the observed difference between altimetry and model  EKE.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ageostrophic</a:t>
            </a:r>
            <a:r>
              <a:rPr lang="en-US" dirty="0" smtClean="0"/>
              <a:t> component in eddies is always cyclonic and increases/decreases the EKE on the north/south side of the Gulf Stream. </a:t>
            </a:r>
          </a:p>
          <a:p>
            <a:r>
              <a:rPr lang="en-US" dirty="0" smtClean="0"/>
              <a:t>Power spectra agree with QG turbulence.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358140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sz="4400" dirty="0" smtClean="0"/>
              <a:t>Approach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Identical North Atlantic configurations with the horizontal resolution varying from 1/12° to 1/50°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2438400"/>
            <a:ext cx="8991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buFont typeface="Arial" pitchFamily="34" charset="0"/>
              <a:buNone/>
            </a:pPr>
            <a:r>
              <a:rPr lang="en-US" sz="4400" dirty="0" smtClean="0"/>
              <a:t>Analysis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Comparison to observations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Ratio of </a:t>
            </a:r>
            <a:r>
              <a:rPr lang="en-US" dirty="0" err="1" smtClean="0">
                <a:solidFill>
                  <a:srgbClr val="0070C0"/>
                </a:solidFill>
              </a:rPr>
              <a:t>ageostrophy</a:t>
            </a:r>
            <a:r>
              <a:rPr lang="en-US" dirty="0" smtClean="0">
                <a:solidFill>
                  <a:srgbClr val="0070C0"/>
                </a:solidFill>
              </a:rPr>
              <a:t> to </a:t>
            </a:r>
            <a:r>
              <a:rPr lang="en-US" dirty="0" err="1" smtClean="0">
                <a:solidFill>
                  <a:srgbClr val="0070C0"/>
                </a:solidFill>
              </a:rPr>
              <a:t>geostrophy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Ability of altimetry to represent eddy activity</a:t>
            </a:r>
          </a:p>
          <a:p>
            <a:r>
              <a:rPr lang="en-US" dirty="0">
                <a:solidFill>
                  <a:srgbClr val="0070C0"/>
                </a:solidFill>
              </a:rPr>
              <a:t>P</a:t>
            </a:r>
            <a:r>
              <a:rPr lang="en-US" dirty="0" smtClean="0">
                <a:solidFill>
                  <a:srgbClr val="0070C0"/>
                </a:solidFill>
              </a:rPr>
              <a:t>ower 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AT_domain_bathymet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685800"/>
            <a:ext cx="6148572" cy="58834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34290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Identical </a:t>
            </a:r>
            <a:r>
              <a:rPr lang="en-US" smtClean="0"/>
              <a:t>32 layers HYCOM </a:t>
            </a:r>
            <a:r>
              <a:rPr lang="en-US" dirty="0" smtClean="0"/>
              <a:t>configuration including topography.</a:t>
            </a:r>
          </a:p>
          <a:p>
            <a:r>
              <a:rPr lang="en-US" dirty="0" err="1" smtClean="0"/>
              <a:t>Climatological</a:t>
            </a:r>
            <a:r>
              <a:rPr lang="en-US" dirty="0" smtClean="0"/>
              <a:t> forcing with daily variability</a:t>
            </a:r>
          </a:p>
          <a:p>
            <a:r>
              <a:rPr lang="en-US" dirty="0" smtClean="0"/>
              <a:t>Viscosity as a function of grid spacing (1/12° and 1/25°)</a:t>
            </a:r>
          </a:p>
          <a:p>
            <a:r>
              <a:rPr lang="en-US" dirty="0" smtClean="0"/>
              <a:t>Same viscosity for 1/25° and 1/50°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6400800"/>
            <a:ext cx="449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500k CPU-hours per model year for the 1/50°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238"/>
            <a:ext cx="8229600" cy="1054521"/>
          </a:xfrm>
        </p:spPr>
        <p:txBody>
          <a:bodyPr/>
          <a:lstStyle/>
          <a:p>
            <a:r>
              <a:rPr lang="en-US" dirty="0" smtClean="0"/>
              <a:t>MKE Atlantic simulation </a:t>
            </a:r>
            <a:r>
              <a:rPr lang="en-US" dirty="0" err="1" smtClean="0"/>
              <a:t>spinup</a:t>
            </a:r>
            <a:endParaRPr lang="en-US" dirty="0"/>
          </a:p>
        </p:txBody>
      </p:sp>
      <p:pic>
        <p:nvPicPr>
          <p:cNvPr id="4" name="Picture 3" descr="mke_A020408_updatewithE028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336" y="1062318"/>
            <a:ext cx="65278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284" y="6249081"/>
            <a:ext cx="874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 averaged kinetic energy of monthly mean flow (thin) and 12-month averages (thick)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58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nadt_GSNAC_from_madt_h_1993_2012_off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76511"/>
            <a:ext cx="4800600" cy="2714489"/>
          </a:xfrm>
          <a:prstGeom prst="rect">
            <a:avLst/>
          </a:prstGeom>
        </p:spPr>
      </p:pic>
      <p:pic>
        <p:nvPicPr>
          <p:cNvPr id="12" name="Picture 11" descr="SSH_GSNAC_ATLb02_Y16_20_xy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1361" y="1491048"/>
            <a:ext cx="4732639" cy="2676061"/>
          </a:xfrm>
          <a:prstGeom prst="rect">
            <a:avLst/>
          </a:prstGeom>
        </p:spPr>
      </p:pic>
      <p:pic>
        <p:nvPicPr>
          <p:cNvPr id="17" name="Picture 16" descr="SSH_GSNAC_ATLg08_Y16_20_x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29" y="4141863"/>
            <a:ext cx="4751660" cy="2706811"/>
          </a:xfrm>
          <a:prstGeom prst="rect">
            <a:avLst/>
          </a:prstGeom>
        </p:spPr>
      </p:pic>
      <p:pic>
        <p:nvPicPr>
          <p:cNvPr id="18" name="Picture 17" descr="SSH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2342" y="4145982"/>
            <a:ext cx="4751660" cy="270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SSH (Years 16-20)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20213" y="1900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46437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95800" y="4567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5076" y="1411069"/>
            <a:ext cx="137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CNES-CLS</a:t>
            </a:r>
          </a:p>
          <a:p>
            <a:pPr algn="ctr">
              <a:lnSpc>
                <a:spcPct val="50000"/>
              </a:lnSpc>
            </a:pPr>
            <a:r>
              <a:rPr lang="en-US" sz="2400" b="1" dirty="0" smtClean="0"/>
              <a:t>2013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dt_cnes_CLS09_GSN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1501"/>
            <a:ext cx="4800600" cy="2714489"/>
          </a:xfrm>
          <a:prstGeom prst="rect">
            <a:avLst/>
          </a:prstGeom>
        </p:spPr>
      </p:pic>
      <p:pic>
        <p:nvPicPr>
          <p:cNvPr id="24" name="Picture 23" descr="SSH_GSNAC_ATLg08_Y16_20_x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29" y="4141863"/>
            <a:ext cx="4751660" cy="2706811"/>
          </a:xfrm>
          <a:prstGeom prst="rect">
            <a:avLst/>
          </a:prstGeom>
        </p:spPr>
      </p:pic>
      <p:pic>
        <p:nvPicPr>
          <p:cNvPr id="23" name="Picture 22" descr="SSH_GSNAC_ATLb02_Y16_20_xy_E0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1361" y="1491048"/>
            <a:ext cx="4732639" cy="2676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075" y="1612537"/>
            <a:ext cx="16002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                                                                                 </a:t>
            </a:r>
            <a:endParaRPr lang="en-US" sz="600" dirty="0"/>
          </a:p>
        </p:txBody>
      </p:sp>
      <p:pic>
        <p:nvPicPr>
          <p:cNvPr id="18" name="Picture 17" descr="SSH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2342" y="4145983"/>
            <a:ext cx="4751660" cy="270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SSH (Years 16-20)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20213" y="1900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46437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95800" y="4567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8753" y="1688068"/>
            <a:ext cx="7342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00" dirty="0" smtClean="0"/>
          </a:p>
          <a:p>
            <a:endParaRPr lang="en-US" sz="500" dirty="0"/>
          </a:p>
          <a:p>
            <a:endParaRPr lang="en-US" sz="500" dirty="0"/>
          </a:p>
        </p:txBody>
      </p:sp>
      <p:sp>
        <p:nvSpPr>
          <p:cNvPr id="26" name="TextBox 25"/>
          <p:cNvSpPr txBox="1"/>
          <p:nvPr/>
        </p:nvSpPr>
        <p:spPr>
          <a:xfrm>
            <a:off x="245076" y="1411069"/>
            <a:ext cx="137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CNES-CLS</a:t>
            </a:r>
          </a:p>
          <a:p>
            <a:pPr algn="ctr">
              <a:lnSpc>
                <a:spcPct val="50000"/>
              </a:lnSpc>
            </a:pPr>
            <a:r>
              <a:rPr lang="en-US" sz="2400" b="1" dirty="0" smtClean="0"/>
              <a:t>2009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887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vt_ATL02_Y1920_conv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07546" y="0"/>
            <a:ext cx="6038321" cy="3414471"/>
          </a:xfrm>
          <a:prstGeom prst="rect">
            <a:avLst/>
          </a:prstGeom>
        </p:spPr>
      </p:pic>
      <p:pic>
        <p:nvPicPr>
          <p:cNvPr id="6" name="svt_ATL08_Y1920_conv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107546" y="3414470"/>
            <a:ext cx="6089707" cy="344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2275"/>
            <a:ext cx="6934200" cy="783167"/>
          </a:xfrm>
        </p:spPr>
        <p:txBody>
          <a:bodyPr>
            <a:normAutofit/>
          </a:bodyPr>
          <a:lstStyle/>
          <a:p>
            <a:r>
              <a:rPr lang="en-US" dirty="0" smtClean="0"/>
              <a:t>SSH variability (Years 16-20)</a:t>
            </a:r>
            <a:endParaRPr lang="en-US" dirty="0"/>
          </a:p>
        </p:txBody>
      </p:sp>
      <p:pic>
        <p:nvPicPr>
          <p:cNvPr id="10" name="Picture 9" descr="rmsadt_GSNAC_from_madt_h_1993_20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19200"/>
            <a:ext cx="4676952" cy="2716553"/>
          </a:xfrm>
          <a:prstGeom prst="rect">
            <a:avLst/>
          </a:prstGeom>
        </p:spPr>
      </p:pic>
      <p:pic>
        <p:nvPicPr>
          <p:cNvPr id="12" name="Picture 11" descr="SSHstd_GSNAC_ATLg08_Y16_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962400"/>
            <a:ext cx="4751109" cy="2743200"/>
          </a:xfrm>
          <a:prstGeom prst="rect">
            <a:avLst/>
          </a:prstGeom>
        </p:spPr>
      </p:pic>
      <p:pic>
        <p:nvPicPr>
          <p:cNvPr id="13" name="Picture 12" descr="SSHstd_GSNAC_ATLg04_Y16_2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0025" y="3989614"/>
            <a:ext cx="4703975" cy="2715986"/>
          </a:xfrm>
          <a:prstGeom prst="rect">
            <a:avLst/>
          </a:prstGeom>
        </p:spPr>
      </p:pic>
      <p:pic>
        <p:nvPicPr>
          <p:cNvPr id="11" name="Picture 10" descr="SSHstd_GSNAC_ATLb02_Y16_20_E03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0025" y="1219200"/>
            <a:ext cx="4703975" cy="271598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286000" y="1295400"/>
            <a:ext cx="0" cy="525780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05600" y="1295400"/>
            <a:ext cx="0" cy="525780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16719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76813" y="44151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648200" y="44151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409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23248</TotalTime>
  <Words>540</Words>
  <Application>Microsoft Office PowerPoint</Application>
  <PresentationFormat>On-screen Show (4:3)</PresentationFormat>
  <Paragraphs>116</Paragraphs>
  <Slides>22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Impact of horizontal resolution (1/12° to 1/50°) on Gulf Stream separation and penetration</vt:lpstr>
      <vt:lpstr>Slide 2</vt:lpstr>
      <vt:lpstr>Slide 3</vt:lpstr>
      <vt:lpstr>Slide 4</vt:lpstr>
      <vt:lpstr>MKE Atlantic simulation spinup</vt:lpstr>
      <vt:lpstr>Mean SSH (Years 16-20)</vt:lpstr>
      <vt:lpstr>Mean SSH (Years 16-20)</vt:lpstr>
      <vt:lpstr>Slide 8</vt:lpstr>
      <vt:lpstr>SSH variability (Years 16-20)</vt:lpstr>
      <vt:lpstr>Slide 10</vt:lpstr>
      <vt:lpstr>Slide 11</vt:lpstr>
      <vt:lpstr>Surface EKE (Years 16-20)</vt:lpstr>
      <vt:lpstr>Slide 13</vt:lpstr>
      <vt:lpstr>EKE geostrophic difference (1/50°)</vt:lpstr>
      <vt:lpstr>For a typical month</vt:lpstr>
      <vt:lpstr>Zoom</vt:lpstr>
      <vt:lpstr>SSH spectra  in the North Atlantic</vt:lpstr>
      <vt:lpstr>SSH wavenumber Spectrum</vt:lpstr>
      <vt:lpstr>Slide 19</vt:lpstr>
      <vt:lpstr>Impact of averaging on EKE</vt:lpstr>
      <vt:lpstr>Summary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Atlantic Simulations  at 1/50°</dc:title>
  <dc:creator>Eric</dc:creator>
  <cp:lastModifiedBy>Eric</cp:lastModifiedBy>
  <cp:revision>60</cp:revision>
  <dcterms:created xsi:type="dcterms:W3CDTF">2006-08-16T00:00:00Z</dcterms:created>
  <dcterms:modified xsi:type="dcterms:W3CDTF">2016-02-19T16:15:58Z</dcterms:modified>
</cp:coreProperties>
</file>