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0"/>
  </p:notesMasterIdLst>
  <p:sldIdLst>
    <p:sldId id="267" r:id="rId2"/>
    <p:sldId id="413" r:id="rId3"/>
    <p:sldId id="269" r:id="rId4"/>
    <p:sldId id="338" r:id="rId5"/>
    <p:sldId id="264" r:id="rId6"/>
    <p:sldId id="283" r:id="rId7"/>
    <p:sldId id="257" r:id="rId8"/>
    <p:sldId id="339" r:id="rId9"/>
    <p:sldId id="348" r:id="rId10"/>
    <p:sldId id="341" r:id="rId11"/>
    <p:sldId id="347" r:id="rId12"/>
    <p:sldId id="346" r:id="rId13"/>
    <p:sldId id="427" r:id="rId14"/>
    <p:sldId id="428" r:id="rId15"/>
    <p:sldId id="429" r:id="rId16"/>
    <p:sldId id="309" r:id="rId17"/>
    <p:sldId id="362" r:id="rId18"/>
    <p:sldId id="424" r:id="rId19"/>
    <p:sldId id="272" r:id="rId20"/>
    <p:sldId id="260" r:id="rId21"/>
    <p:sldId id="411" r:id="rId22"/>
    <p:sldId id="425" r:id="rId23"/>
    <p:sldId id="435" r:id="rId24"/>
    <p:sldId id="318" r:id="rId25"/>
    <p:sldId id="315" r:id="rId26"/>
    <p:sldId id="345" r:id="rId27"/>
    <p:sldId id="320" r:id="rId28"/>
    <p:sldId id="321" r:id="rId29"/>
    <p:sldId id="337" r:id="rId30"/>
    <p:sldId id="333" r:id="rId31"/>
    <p:sldId id="336" r:id="rId32"/>
    <p:sldId id="340" r:id="rId33"/>
    <p:sldId id="329" r:id="rId34"/>
    <p:sldId id="433" r:id="rId35"/>
    <p:sldId id="436" r:id="rId36"/>
    <p:sldId id="437" r:id="rId37"/>
    <p:sldId id="402" r:id="rId38"/>
    <p:sldId id="409" r:id="rId3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2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ED85C9D-AF11-4F2B-BBE6-E82D9B544395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F023975-4FDE-4B1D-B7D9-FDA34C313B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1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5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0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9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ric\OneDrive%20-%20Florida%20State%20University\Documents\Conferences-Talks\Chassignet-Xu%202016\Movies\sst_ATL02_Y1920_conv.mov" TargetMode="External"/><Relationship Id="rId1" Type="http://schemas.microsoft.com/office/2007/relationships/media" Target="file:///C:\Users\Eric\OneDrive%20-%20Florida%20State%20University\Documents\Conferences-Talks\Chassignet-Xu%202016\Movies\sst_ATL02_Y1920_conv.mov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375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horizontal resolution (1/12° to 1/50°) on Gulf Stream separation and penetration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Eric </a:t>
            </a:r>
            <a:r>
              <a:rPr lang="en-US" dirty="0" err="1" smtClean="0"/>
              <a:t>Chassignet</a:t>
            </a:r>
            <a:r>
              <a:rPr lang="en-US" dirty="0" smtClean="0"/>
              <a:t> and </a:t>
            </a:r>
            <a:r>
              <a:rPr lang="en-US" dirty="0" err="1" smtClean="0"/>
              <a:t>Xiaobiao</a:t>
            </a:r>
            <a:r>
              <a:rPr lang="en-US" dirty="0" smtClean="0"/>
              <a:t> </a:t>
            </a:r>
            <a:r>
              <a:rPr lang="en-US" dirty="0" err="1" smtClean="0"/>
              <a:t>Xu</a:t>
            </a:r>
            <a:endParaRPr lang="en-US" dirty="0" smtClean="0"/>
          </a:p>
          <a:p>
            <a:r>
              <a:rPr lang="en-US" dirty="0" smtClean="0"/>
              <a:t>Florida State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e_horizont_color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56" y="731520"/>
            <a:ext cx="5364480" cy="49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420" y="14109"/>
            <a:ext cx="6019379" cy="783167"/>
          </a:xfrm>
        </p:spPr>
        <p:txBody>
          <a:bodyPr>
            <a:normAutofit/>
          </a:bodyPr>
          <a:lstStyle/>
          <a:p>
            <a:r>
              <a:rPr lang="en-US" dirty="0" smtClean="0"/>
              <a:t>Surface MKE (mean flow)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5592" y="1286551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AVISO 1993-2013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231392"/>
            <a:ext cx="9144000" cy="5642632"/>
            <a:chOff x="0" y="1231392"/>
            <a:chExt cx="9144000" cy="5642632"/>
          </a:xfrm>
        </p:grpSpPr>
        <p:pic>
          <p:nvPicPr>
            <p:cNvPr id="8" name="Picture 7" descr="MKE_GSNAC_ATLg08_Y16_20_xy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76820"/>
              <a:ext cx="4572000" cy="2797204"/>
            </a:xfrm>
            <a:prstGeom prst="rect">
              <a:avLst/>
            </a:prstGeom>
          </p:spPr>
        </p:pic>
        <p:pic>
          <p:nvPicPr>
            <p:cNvPr id="9" name="Picture 8" descr="MKE_GSNAC_ATLg04_Y16_20_x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065408"/>
              <a:ext cx="4572000" cy="2797204"/>
            </a:xfrm>
            <a:prstGeom prst="rect">
              <a:avLst/>
            </a:prstGeom>
          </p:spPr>
        </p:pic>
        <p:pic>
          <p:nvPicPr>
            <p:cNvPr id="10" name="Picture 9" descr="MKE_GSNAC_ATLb02_Y16_20_xy_E03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231392"/>
              <a:ext cx="4572000" cy="279720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62156" y="1291263"/>
            <a:ext cx="164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AVISO 1993-2013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392"/>
            <a:ext cx="4572000" cy="2797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1735" y="173240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4163" y="452051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36757" y="4520167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5857" y="1546993"/>
            <a:ext cx="13774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CNES-CLS</a:t>
            </a:r>
          </a:p>
          <a:p>
            <a:pPr algn="ctr">
              <a:lnSpc>
                <a:spcPct val="50000"/>
              </a:lnSpc>
            </a:pPr>
            <a:r>
              <a:rPr lang="en-US" sz="2400" b="1" dirty="0" smtClean="0"/>
              <a:t>2013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81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56" y="623404"/>
            <a:ext cx="3003365" cy="3238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Mean velocity Oleander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57" y="636331"/>
            <a:ext cx="2857143" cy="313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57" y="3657600"/>
            <a:ext cx="2843990" cy="3117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57" y="3657600"/>
            <a:ext cx="2857143" cy="313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4349" y="3200400"/>
            <a:ext cx="98365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m</a:t>
            </a:r>
            <a:r>
              <a:rPr lang="en-US" sz="1050" b="1" dirty="0" smtClean="0"/>
              <a:t>ax 0.98 m/s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78222" y="70568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3704300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78222" y="3704300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24912" y="681335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Oleander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799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Florida Current (~32 </a:t>
            </a:r>
            <a:r>
              <a:rPr lang="en-US" dirty="0" err="1" smtClean="0"/>
              <a:t>Sv</a:t>
            </a:r>
            <a:r>
              <a:rPr lang="en-US" dirty="0" smtClean="0"/>
              <a:t> observed)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1/12</a:t>
            </a:r>
            <a:r>
              <a:rPr lang="en-US" dirty="0" smtClean="0">
                <a:solidFill>
                  <a:schemeClr val="tx2"/>
                </a:solidFill>
              </a:rPr>
              <a:t>°: 30.8 </a:t>
            </a:r>
            <a:r>
              <a:rPr lang="en-US" dirty="0" err="1" smtClean="0">
                <a:solidFill>
                  <a:schemeClr val="tx2"/>
                </a:solidFill>
              </a:rPr>
              <a:t>Sv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1/25°: 34.8 </a:t>
            </a:r>
            <a:r>
              <a:rPr lang="en-US" dirty="0" err="1" smtClean="0">
                <a:solidFill>
                  <a:schemeClr val="tx2"/>
                </a:solidFill>
              </a:rPr>
              <a:t>Sv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1/50°: 34.9 </a:t>
            </a:r>
            <a:r>
              <a:rPr lang="en-US" dirty="0" err="1" smtClean="0">
                <a:solidFill>
                  <a:schemeClr val="tx2"/>
                </a:solidFill>
              </a:rPr>
              <a:t>Sv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Maximum meridional overturning transport (~17 </a:t>
            </a:r>
            <a:r>
              <a:rPr lang="en-US" dirty="0" err="1" smtClean="0"/>
              <a:t>Sv</a:t>
            </a:r>
            <a:r>
              <a:rPr lang="en-US" dirty="0" smtClean="0"/>
              <a:t> observed)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1/12</a:t>
            </a:r>
            <a:r>
              <a:rPr lang="en-US" dirty="0" smtClean="0">
                <a:solidFill>
                  <a:schemeClr val="tx2"/>
                </a:solidFill>
              </a:rPr>
              <a:t>°: 17.7 </a:t>
            </a:r>
            <a:r>
              <a:rPr lang="en-US" dirty="0" err="1" smtClean="0">
                <a:solidFill>
                  <a:schemeClr val="tx2"/>
                </a:solidFill>
              </a:rPr>
              <a:t>Sv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1/25°: 17.8 </a:t>
            </a:r>
            <a:r>
              <a:rPr lang="en-US" dirty="0" err="1" smtClean="0">
                <a:solidFill>
                  <a:schemeClr val="tx2"/>
                </a:solidFill>
              </a:rPr>
              <a:t>Sv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1/50°: 17.5 </a:t>
            </a:r>
            <a:r>
              <a:rPr lang="en-US" dirty="0" err="1" smtClean="0">
                <a:solidFill>
                  <a:schemeClr val="tx2"/>
                </a:solidFill>
              </a:rPr>
              <a:t>Sv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Relative vorticity in winter</a:t>
            </a:r>
          </a:p>
        </p:txBody>
      </p:sp>
      <p:sp>
        <p:nvSpPr>
          <p:cNvPr id="5734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8" name="Picture 8" descr="svt_GSNAC_ATLg08_Y20_D06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1900535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1/12°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Relative vorticity in winter</a:t>
            </a:r>
          </a:p>
        </p:txBody>
      </p:sp>
      <p:pic>
        <p:nvPicPr>
          <p:cNvPr id="58371" name="Picture 4" descr="svttotl_GSNAC_ATLb02_Y20_D061_sa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0" y="1900535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1/50°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Relative vorticity in summer</a:t>
            </a:r>
          </a:p>
        </p:txBody>
      </p:sp>
      <p:pic>
        <p:nvPicPr>
          <p:cNvPr id="59395" name="Content Placeholder 6" descr="svttotl_GSNAC_ATLb02_Y20_D244_sa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14400"/>
            <a:ext cx="9144000" cy="5222875"/>
          </a:xfrm>
        </p:spPr>
      </p:pic>
      <p:sp>
        <p:nvSpPr>
          <p:cNvPr id="4" name="TextBox 3"/>
          <p:cNvSpPr txBox="1"/>
          <p:nvPr/>
        </p:nvSpPr>
        <p:spPr>
          <a:xfrm>
            <a:off x="762000" y="1900535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1/50°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2275"/>
            <a:ext cx="6934200" cy="783167"/>
          </a:xfrm>
        </p:spPr>
        <p:txBody>
          <a:bodyPr>
            <a:normAutofit/>
          </a:bodyPr>
          <a:lstStyle/>
          <a:p>
            <a:r>
              <a:rPr lang="en-US" dirty="0" smtClean="0"/>
              <a:t>SSH variability (Years 16-20)</a:t>
            </a:r>
            <a:endParaRPr lang="en-US" dirty="0"/>
          </a:p>
        </p:txBody>
      </p:sp>
      <p:pic>
        <p:nvPicPr>
          <p:cNvPr id="10" name="Picture 9" descr="rmsadt_GSNAC_from_madt_h_1993_20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676952" cy="2716553"/>
          </a:xfrm>
          <a:prstGeom prst="rect">
            <a:avLst/>
          </a:prstGeom>
        </p:spPr>
      </p:pic>
      <p:pic>
        <p:nvPicPr>
          <p:cNvPr id="12" name="Picture 11" descr="SSHstd_GSNAC_ATLg08_Y16_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2400"/>
            <a:ext cx="4751109" cy="2743200"/>
          </a:xfrm>
          <a:prstGeom prst="rect">
            <a:avLst/>
          </a:prstGeom>
        </p:spPr>
      </p:pic>
      <p:pic>
        <p:nvPicPr>
          <p:cNvPr id="13" name="Picture 12" descr="SSHstd_GSNAC_ATLg04_Y16_2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5" y="3989614"/>
            <a:ext cx="4703975" cy="2715986"/>
          </a:xfrm>
          <a:prstGeom prst="rect">
            <a:avLst/>
          </a:prstGeom>
        </p:spPr>
      </p:pic>
      <p:pic>
        <p:nvPicPr>
          <p:cNvPr id="11" name="Picture 10" descr="SSHstd_GSNAC_ATLb02_Y16_20_E03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5" y="1219200"/>
            <a:ext cx="4703975" cy="271598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286000" y="1295400"/>
            <a:ext cx="0" cy="525780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05600" y="1295400"/>
            <a:ext cx="0" cy="525780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16719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76813" y="44151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648200" y="44151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09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SHstd_GSNAC_ATLb02_Y16_20_E0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449631"/>
            <a:ext cx="3274541" cy="1890658"/>
          </a:xfrm>
          <a:prstGeom prst="rect">
            <a:avLst/>
          </a:prstGeom>
        </p:spPr>
      </p:pic>
      <p:pic>
        <p:nvPicPr>
          <p:cNvPr id="10" name="Picture 9" descr="SSHstd_GSNAC_ATLg04_Y16_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558973"/>
            <a:ext cx="3274541" cy="1890658"/>
          </a:xfrm>
          <a:prstGeom prst="rect">
            <a:avLst/>
          </a:prstGeom>
        </p:spPr>
      </p:pic>
      <p:pic>
        <p:nvPicPr>
          <p:cNvPr id="11" name="Picture 10" descr="SSHstd_GSNAC_ATLg08_Y16_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4199"/>
            <a:ext cx="3274541" cy="18906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7800" y="152400"/>
            <a:ext cx="27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Hurlburt</a:t>
            </a:r>
            <a:r>
              <a:rPr lang="en-US" dirty="0" smtClean="0"/>
              <a:t> and Hogan (2000)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13" y="575371"/>
            <a:ext cx="4416587" cy="62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e_horizont_color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56" y="731520"/>
            <a:ext cx="5364480" cy="49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109"/>
            <a:ext cx="8001000" cy="7831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Surface EKE (Years 16-20)</a:t>
            </a:r>
            <a:endParaRPr lang="en-US" sz="4000" dirty="0"/>
          </a:p>
        </p:txBody>
      </p:sp>
      <p:pic>
        <p:nvPicPr>
          <p:cNvPr id="3" name="Picture 2" descr="EKE_GSNAC_from_madt_uv_1993_20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768"/>
            <a:ext cx="4572000" cy="2797204"/>
          </a:xfrm>
          <a:prstGeom prst="rect">
            <a:avLst/>
          </a:prstGeom>
        </p:spPr>
      </p:pic>
      <p:pic>
        <p:nvPicPr>
          <p:cNvPr id="5" name="Picture 4" descr="EKE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60796"/>
            <a:ext cx="4572000" cy="2797204"/>
          </a:xfrm>
          <a:prstGeom prst="rect">
            <a:avLst/>
          </a:prstGeom>
        </p:spPr>
      </p:pic>
      <p:pic>
        <p:nvPicPr>
          <p:cNvPr id="14" name="Picture 13" descr="EKE_GSNAC_ATLg08_Y16_20_x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796"/>
            <a:ext cx="4572000" cy="2797204"/>
          </a:xfrm>
          <a:prstGeom prst="rect">
            <a:avLst/>
          </a:prstGeom>
        </p:spPr>
      </p:pic>
      <p:pic>
        <p:nvPicPr>
          <p:cNvPr id="6" name="Picture 5" descr="EKE_GSNAC_ATLb02_Y16_20_xy_E03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572000" cy="2797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16719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6813" y="44913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8813" y="44913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362200" y="1295400"/>
            <a:ext cx="0" cy="541020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34200" y="1295400"/>
            <a:ext cx="0" cy="541020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2667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Mean zonal  velocity at 55°W</a:t>
            </a:r>
          </a:p>
          <a:p>
            <a:pPr marL="0" indent="0" algn="ctr">
              <a:buNone/>
            </a:pPr>
            <a:r>
              <a:rPr lang="en-US" sz="2400" dirty="0" smtClean="0"/>
              <a:t>(Richardson, 1985)</a:t>
            </a:r>
            <a:endParaRPr lang="en-US" sz="2400" dirty="0"/>
          </a:p>
        </p:txBody>
      </p:sp>
      <p:pic>
        <p:nvPicPr>
          <p:cNvPr id="37889" name="Picture 1" descr="C:\Users\Eric\Desktop\0.02 degree Atlantic\updates\Figure3a_Richardson_198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86" y="2286000"/>
            <a:ext cx="3579900" cy="3048000"/>
          </a:xfrm>
          <a:prstGeom prst="rect">
            <a:avLst/>
          </a:prstGeom>
          <a:noFill/>
        </p:spPr>
      </p:pic>
      <p:pic>
        <p:nvPicPr>
          <p:cNvPr id="5" name="Picture 4" descr="u55W_3res_E028Y16_2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54" y="0"/>
            <a:ext cx="602704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055" y="5791200"/>
            <a:ext cx="1866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Years 16-20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st_ATL02_Y1920_con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0"/>
            <a:ext cx="88407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31242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err="1" smtClean="0"/>
              <a:t>Mean</a:t>
            </a:r>
            <a:r>
              <a:rPr lang="fr-FR" dirty="0" smtClean="0"/>
              <a:t> Eddy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55°W</a:t>
            </a:r>
          </a:p>
          <a:p>
            <a:pPr marL="0" indent="0" algn="ctr">
              <a:buNone/>
            </a:pPr>
            <a:r>
              <a:rPr lang="en-US" sz="2400" dirty="0" smtClean="0"/>
              <a:t>(Richardson, 1985)</a:t>
            </a:r>
          </a:p>
          <a:p>
            <a:pPr marL="0" indent="0" algn="ctr">
              <a:buNone/>
            </a:pPr>
            <a:endParaRPr lang="fr-FR" dirty="0" smtClean="0"/>
          </a:p>
          <a:p>
            <a:endParaRPr lang="en-US" dirty="0"/>
          </a:p>
        </p:txBody>
      </p:sp>
      <p:pic>
        <p:nvPicPr>
          <p:cNvPr id="2050" name="Picture 2" descr="C:\Users\Eric\Desktop\0.02 degree Atlantic\updates\I-0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2464428"/>
            <a:ext cx="3581400" cy="3174372"/>
          </a:xfrm>
          <a:prstGeom prst="rect">
            <a:avLst/>
          </a:prstGeom>
          <a:noFill/>
        </p:spPr>
      </p:pic>
      <p:pic>
        <p:nvPicPr>
          <p:cNvPr id="5" name="Picture 4" descr="eke_55W_3res_E028_Y16_2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2510"/>
            <a:ext cx="5894838" cy="671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055" y="5791200"/>
            <a:ext cx="1866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Years 16-20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04" y="0"/>
            <a:ext cx="4023336" cy="4861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EKE@700m</a:t>
            </a:r>
            <a:endParaRPr lang="en-US" dirty="0"/>
          </a:p>
        </p:txBody>
      </p:sp>
      <p:pic>
        <p:nvPicPr>
          <p:cNvPr id="4" name="Picture 3" descr="EKE0700m_A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40" y="236778"/>
            <a:ext cx="4580128" cy="3226816"/>
          </a:xfrm>
          <a:prstGeom prst="rect">
            <a:avLst/>
          </a:prstGeom>
        </p:spPr>
      </p:pic>
      <p:pic>
        <p:nvPicPr>
          <p:cNvPr id="5" name="Picture 4" descr="EKE0700m_A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68" y="3634349"/>
            <a:ext cx="4580128" cy="3226816"/>
          </a:xfrm>
          <a:prstGeom prst="rect">
            <a:avLst/>
          </a:prstGeom>
        </p:spPr>
      </p:pic>
      <p:pic>
        <p:nvPicPr>
          <p:cNvPr id="6" name="Picture 5" descr="EKE0700m_A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3" y="3634349"/>
            <a:ext cx="4580128" cy="3226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742" y="3772813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54302" y="3769169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74061" y="432709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1/50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3102" r="1639"/>
          <a:stretch>
            <a:fillRect/>
          </a:stretch>
        </p:blipFill>
        <p:spPr bwMode="auto">
          <a:xfrm>
            <a:off x="832641" y="620712"/>
            <a:ext cx="32385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8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136696"/>
            <a:ext cx="9137396" cy="6632096"/>
            <a:chOff x="0" y="136696"/>
            <a:chExt cx="9137396" cy="6632096"/>
          </a:xfrm>
        </p:grpSpPr>
        <p:pic>
          <p:nvPicPr>
            <p:cNvPr id="11" name="Picture 10" descr="EKE1000m_A08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72477"/>
              <a:ext cx="4572000" cy="3291177"/>
            </a:xfrm>
            <a:prstGeom prst="rect">
              <a:avLst/>
            </a:prstGeom>
          </p:spPr>
        </p:pic>
        <p:pic>
          <p:nvPicPr>
            <p:cNvPr id="10" name="Picture 9" descr="EKE1000m_A0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396" y="3477615"/>
              <a:ext cx="4572000" cy="3291177"/>
            </a:xfrm>
            <a:prstGeom prst="rect">
              <a:avLst/>
            </a:prstGeom>
          </p:spPr>
        </p:pic>
        <p:pic>
          <p:nvPicPr>
            <p:cNvPr id="3" name="Picture 2" descr="EKE1000m_A0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598" y="136696"/>
              <a:ext cx="4572000" cy="329117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1908" y="621268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1/50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54302" y="3769169"/>
              <a:ext cx="62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1/25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846" y="377281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1/12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" y="178755"/>
              <a:ext cx="4482592" cy="32268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2832" y="321869"/>
              <a:ext cx="62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Argo</a:t>
              </a:r>
              <a:endParaRPr lang="en-US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57600" y="84406"/>
            <a:ext cx="4023336" cy="4861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EKE@1000m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KE1000m_A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98" y="136696"/>
            <a:ext cx="4572000" cy="3291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1908" y="6212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" y="178755"/>
            <a:ext cx="4482592" cy="3226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832" y="321869"/>
            <a:ext cx="62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Argo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57600" y="84406"/>
            <a:ext cx="4023336" cy="4861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EKE@1000m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306"/>
            <a:ext cx="4482592" cy="32268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693" y="3544669"/>
            <a:ext cx="1607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1/50</a:t>
            </a:r>
          </a:p>
          <a:p>
            <a:pPr algn="ctr"/>
            <a:r>
              <a:rPr lang="en-US" dirty="0" smtClean="0"/>
              <a:t>30-day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is the modeled surface EKE in the Gulf Stream is higher than altimetry (AVISO)?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>
                <a:solidFill>
                  <a:srgbClr val="0070C0"/>
                </a:solidFill>
              </a:rPr>
              <a:t>Ageostrophic</a:t>
            </a:r>
            <a:r>
              <a:rPr lang="en-US" dirty="0">
                <a:solidFill>
                  <a:srgbClr val="0070C0"/>
                </a:solidFill>
              </a:rPr>
              <a:t> contribution?</a:t>
            </a:r>
          </a:p>
          <a:p>
            <a:r>
              <a:rPr lang="en-US" dirty="0">
                <a:solidFill>
                  <a:srgbClr val="0070C0"/>
                </a:solidFill>
              </a:rPr>
              <a:t>Spatial and temporal averaging in the observations</a:t>
            </a:r>
            <a:r>
              <a:rPr lang="en-US" dirty="0" smtClean="0">
                <a:solidFill>
                  <a:srgbClr val="0070C0"/>
                </a:solidFill>
              </a:rPr>
              <a:t>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ke_horizont_color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56" y="731520"/>
            <a:ext cx="5364480" cy="49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109"/>
            <a:ext cx="8001000" cy="7831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Surface EKE (Years 16-20)</a:t>
            </a:r>
            <a:endParaRPr lang="en-US" sz="4000" dirty="0"/>
          </a:p>
        </p:txBody>
      </p:sp>
      <p:pic>
        <p:nvPicPr>
          <p:cNvPr id="3" name="Picture 2" descr="EKE_GSNAC_from_madt_uv_1993_20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768"/>
            <a:ext cx="4572000" cy="2797204"/>
          </a:xfrm>
          <a:prstGeom prst="rect">
            <a:avLst/>
          </a:prstGeom>
        </p:spPr>
      </p:pic>
      <p:pic>
        <p:nvPicPr>
          <p:cNvPr id="5" name="Picture 4" descr="EKE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60796"/>
            <a:ext cx="4572000" cy="2797204"/>
          </a:xfrm>
          <a:prstGeom prst="rect">
            <a:avLst/>
          </a:prstGeom>
        </p:spPr>
      </p:pic>
      <p:pic>
        <p:nvPicPr>
          <p:cNvPr id="14" name="Picture 13" descr="EKE_GSNAC_ATLg08_Y16_20_x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796"/>
            <a:ext cx="4572000" cy="2797204"/>
          </a:xfrm>
          <a:prstGeom prst="rect">
            <a:avLst/>
          </a:prstGeom>
        </p:spPr>
      </p:pic>
      <p:pic>
        <p:nvPicPr>
          <p:cNvPr id="6" name="Picture 5" descr="EKE_GSNAC_ATLb02_Y16_20_xy_E03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572000" cy="2797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16719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6813" y="44913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8813" y="44913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29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556" y="14109"/>
            <a:ext cx="6357055" cy="7831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Surface EKE (geostrophic)</a:t>
            </a:r>
            <a:endParaRPr lang="en-US" sz="4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731520"/>
            <a:ext cx="9144000" cy="6134764"/>
            <a:chOff x="0" y="731520"/>
            <a:chExt cx="9144000" cy="6134764"/>
          </a:xfrm>
        </p:grpSpPr>
        <p:pic>
          <p:nvPicPr>
            <p:cNvPr id="3" name="Picture 2" descr="EKE_GSNAC_from_madt_uv_1993_201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34440"/>
              <a:ext cx="4572000" cy="2797204"/>
            </a:xfrm>
            <a:prstGeom prst="rect">
              <a:avLst/>
            </a:prstGeom>
          </p:spPr>
        </p:pic>
        <p:pic>
          <p:nvPicPr>
            <p:cNvPr id="4" name="Picture 3" descr="eke_horizont_colorba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696" y="731520"/>
              <a:ext cx="5364480" cy="499872"/>
            </a:xfrm>
            <a:prstGeom prst="rect">
              <a:avLst/>
            </a:prstGeom>
          </p:spPr>
        </p:pic>
        <p:pic>
          <p:nvPicPr>
            <p:cNvPr id="5" name="Picture 4" descr="EKEgeo_GSNAC_ATLg08_Y16_2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60796"/>
              <a:ext cx="4572000" cy="2797204"/>
            </a:xfrm>
            <a:prstGeom prst="rect">
              <a:avLst/>
            </a:prstGeom>
          </p:spPr>
        </p:pic>
        <p:pic>
          <p:nvPicPr>
            <p:cNvPr id="7" name="Picture 6" descr="EKEgeo_GSNAC_ATLg04_Y16_2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069080"/>
              <a:ext cx="4572000" cy="2797204"/>
            </a:xfrm>
            <a:prstGeom prst="rect">
              <a:avLst/>
            </a:prstGeom>
          </p:spPr>
        </p:pic>
        <p:pic>
          <p:nvPicPr>
            <p:cNvPr id="9" name="Picture 8" descr="EKEgeo_GSNAC_ATLb02_Y16_20_E03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219200"/>
              <a:ext cx="4572000" cy="279720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5600" y="1371600"/>
              <a:ext cx="973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AVISO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4400" y="1671935"/>
              <a:ext cx="889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1/50°</a:t>
              </a:r>
              <a:endParaRPr lang="en-US" sz="2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813" y="4491335"/>
              <a:ext cx="889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1/12°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48813" y="4491335"/>
              <a:ext cx="889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1/25°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012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ke_horizont_color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22960"/>
            <a:ext cx="5364480" cy="499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95" y="45644"/>
            <a:ext cx="8229600" cy="652856"/>
          </a:xfrm>
        </p:spPr>
        <p:txBody>
          <a:bodyPr>
            <a:noAutofit/>
          </a:bodyPr>
          <a:lstStyle/>
          <a:p>
            <a:r>
              <a:rPr lang="en-US" sz="4000" dirty="0" smtClean="0"/>
              <a:t>EKE geostrophic difference (1/50°)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69107" y="91512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3414" y="89119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GEOSTROPHIC</a:t>
            </a:r>
            <a:endParaRPr lang="en-US" dirty="0"/>
          </a:p>
        </p:txBody>
      </p:sp>
      <p:pic>
        <p:nvPicPr>
          <p:cNvPr id="10" name="Picture 9" descr="EKE_GSNAC_ATLb02_Y16_20_xy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223"/>
            <a:ext cx="4572000" cy="2797204"/>
          </a:xfrm>
          <a:prstGeom prst="rect">
            <a:avLst/>
          </a:prstGeom>
        </p:spPr>
      </p:pic>
      <p:pic>
        <p:nvPicPr>
          <p:cNvPr id="11" name="Picture 10" descr="EKEgeo_GSNAC_ATLb02_Y16_20_E0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18" y="1255304"/>
            <a:ext cx="4572000" cy="2797204"/>
          </a:xfrm>
          <a:prstGeom prst="rect">
            <a:avLst/>
          </a:prstGeom>
        </p:spPr>
      </p:pic>
      <p:pic>
        <p:nvPicPr>
          <p:cNvPr id="4" name="Picture 3" descr="EKE_EKEg_GSNAC_ATLb02_16_20_E030I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14" y="4250430"/>
            <a:ext cx="4572000" cy="25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64"/>
            <a:ext cx="8229600" cy="823436"/>
          </a:xfrm>
        </p:spPr>
        <p:txBody>
          <a:bodyPr/>
          <a:lstStyle/>
          <a:p>
            <a:r>
              <a:rPr lang="en-US" dirty="0" smtClean="0"/>
              <a:t>For a typical month</a:t>
            </a:r>
            <a:endParaRPr lang="en-US" dirty="0"/>
          </a:p>
        </p:txBody>
      </p:sp>
      <p:pic>
        <p:nvPicPr>
          <p:cNvPr id="4" name="Picture 3" descr="uv_GSNAC_ATLb02_E030_Y020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824"/>
            <a:ext cx="4572000" cy="2612922"/>
          </a:xfrm>
          <a:prstGeom prst="rect">
            <a:avLst/>
          </a:prstGeom>
        </p:spPr>
      </p:pic>
      <p:pic>
        <p:nvPicPr>
          <p:cNvPr id="5" name="Picture 4" descr="uvg_GSNAC_ATLb02_E030_Y020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2824"/>
            <a:ext cx="4572000" cy="2612922"/>
          </a:xfrm>
          <a:prstGeom prst="rect">
            <a:avLst/>
          </a:prstGeom>
        </p:spPr>
      </p:pic>
      <p:pic>
        <p:nvPicPr>
          <p:cNvPr id="6" name="Picture 5" descr="uva_GSNAC_ATLb02_E030_Y020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612"/>
            <a:ext cx="4526280" cy="2613388"/>
          </a:xfrm>
          <a:prstGeom prst="rect">
            <a:avLst/>
          </a:prstGeom>
        </p:spPr>
      </p:pic>
      <p:pic>
        <p:nvPicPr>
          <p:cNvPr id="7" name="Picture 6" descr="uvap_GSNAC_ATLb02_E030_Y020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1422"/>
            <a:ext cx="4572000" cy="2625578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939288" y="2317878"/>
            <a:ext cx="6264386" cy="3598765"/>
            <a:chOff x="939288" y="2698878"/>
            <a:chExt cx="6264386" cy="3598765"/>
          </a:xfrm>
        </p:grpSpPr>
        <p:sp>
          <p:nvSpPr>
            <p:cNvPr id="8" name="Rectangle 7"/>
            <p:cNvSpPr/>
            <p:nvPr/>
          </p:nvSpPr>
          <p:spPr>
            <a:xfrm>
              <a:off x="939288" y="2698878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39288" y="5398016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30154" y="5398016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30154" y="2698878"/>
              <a:ext cx="1673520" cy="89962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1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Asymmetry due to gradient wind balance in eddies</a:t>
            </a:r>
            <a:endParaRPr lang="en-US" dirty="0"/>
          </a:p>
        </p:txBody>
      </p:sp>
      <p:pic>
        <p:nvPicPr>
          <p:cNvPr id="3" name="Picture 2" descr="uva_GS_ATLb02_E030_Y020b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463040"/>
            <a:ext cx="7543800" cy="4178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866062" y="4947947"/>
            <a:ext cx="317505" cy="1098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49714" y="5946797"/>
            <a:ext cx="126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Ekman drift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47682" y="4543266"/>
            <a:ext cx="416463" cy="1403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19664" y="6032791"/>
            <a:ext cx="101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ring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37329" y="3544417"/>
            <a:ext cx="198966" cy="2501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45779" y="6064763"/>
            <a:ext cx="118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ring</a:t>
            </a:r>
            <a:endParaRPr lang="en-US" dirty="0"/>
          </a:p>
        </p:txBody>
      </p:sp>
      <p:pic>
        <p:nvPicPr>
          <p:cNvPr id="65540" name="Picture 4" descr="http://2.bp.blogspot.com/-s8BG6U7dUK0/UngpzduMM-I/AAAAAAAABgs/3cYtM5H74-o/s1600/cyc.png"/>
          <p:cNvPicPr>
            <a:picLocks noChangeAspect="1" noChangeArrowheads="1"/>
          </p:cNvPicPr>
          <p:nvPr/>
        </p:nvPicPr>
        <p:blipFill>
          <a:blip r:embed="rId3" cstate="print"/>
          <a:srcRect l="6027" r="70424"/>
          <a:stretch>
            <a:fillRect/>
          </a:stretch>
        </p:blipFill>
        <p:spPr bwMode="auto">
          <a:xfrm>
            <a:off x="6248400" y="381000"/>
            <a:ext cx="2667000" cy="981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0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0"/>
            <a:ext cx="8991600" cy="632460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4400" dirty="0" smtClean="0"/>
              <a:t>Questions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How well do the simulations compare to observations?</a:t>
            </a:r>
          </a:p>
          <a:p>
            <a:r>
              <a:rPr lang="en-US" dirty="0">
                <a:solidFill>
                  <a:srgbClr val="0070C0"/>
                </a:solidFill>
              </a:rPr>
              <a:t>When is the solution “good enough</a:t>
            </a:r>
            <a:r>
              <a:rPr lang="en-US" dirty="0" smtClean="0">
                <a:solidFill>
                  <a:srgbClr val="0070C0"/>
                </a:solidFill>
              </a:rPr>
              <a:t>”? Convergent?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Are the mesoscale and sub-mesoscale eddy activity representative of </a:t>
            </a:r>
            <a:r>
              <a:rPr lang="en-US" dirty="0" err="1" smtClean="0">
                <a:solidFill>
                  <a:srgbClr val="0070C0"/>
                </a:solidFill>
              </a:rPr>
              <a:t>quasigeostrophic</a:t>
            </a:r>
            <a:r>
              <a:rPr lang="en-US" dirty="0" smtClean="0">
                <a:solidFill>
                  <a:srgbClr val="0070C0"/>
                </a:solidFill>
              </a:rPr>
              <a:t> (QG) or surface </a:t>
            </a:r>
            <a:r>
              <a:rPr lang="en-US" dirty="0" err="1">
                <a:solidFill>
                  <a:srgbClr val="0070C0"/>
                </a:solidFill>
              </a:rPr>
              <a:t>quasigeostrophic</a:t>
            </a:r>
            <a:r>
              <a:rPr lang="en-US" dirty="0" smtClean="0">
                <a:solidFill>
                  <a:srgbClr val="0070C0"/>
                </a:solidFill>
              </a:rPr>
              <a:t> (SQG) turbulence?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2672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 algn="just" eaLnBrk="1" hangingPunct="1">
              <a:buFont typeface="Arial" pitchFamily="34" charset="0"/>
              <a:buChar char="•"/>
            </a:pPr>
            <a:endParaRPr lang="en-US" sz="2800" dirty="0">
              <a:cs typeface="Times New Roman" pitchFamily="18" charset="0"/>
            </a:endParaRPr>
          </a:p>
          <a:p>
            <a:pPr algn="just"/>
            <a:r>
              <a:rPr lang="en-US" sz="2800" b="1" i="1" u="sng" dirty="0">
                <a:cs typeface="Times New Roman" pitchFamily="18" charset="0"/>
              </a:rPr>
              <a:t>Current status</a:t>
            </a:r>
            <a:r>
              <a:rPr lang="en-US" sz="2800" dirty="0"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Most high resolution ocean models are still very sensitive to 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numerical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choices. While ~1/10 degree grid spacing is now routine, very few simulations </a:t>
            </a: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use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higher resolution, often with mixed success.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SHstd_GSNAC_ATLb02_Y16_20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745"/>
            <a:ext cx="4572000" cy="2639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900"/>
            <a:ext cx="3835742" cy="1739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 spectra </a:t>
            </a:r>
            <a:r>
              <a:rPr lang="en-US" dirty="0"/>
              <a:t> </a:t>
            </a:r>
            <a:r>
              <a:rPr lang="en-US" dirty="0" smtClean="0"/>
              <a:t>in the North Atlantic</a:t>
            </a:r>
            <a:endParaRPr lang="en-US" dirty="0"/>
          </a:p>
        </p:txBody>
      </p:sp>
      <p:pic>
        <p:nvPicPr>
          <p:cNvPr id="4" name="Picture 3" descr="test_ssh_spectra_ATLb02_Y20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28" y="2400929"/>
            <a:ext cx="3657600" cy="3728484"/>
          </a:xfrm>
          <a:prstGeom prst="rect">
            <a:avLst/>
          </a:prstGeom>
        </p:spPr>
      </p:pic>
      <p:pic>
        <p:nvPicPr>
          <p:cNvPr id="5" name="Picture 4" descr="test_ssh_spectra_ATLg04_Y20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28" y="2400929"/>
            <a:ext cx="3657600" cy="3728484"/>
          </a:xfrm>
          <a:prstGeom prst="rect">
            <a:avLst/>
          </a:prstGeom>
        </p:spPr>
      </p:pic>
      <p:pic>
        <p:nvPicPr>
          <p:cNvPr id="7" name="Picture 6" descr="test_ssh_spectra_ATLg08_Y20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672"/>
            <a:ext cx="3657600" cy="3728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1537" y="255286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1/12°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18975" y="262629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1/25°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93100" y="262807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1/50°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36828" y="5428998"/>
            <a:ext cx="4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</a:rPr>
              <a:t>-5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6803" y="41230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Winter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3938" y="4792968"/>
            <a:ext cx="97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75015" y="2516465"/>
            <a:ext cx="1600200" cy="2201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16095" y="2524931"/>
            <a:ext cx="1600200" cy="2201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33365" y="2523080"/>
            <a:ext cx="1600200" cy="220133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88661" y="1344872"/>
            <a:ext cx="1673520" cy="8996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9"/>
          <p:cNvGrpSpPr/>
          <p:nvPr/>
        </p:nvGrpSpPr>
        <p:grpSpPr>
          <a:xfrm>
            <a:off x="609338" y="2516465"/>
            <a:ext cx="8267539" cy="4290269"/>
            <a:chOff x="609338" y="2516465"/>
            <a:chExt cx="8267539" cy="4290269"/>
          </a:xfrm>
        </p:grpSpPr>
        <p:sp>
          <p:nvSpPr>
            <p:cNvPr id="6" name="Rectangle 5"/>
            <p:cNvSpPr/>
            <p:nvPr/>
          </p:nvSpPr>
          <p:spPr>
            <a:xfrm>
              <a:off x="6535442" y="6112848"/>
              <a:ext cx="23295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-4.962  (-5.038, -</a:t>
              </a:r>
              <a:r>
                <a:rPr lang="en-US" dirty="0" smtClean="0"/>
                <a:t>4.886</a:t>
              </a:r>
              <a:r>
                <a:rPr lang="en-US" dirty="0"/>
                <a:t>)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3903" y="6112848"/>
              <a:ext cx="2329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-4.905  (-4.983, -4.828)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338" y="6112848"/>
              <a:ext cx="2381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-5.124  (-5.223, -5.025) 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1442" y="6437402"/>
              <a:ext cx="817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Linear fit coefficients (with 95% confidence bounds) for horizontal scale of 70-250 km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60290" y="2516465"/>
              <a:ext cx="438912" cy="2209799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86790" y="2516465"/>
              <a:ext cx="438912" cy="220133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10821" y="2523722"/>
              <a:ext cx="438912" cy="2209799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CFFC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39661" y="2209800"/>
            <a:ext cx="40908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400" dirty="0" smtClean="0"/>
              <a:t>10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879952" y="2209800"/>
            <a:ext cx="40908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400" dirty="0"/>
              <a:t>7</a:t>
            </a:r>
            <a:r>
              <a:rPr lang="en-US" sz="1400" dirty="0" smtClean="0"/>
              <a:t>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439743" y="2209800"/>
            <a:ext cx="458780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 smtClean="0"/>
              <a:t>250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924112" y="2209800"/>
            <a:ext cx="550151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 smtClean="0"/>
              <a:t>1000</a:t>
            </a:r>
          </a:p>
          <a:p>
            <a:pPr algn="ctr">
              <a:lnSpc>
                <a:spcPct val="75000"/>
              </a:lnSpc>
            </a:pPr>
            <a:r>
              <a:rPr lang="en-US" sz="1400" dirty="0" smtClean="0"/>
              <a:t>km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59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SSH wavenumber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86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The results, which are independent of  resolution, suggest that the SSH spectra slope is k</a:t>
            </a:r>
            <a:r>
              <a:rPr lang="en-US" baseline="30000" dirty="0" smtClean="0"/>
              <a:t>-5</a:t>
            </a:r>
            <a:r>
              <a:rPr lang="en-US" dirty="0" smtClean="0"/>
              <a:t>, in agreement with QG turbulence theory. This is in agreement with shipboard ADCP observations (Wang et al., 2010) and the latest spectra calculated from along-track satellite altimetry data with high-frequency noise </a:t>
            </a:r>
            <a:r>
              <a:rPr lang="en-US" dirty="0"/>
              <a:t>corrections </a:t>
            </a:r>
            <a:r>
              <a:rPr lang="en-US" dirty="0" smtClean="0"/>
              <a:t>(Zhou et al., 2015). Seasonal dependence is most significant below 70 km.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00" y="87285"/>
            <a:ext cx="6592000" cy="6683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8400" y="-37070"/>
            <a:ext cx="491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Altimetry resolves eddy scales </a:t>
            </a:r>
            <a:r>
              <a:rPr lang="en-US" dirty="0" smtClean="0">
                <a:solidFill>
                  <a:srgbClr val="FF0000"/>
                </a:solidFill>
              </a:rPr>
              <a:t>greater than </a:t>
            </a:r>
            <a:r>
              <a:rPr lang="en-US" dirty="0">
                <a:solidFill>
                  <a:srgbClr val="FF0000"/>
                </a:solidFill>
              </a:rPr>
              <a:t>150km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144780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baseline="30000" dirty="0" smtClean="0"/>
              <a:t>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ke_horizont_color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44128"/>
            <a:ext cx="5364480" cy="499872"/>
          </a:xfrm>
          <a:prstGeom prst="rect">
            <a:avLst/>
          </a:prstGeom>
        </p:spPr>
      </p:pic>
      <p:pic>
        <p:nvPicPr>
          <p:cNvPr id="17" name="Picture 16" descr="EKEgeo_GSNAC_ATLb02_Y16_20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18" y="1255304"/>
            <a:ext cx="4572000" cy="2797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95894"/>
          </a:xfrm>
        </p:spPr>
        <p:txBody>
          <a:bodyPr/>
          <a:lstStyle/>
          <a:p>
            <a:r>
              <a:rPr lang="en-US" dirty="0" smtClean="0"/>
              <a:t>Impact of averaging on EKE</a:t>
            </a:r>
            <a:endParaRPr lang="en-US" dirty="0"/>
          </a:p>
        </p:txBody>
      </p:sp>
      <p:pic>
        <p:nvPicPr>
          <p:cNvPr id="10" name="Picture 9" descr="EKEgeo_GSNAC_ATLb02_Y16_20_E030_25x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1567"/>
            <a:ext cx="4572000" cy="2797204"/>
          </a:xfrm>
          <a:prstGeom prst="rect">
            <a:avLst/>
          </a:prstGeom>
        </p:spPr>
      </p:pic>
      <p:pic>
        <p:nvPicPr>
          <p:cNvPr id="11" name="Picture 10" descr="EKEgeo_GSNAC_ATLb02_Y16_20_E030_51x5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674"/>
            <a:ext cx="4572000" cy="2797204"/>
          </a:xfrm>
          <a:prstGeom prst="rect">
            <a:avLst/>
          </a:prstGeom>
        </p:spPr>
      </p:pic>
      <p:pic>
        <p:nvPicPr>
          <p:cNvPr id="12" name="Picture 11" descr="EKE_GSNAC_from_madt_uv_1993_201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768"/>
            <a:ext cx="4572000" cy="2797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600" y="1371600"/>
            <a:ext cx="97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AVISO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8444" y="4648200"/>
            <a:ext cx="44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1°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43953" y="4133477"/>
            <a:ext cx="1141658" cy="5168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b="1" dirty="0" smtClean="0"/>
              <a:t>150 km</a:t>
            </a:r>
          </a:p>
          <a:p>
            <a:pPr algn="ctr">
              <a:lnSpc>
                <a:spcPct val="75000"/>
              </a:lnSpc>
            </a:pPr>
            <a:r>
              <a:rPr lang="en-US" b="1" dirty="0"/>
              <a:t>b</a:t>
            </a:r>
            <a:r>
              <a:rPr lang="en-US" b="1" dirty="0" smtClean="0"/>
              <a:t>and pass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040"/>
            <a:ext cx="4644214" cy="28413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1460" y="4117001"/>
            <a:ext cx="1141658" cy="1131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b="1" dirty="0" smtClean="0"/>
              <a:t>150 km</a:t>
            </a:r>
          </a:p>
          <a:p>
            <a:pPr algn="ctr">
              <a:lnSpc>
                <a:spcPct val="75000"/>
              </a:lnSpc>
            </a:pPr>
            <a:r>
              <a:rPr lang="en-US" b="1" dirty="0"/>
              <a:t>b</a:t>
            </a:r>
            <a:r>
              <a:rPr lang="en-US" b="1" dirty="0" smtClean="0"/>
              <a:t>and pass</a:t>
            </a:r>
          </a:p>
          <a:p>
            <a:pPr algn="ctr">
              <a:lnSpc>
                <a:spcPct val="75000"/>
              </a:lnSpc>
            </a:pPr>
            <a:r>
              <a:rPr lang="en-US" b="1" dirty="0" smtClean="0"/>
              <a:t>+</a:t>
            </a:r>
          </a:p>
          <a:p>
            <a:pPr algn="ctr">
              <a:lnSpc>
                <a:spcPct val="75000"/>
              </a:lnSpc>
            </a:pPr>
            <a:r>
              <a:rPr lang="en-US" b="1" dirty="0" smtClean="0"/>
              <a:t>10-day </a:t>
            </a:r>
          </a:p>
          <a:p>
            <a:pPr algn="ctr">
              <a:lnSpc>
                <a:spcPct val="75000"/>
              </a:lnSpc>
            </a:pPr>
            <a:r>
              <a:rPr lang="en-US" b="1" dirty="0" smtClean="0"/>
              <a:t>average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85118" y="4157246"/>
            <a:ext cx="463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308159" y="4153293"/>
            <a:ext cx="463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852252" y="1324109"/>
            <a:ext cx="15792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                        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965103" y="1508892"/>
            <a:ext cx="463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52252" y="144733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9139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4439"/>
          </a:xfrm>
        </p:spPr>
        <p:txBody>
          <a:bodyPr/>
          <a:lstStyle/>
          <a:p>
            <a:r>
              <a:rPr lang="en-US" dirty="0" smtClean="0"/>
              <a:t>“Observed” spatial distribution</a:t>
            </a:r>
            <a:endParaRPr lang="en-US" dirty="0"/>
          </a:p>
        </p:txBody>
      </p:sp>
      <p:pic>
        <p:nvPicPr>
          <p:cNvPr id="5" name="Picture 4" descr="Screenshot 2016-03-17 14.40.1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8" y="1221806"/>
            <a:ext cx="7315200" cy="451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1" y="5752618"/>
            <a:ext cx="763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distribution of spectral slopes of SSH from Zhou et al. (2015, JPO). Very low slope in tropical region (&lt;-2), in contrast with the </a:t>
            </a:r>
            <a:r>
              <a:rPr lang="en-US" dirty="0"/>
              <a:t>h</a:t>
            </a:r>
            <a:r>
              <a:rPr lang="en-US" dirty="0" smtClean="0"/>
              <a:t>igh slope in GS/NAC (-5)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Modeled spatial distribution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5867400" cy="6124191"/>
          </a:xfrm>
        </p:spPr>
      </p:pic>
    </p:spTree>
    <p:extLst>
      <p:ext uri="{BB962C8B-B14F-4D97-AF65-F5344CB8AC3E}">
        <p14:creationId xmlns:p14="http://schemas.microsoft.com/office/powerpoint/2010/main" val="1205239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4724400"/>
            <a:ext cx="34290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Daily versus hourly spectra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4" y="141766"/>
            <a:ext cx="5208516" cy="6640034"/>
          </a:xfrm>
        </p:spPr>
      </p:pic>
    </p:spTree>
    <p:extLst>
      <p:ext uri="{BB962C8B-B14F-4D97-AF65-F5344CB8AC3E}">
        <p14:creationId xmlns:p14="http://schemas.microsoft.com/office/powerpoint/2010/main" val="1624938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021"/>
            <a:ext cx="8229600" cy="75527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40-50N</a:t>
            </a:r>
            <a:endParaRPr lang="en-US" dirty="0"/>
          </a:p>
        </p:txBody>
      </p:sp>
      <p:pic>
        <p:nvPicPr>
          <p:cNvPr id="6" name="Picture 5" descr="NEAT_bathI_bo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660"/>
            <a:ext cx="5486400" cy="5768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2294" y="2757934"/>
            <a:ext cx="294953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4.8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33255" y="2764090"/>
            <a:ext cx="294953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4.5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1866" y="2764090"/>
            <a:ext cx="294953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4.6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97235" y="2761025"/>
            <a:ext cx="294953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4.1</a:t>
            </a:r>
            <a:endParaRPr lang="en-US" dirty="0"/>
          </a:p>
        </p:txBody>
      </p:sp>
      <p:pic>
        <p:nvPicPr>
          <p:cNvPr id="3" name="Picture 2" descr="ssh_spectra_ATLb02_020l_N42_zoo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24335"/>
            <a:ext cx="4572000" cy="46336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02378" y="3253782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December </a:t>
            </a:r>
          </a:p>
          <a:p>
            <a:pPr algn="ctr"/>
            <a:r>
              <a:rPr lang="en-US" dirty="0" smtClean="0"/>
              <a:t>Year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6400800"/>
          </a:xfrm>
        </p:spPr>
        <p:txBody>
          <a:bodyPr>
            <a:normAutofit/>
          </a:bodyPr>
          <a:lstStyle/>
          <a:p>
            <a:r>
              <a:rPr lang="en-US" dirty="0" smtClean="0"/>
              <a:t>Significant improvement in Gulf Stream model representation at 1/50°. </a:t>
            </a:r>
          </a:p>
          <a:p>
            <a:r>
              <a:rPr lang="en-US" dirty="0" smtClean="0"/>
              <a:t>Time and spatial averaging are responsible for the observed difference between altimetry and model  EKE.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ageostrophic</a:t>
            </a:r>
            <a:r>
              <a:rPr lang="en-US" dirty="0" smtClean="0"/>
              <a:t> component in eddies is always cyclonic and increases/decreases the EKE on the north/south side of the Gulf Stream. </a:t>
            </a:r>
          </a:p>
          <a:p>
            <a:r>
              <a:rPr lang="en-US" dirty="0" smtClean="0"/>
              <a:t>Power spectra agree with QG turbulence in energetic regions.</a:t>
            </a:r>
          </a:p>
          <a:p>
            <a:r>
              <a:rPr lang="en-US" dirty="0" smtClean="0"/>
              <a:t>Hourly spectra differ from daily spectra at equator.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358140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sz="4400" dirty="0" smtClean="0"/>
              <a:t>Approach</a:t>
            </a:r>
          </a:p>
          <a:p>
            <a:pPr lvl="0"/>
            <a:r>
              <a:rPr lang="en-US" dirty="0" smtClean="0">
                <a:solidFill>
                  <a:srgbClr val="0070C0"/>
                </a:solidFill>
              </a:rPr>
              <a:t>Identical North Atlantic configurations with the horizontal resolution varying from 1/12° to 1/50°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2438400"/>
            <a:ext cx="8991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buFont typeface="Arial" pitchFamily="34" charset="0"/>
              <a:buNone/>
            </a:pPr>
            <a:r>
              <a:rPr lang="en-US" sz="4400" dirty="0" smtClean="0"/>
              <a:t>Analysis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Comparison to observations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Ratio of </a:t>
            </a:r>
            <a:r>
              <a:rPr lang="en-US" dirty="0" err="1" smtClean="0">
                <a:solidFill>
                  <a:srgbClr val="0070C0"/>
                </a:solidFill>
              </a:rPr>
              <a:t>ageostrophy</a:t>
            </a:r>
            <a:r>
              <a:rPr lang="en-US" dirty="0" smtClean="0">
                <a:solidFill>
                  <a:srgbClr val="0070C0"/>
                </a:solidFill>
              </a:rPr>
              <a:t> to </a:t>
            </a:r>
            <a:r>
              <a:rPr lang="en-US" dirty="0" err="1" smtClean="0">
                <a:solidFill>
                  <a:srgbClr val="0070C0"/>
                </a:solidFill>
              </a:rPr>
              <a:t>geostrophy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Ability of altimetry to represent eddy activity</a:t>
            </a:r>
          </a:p>
          <a:p>
            <a:r>
              <a:rPr lang="en-US" dirty="0">
                <a:solidFill>
                  <a:srgbClr val="0070C0"/>
                </a:solidFill>
              </a:rPr>
              <a:t>P</a:t>
            </a:r>
            <a:r>
              <a:rPr lang="en-US" dirty="0" smtClean="0">
                <a:solidFill>
                  <a:srgbClr val="0070C0"/>
                </a:solidFill>
              </a:rPr>
              <a:t>ower 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AT_domain_bathymet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04800"/>
            <a:ext cx="6148572" cy="58834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34290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Identical 32 layers HYCOM configuration including topography.</a:t>
            </a:r>
          </a:p>
          <a:p>
            <a:r>
              <a:rPr lang="en-US" dirty="0" smtClean="0"/>
              <a:t>Closed boundaries</a:t>
            </a:r>
          </a:p>
          <a:p>
            <a:r>
              <a:rPr lang="en-US" dirty="0" err="1" smtClean="0"/>
              <a:t>Climatological</a:t>
            </a:r>
            <a:r>
              <a:rPr lang="en-US" dirty="0" smtClean="0"/>
              <a:t> forcing with daily variability</a:t>
            </a:r>
          </a:p>
          <a:p>
            <a:r>
              <a:rPr lang="en-US" dirty="0" smtClean="0"/>
              <a:t>Viscosity as a function of grid spacing (1/12° and 1/25°)</a:t>
            </a:r>
          </a:p>
          <a:p>
            <a:r>
              <a:rPr lang="en-US" dirty="0" smtClean="0"/>
              <a:t>Same viscosity for 1/25° and 1/50°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6400800"/>
            <a:ext cx="449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500k CPU-hours per model year for the 1/50°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238"/>
            <a:ext cx="8229600" cy="1054521"/>
          </a:xfrm>
        </p:spPr>
        <p:txBody>
          <a:bodyPr/>
          <a:lstStyle/>
          <a:p>
            <a:r>
              <a:rPr lang="en-US" dirty="0" smtClean="0"/>
              <a:t>MKE Atlantic simulation </a:t>
            </a:r>
            <a:r>
              <a:rPr lang="en-US" dirty="0" err="1" smtClean="0"/>
              <a:t>spinup</a:t>
            </a:r>
            <a:endParaRPr lang="en-US" dirty="0"/>
          </a:p>
        </p:txBody>
      </p:sp>
      <p:pic>
        <p:nvPicPr>
          <p:cNvPr id="4" name="Picture 3" descr="mke_A020408_updatewithE028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36" y="1062318"/>
            <a:ext cx="65278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5118" y="6249081"/>
            <a:ext cx="639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Domain averaged kinetic energy - monthly (thin) and yearly (thick)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nadt_GSNAC_from_madt_h_1993_2012_off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511"/>
            <a:ext cx="4800600" cy="2714489"/>
          </a:xfrm>
          <a:prstGeom prst="rect">
            <a:avLst/>
          </a:prstGeom>
        </p:spPr>
      </p:pic>
      <p:pic>
        <p:nvPicPr>
          <p:cNvPr id="12" name="Picture 11" descr="SSH_GSNAC_ATLb02_Y16_20_xy_E0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61" y="1491048"/>
            <a:ext cx="4732639" cy="2676061"/>
          </a:xfrm>
          <a:prstGeom prst="rect">
            <a:avLst/>
          </a:prstGeom>
        </p:spPr>
      </p:pic>
      <p:pic>
        <p:nvPicPr>
          <p:cNvPr id="17" name="Picture 16" descr="SSH_GSNAC_ATLg08_Y16_20_x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" y="4141863"/>
            <a:ext cx="4751660" cy="2706811"/>
          </a:xfrm>
          <a:prstGeom prst="rect">
            <a:avLst/>
          </a:prstGeom>
        </p:spPr>
      </p:pic>
      <p:pic>
        <p:nvPicPr>
          <p:cNvPr id="18" name="Picture 17" descr="SSH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42" y="4145982"/>
            <a:ext cx="4751660" cy="270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SSH (Years 16-20)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20213" y="1900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46437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95800" y="4567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5076" y="1411069"/>
            <a:ext cx="137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CNES-CLS</a:t>
            </a:r>
          </a:p>
          <a:p>
            <a:pPr algn="ctr">
              <a:lnSpc>
                <a:spcPct val="50000"/>
              </a:lnSpc>
            </a:pPr>
            <a:r>
              <a:rPr lang="en-US" sz="2400" b="1" dirty="0" smtClean="0"/>
              <a:t>2013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SH_GSNAC_ATLg08_Y16_20_x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" y="4141863"/>
            <a:ext cx="4751660" cy="2706811"/>
          </a:xfrm>
          <a:prstGeom prst="rect">
            <a:avLst/>
          </a:prstGeom>
        </p:spPr>
      </p:pic>
      <p:pic>
        <p:nvPicPr>
          <p:cNvPr id="13" name="Picture 12" descr="mdt_cnes_CLS09_GSNA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1501"/>
            <a:ext cx="4800600" cy="2714489"/>
          </a:xfrm>
          <a:prstGeom prst="rect">
            <a:avLst/>
          </a:prstGeom>
        </p:spPr>
      </p:pic>
      <p:pic>
        <p:nvPicPr>
          <p:cNvPr id="23" name="Picture 22" descr="SSH_GSNAC_ATLb02_Y16_20_xy_E0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61" y="1491048"/>
            <a:ext cx="4732639" cy="2676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075" y="1612537"/>
            <a:ext cx="16002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                                                                                 </a:t>
            </a:r>
            <a:endParaRPr lang="en-US" sz="600" dirty="0"/>
          </a:p>
        </p:txBody>
      </p:sp>
      <p:pic>
        <p:nvPicPr>
          <p:cNvPr id="18" name="Picture 17" descr="SSH_GSNAC_ATLg04_Y16_20_x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42" y="4145983"/>
            <a:ext cx="4751660" cy="270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SSH (Years 16-20)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20213" y="1900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1/50°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46437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1/12°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95800" y="45675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1/25°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8753" y="1688068"/>
            <a:ext cx="7342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00" dirty="0" smtClean="0"/>
          </a:p>
          <a:p>
            <a:endParaRPr lang="en-US" sz="500" dirty="0"/>
          </a:p>
          <a:p>
            <a:endParaRPr lang="en-US" sz="500" dirty="0"/>
          </a:p>
        </p:txBody>
      </p:sp>
      <p:sp>
        <p:nvSpPr>
          <p:cNvPr id="26" name="TextBox 25"/>
          <p:cNvSpPr txBox="1"/>
          <p:nvPr/>
        </p:nvSpPr>
        <p:spPr>
          <a:xfrm>
            <a:off x="245076" y="1411069"/>
            <a:ext cx="137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CNES-CLS</a:t>
            </a:r>
          </a:p>
          <a:p>
            <a:pPr algn="ctr">
              <a:lnSpc>
                <a:spcPct val="50000"/>
              </a:lnSpc>
            </a:pPr>
            <a:r>
              <a:rPr lang="en-US" sz="2400" b="1" dirty="0" smtClean="0"/>
              <a:t>2009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887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027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SSH across Gulf Stream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20" y="962351"/>
            <a:ext cx="5793080" cy="5895649"/>
          </a:xfrm>
        </p:spPr>
      </p:pic>
      <p:cxnSp>
        <p:nvCxnSpPr>
          <p:cNvPr id="7" name="Straight Connector 6"/>
          <p:cNvCxnSpPr/>
          <p:nvPr/>
        </p:nvCxnSpPr>
        <p:spPr>
          <a:xfrm flipV="1">
            <a:off x="609600" y="1295400"/>
            <a:ext cx="533400" cy="990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Survey_plot_GOM+NWA_040210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16850" r="9767" b="10687"/>
          <a:stretch/>
        </p:blipFill>
        <p:spPr>
          <a:xfrm>
            <a:off x="-533400" y="228600"/>
            <a:ext cx="4178730" cy="2743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4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72177</TotalTime>
  <Words>774</Words>
  <Application>Microsoft Office PowerPoint</Application>
  <PresentationFormat>On-screen Show (4:3)</PresentationFormat>
  <Paragraphs>183</Paragraphs>
  <Slides>38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Wingdings</vt:lpstr>
      <vt:lpstr>Office Theme</vt:lpstr>
      <vt:lpstr>Impact of horizontal resolution (1/12° to 1/50°) on Gulf Stream separation and penetration</vt:lpstr>
      <vt:lpstr>PowerPoint Presentation</vt:lpstr>
      <vt:lpstr>PowerPoint Presentation</vt:lpstr>
      <vt:lpstr>PowerPoint Presentation</vt:lpstr>
      <vt:lpstr>PowerPoint Presentation</vt:lpstr>
      <vt:lpstr>MKE Atlantic simulation spinup</vt:lpstr>
      <vt:lpstr>Mean SSH (Years 16-20)</vt:lpstr>
      <vt:lpstr>Mean SSH (Years 16-20)</vt:lpstr>
      <vt:lpstr>SSH across Gulf Stream</vt:lpstr>
      <vt:lpstr>Surface MKE (mean flow)</vt:lpstr>
      <vt:lpstr>Mean velocity Oleander section</vt:lpstr>
      <vt:lpstr>PowerPoint Presentation</vt:lpstr>
      <vt:lpstr>Relative vorticity in winter</vt:lpstr>
      <vt:lpstr>Relative vorticity in winter</vt:lpstr>
      <vt:lpstr>Relative vorticity in summer</vt:lpstr>
      <vt:lpstr>SSH variability (Years 16-20)</vt:lpstr>
      <vt:lpstr>PowerPoint Presentation</vt:lpstr>
      <vt:lpstr>Surface EKE (Years 16-20)</vt:lpstr>
      <vt:lpstr>PowerPoint Presentation</vt:lpstr>
      <vt:lpstr>PowerPoint Presentation</vt:lpstr>
      <vt:lpstr>EKE@700m</vt:lpstr>
      <vt:lpstr>EKE@1000m</vt:lpstr>
      <vt:lpstr>EKE@1000m</vt:lpstr>
      <vt:lpstr>PowerPoint Presentation</vt:lpstr>
      <vt:lpstr>Surface EKE (Years 16-20)</vt:lpstr>
      <vt:lpstr>Surface EKE (geostrophic)</vt:lpstr>
      <vt:lpstr>EKE geostrophic difference (1/50°)</vt:lpstr>
      <vt:lpstr>For a typical month</vt:lpstr>
      <vt:lpstr>Asymmetry due to gradient wind balance in eddies</vt:lpstr>
      <vt:lpstr>SSH spectra  in the North Atlantic</vt:lpstr>
      <vt:lpstr>SSH wavenumber Spectrum</vt:lpstr>
      <vt:lpstr>PowerPoint Presentation</vt:lpstr>
      <vt:lpstr>Impact of averaging on EKE</vt:lpstr>
      <vt:lpstr>“Observed” spatial distribution</vt:lpstr>
      <vt:lpstr>Modeled spatial distribution</vt:lpstr>
      <vt:lpstr>Daily versus hourly spectra</vt:lpstr>
      <vt:lpstr>40-50N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Atlantic Simulations  at 1/50°</dc:title>
  <dc:creator>Eric</dc:creator>
  <cp:lastModifiedBy>Eric</cp:lastModifiedBy>
  <cp:revision>101</cp:revision>
  <cp:lastPrinted>2016-03-15T16:33:31Z</cp:lastPrinted>
  <dcterms:created xsi:type="dcterms:W3CDTF">2006-08-16T00:00:00Z</dcterms:created>
  <dcterms:modified xsi:type="dcterms:W3CDTF">2017-06-20T09:46:24Z</dcterms:modified>
</cp:coreProperties>
</file>