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58" r:id="rId5"/>
    <p:sldId id="259" r:id="rId6"/>
    <p:sldId id="263" r:id="rId7"/>
    <p:sldId id="261" r:id="rId8"/>
    <p:sldId id="264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3" autoAdjust="0"/>
    <p:restoredTop sz="94632" autoAdjust="0"/>
  </p:normalViewPr>
  <p:slideViewPr>
    <p:cSldViewPr>
      <p:cViewPr varScale="1">
        <p:scale>
          <a:sx n="46" d="100"/>
          <a:sy n="46" d="100"/>
        </p:scale>
        <p:origin x="-605" y="-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hycom.org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hycom.org/data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0600" y="2130425"/>
            <a:ext cx="7467600" cy="1470025"/>
          </a:xfrm>
        </p:spPr>
        <p:txBody>
          <a:bodyPr/>
          <a:lstStyle/>
          <a:p>
            <a:r>
              <a:rPr lang="en-US" dirty="0" smtClean="0"/>
              <a:t>HYCOM (</a:t>
            </a:r>
            <a:r>
              <a:rPr lang="en-US" dirty="0" err="1" smtClean="0"/>
              <a:t>HYbrid</a:t>
            </a:r>
            <a:r>
              <a:rPr lang="en-US" dirty="0" smtClean="0"/>
              <a:t> Coordinate Ocean Model) status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Eric Chassignet</a:t>
            </a:r>
            <a:r>
              <a:rPr lang="en-US" baseline="30000" dirty="0" smtClean="0"/>
              <a:t>1</a:t>
            </a:r>
            <a:r>
              <a:rPr lang="en-US" dirty="0" smtClean="0"/>
              <a:t> and Alan Wallcraft</a:t>
            </a:r>
            <a:r>
              <a:rPr lang="en-US" baseline="30000" dirty="0" smtClean="0"/>
              <a:t>2</a:t>
            </a:r>
            <a:endParaRPr lang="en-US" dirty="0" smtClean="0"/>
          </a:p>
          <a:p>
            <a:r>
              <a:rPr lang="en-US" baseline="30000" dirty="0" smtClean="0"/>
              <a:t>1</a:t>
            </a:r>
            <a:r>
              <a:rPr lang="en-US" dirty="0" smtClean="0"/>
              <a:t>Florida State University</a:t>
            </a:r>
          </a:p>
          <a:p>
            <a:r>
              <a:rPr lang="en-US" baseline="30000" dirty="0" smtClean="0"/>
              <a:t>2</a:t>
            </a:r>
            <a:r>
              <a:rPr lang="en-US" dirty="0" smtClean="0"/>
              <a:t>Naval Research Laboratory</a:t>
            </a:r>
            <a:endParaRPr lang="en-US" baseline="300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HYCOM, a numerical 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Pioneered the concept of generalized coordinates in ocean models (</a:t>
            </a:r>
            <a:r>
              <a:rPr lang="en-US" dirty="0" err="1" smtClean="0"/>
              <a:t>Bleck</a:t>
            </a:r>
            <a:r>
              <a:rPr lang="en-US" dirty="0" smtClean="0"/>
              <a:t>, 2002; </a:t>
            </a:r>
            <a:r>
              <a:rPr lang="en-US" dirty="0" err="1" smtClean="0"/>
              <a:t>Chassignet</a:t>
            </a:r>
            <a:r>
              <a:rPr lang="en-US" dirty="0" smtClean="0"/>
              <a:t> et al., 2003, 2006)</a:t>
            </a:r>
          </a:p>
          <a:p>
            <a:r>
              <a:rPr lang="en-US" dirty="0" smtClean="0"/>
              <a:t>Arbitrary </a:t>
            </a:r>
            <a:r>
              <a:rPr lang="en-US" dirty="0" err="1" smtClean="0"/>
              <a:t>Lagrangian</a:t>
            </a:r>
            <a:r>
              <a:rPr lang="en-US" dirty="0" smtClean="0"/>
              <a:t> </a:t>
            </a:r>
            <a:r>
              <a:rPr lang="en-US" dirty="0" err="1" smtClean="0"/>
              <a:t>Eulerian</a:t>
            </a:r>
            <a:r>
              <a:rPr lang="en-US" dirty="0" smtClean="0"/>
              <a:t> (ALE) in the vertical</a:t>
            </a:r>
          </a:p>
          <a:p>
            <a:r>
              <a:rPr lang="en-US" dirty="0" smtClean="0"/>
              <a:t>Vertical coordinate is user dependent, but default configuration is </a:t>
            </a:r>
            <a:r>
              <a:rPr lang="en-US" dirty="0" err="1" smtClean="0"/>
              <a:t>isopycnic</a:t>
            </a:r>
            <a:r>
              <a:rPr lang="en-US" dirty="0" smtClean="0"/>
              <a:t> in the interior, pressure in the mixed layer, and terrain-following in coastal areas.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752600" y="6019800"/>
            <a:ext cx="57091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  <a:hlinkClick r:id="rId2"/>
              </a:rPr>
              <a:t>http://www.hycom.org</a:t>
            </a:r>
            <a:r>
              <a:rPr lang="en-US" sz="2000" b="1" dirty="0" smtClean="0">
                <a:solidFill>
                  <a:srgbClr val="FF0000"/>
                </a:solidFill>
              </a:rPr>
              <a:t>    over 2000 registered users</a:t>
            </a:r>
            <a:endParaRPr lang="en-US" sz="2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6200"/>
            <a:ext cx="8229600" cy="1143000"/>
          </a:xfrm>
        </p:spPr>
        <p:txBody>
          <a:bodyPr/>
          <a:lstStyle/>
          <a:p>
            <a:r>
              <a:rPr lang="en-US" dirty="0" smtClean="0"/>
              <a:t>HYCOM, a numerical 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</p:spPr>
        <p:txBody>
          <a:bodyPr/>
          <a:lstStyle/>
          <a:p>
            <a:r>
              <a:rPr lang="en-US" dirty="0" smtClean="0"/>
              <a:t>Version 2.2.98: Dynamic memory allocation and fully region independent, ESMF wrapper</a:t>
            </a:r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0" y="2438400"/>
            <a:ext cx="5638799" cy="40643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lang="en-US" dirty="0" smtClean="0"/>
              <a:t>HYCOM,  the applications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458200" cy="4525963"/>
          </a:xfrm>
        </p:spPr>
        <p:txBody>
          <a:bodyPr/>
          <a:lstStyle/>
          <a:p>
            <a:r>
              <a:rPr lang="en-US" dirty="0" smtClean="0"/>
              <a:t>Idealized  configurations and process studies</a:t>
            </a:r>
          </a:p>
          <a:p>
            <a:r>
              <a:rPr lang="en-US" dirty="0" smtClean="0"/>
              <a:t>Regional, basin-scale (1/50°), and global configurations </a:t>
            </a:r>
            <a:r>
              <a:rPr lang="en-US" dirty="0" smtClean="0"/>
              <a:t>(</a:t>
            </a:r>
            <a:r>
              <a:rPr lang="en-US" dirty="0" smtClean="0"/>
              <a:t>1/25°)</a:t>
            </a:r>
          </a:p>
          <a:p>
            <a:r>
              <a:rPr lang="en-US" dirty="0" smtClean="0"/>
              <a:t>Impact of tidal forcing (see B. </a:t>
            </a:r>
            <a:r>
              <a:rPr lang="en-US" dirty="0" err="1" smtClean="0"/>
              <a:t>Arbic</a:t>
            </a:r>
            <a:r>
              <a:rPr lang="en-US" dirty="0" smtClean="0"/>
              <a:t> talk)</a:t>
            </a:r>
          </a:p>
          <a:p>
            <a:r>
              <a:rPr lang="en-US" dirty="0" smtClean="0"/>
              <a:t>Coupled to Los Alamos CICE sea ice and to the CAM atmospheric model in CESM and to  NAVGEM atmospheric model in Navy ESPC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Operational HYCOM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        Operational at NAVOCEANO since 2008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28600" y="2209800"/>
            <a:ext cx="86868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66688" indent="-166688">
              <a:buFont typeface="Arial" pitchFamily="34" charset="0"/>
              <a:buChar char="•"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GOFS 3.1: 1/12°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41 layer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HYCOM/NCODA-3DVAR/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ISOP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synthetics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/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CICE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Add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nine near surface layers 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Two-way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coupled HYCOM with Los Alamos CICE model</a:t>
            </a:r>
          </a:p>
          <a:p>
            <a:pPr marL="681038" lvl="1" indent="-223838">
              <a:buFont typeface="Arial" pitchFamily="34" charset="0"/>
              <a:buChar char="•"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Replace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MODAS synthetics with Improved Synthetic Ocean Profiles</a:t>
            </a:r>
          </a:p>
          <a:p>
            <a:pPr marL="623888" lvl="1" indent="-166688">
              <a:buFont typeface="Arial" pitchFamily="34" charset="0"/>
              <a:buChar char="•"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Validation test report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completed – scheduled to be operational by the end of 2016</a:t>
            </a:r>
          </a:p>
          <a:p>
            <a:pPr marL="623888" lvl="1" indent="-166688"/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marL="233363" indent="-233363">
              <a:buFont typeface="Arial" pitchFamily="34" charset="0"/>
              <a:buChar char="•"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GOFS 3.5: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1/25°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41 layer HYCOM/NCODA-3DVAR/ISOP synthetics/CICE/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tides</a:t>
            </a:r>
          </a:p>
          <a:p>
            <a:pPr marL="631825" lvl="1" indent="-174625">
              <a:buFont typeface="Arial" pitchFamily="34" charset="0"/>
              <a:buChar char="•"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Increase equatorial horizontal resolution to ~</a:t>
            </a:r>
            <a:r>
              <a:rPr lang="en-US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3.5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km</a:t>
            </a:r>
          </a:p>
          <a:p>
            <a:pPr marL="631825" lvl="1" indent="-174625">
              <a:buFont typeface="Arial" pitchFamily="34" charset="0"/>
              <a:buChar char="•"/>
            </a:pPr>
            <a:r>
              <a:rPr lang="en-US" b="1" dirty="0" smtClean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Tidal forcing </a:t>
            </a:r>
          </a:p>
          <a:p>
            <a:pPr marL="631825" lvl="1" indent="-174625">
              <a:buFont typeface="Arial" pitchFamily="34" charset="0"/>
              <a:buChar char="•"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Scheduled to be operational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early in 2018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Operational HYCOM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Also in use operationally by NOAA-NCEP, SHOM (France), TOPAZ (Norway), REMO (Brazil), and INCOIS (India)</a:t>
            </a:r>
          </a:p>
          <a:p>
            <a:r>
              <a:rPr lang="en-US" dirty="0" smtClean="0"/>
              <a:t>Navy 1/12° forecasts and 1993-2014 reanalysis are served on the FSU COAPS server (</a:t>
            </a:r>
            <a:r>
              <a:rPr lang="en-US" dirty="0" smtClean="0">
                <a:hlinkClick r:id="rId2"/>
              </a:rPr>
              <a:t>www.hycom.org/data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Accessed more than 250 million times a </a:t>
            </a:r>
            <a:r>
              <a:rPr lang="en-US" dirty="0" smtClean="0"/>
              <a:t>year</a:t>
            </a:r>
          </a:p>
          <a:p>
            <a:pPr lvl="1"/>
            <a:r>
              <a:rPr lang="en-US" dirty="0" smtClean="0"/>
              <a:t>Consumes more than </a:t>
            </a:r>
            <a:r>
              <a:rPr lang="en-US" b="1" u="sng" dirty="0" smtClean="0"/>
              <a:t>1000 </a:t>
            </a:r>
            <a:r>
              <a:rPr lang="en-US" b="1" u="sng" dirty="0" smtClean="0"/>
              <a:t>TB </a:t>
            </a:r>
            <a:r>
              <a:rPr lang="en-US" b="1" u="sng" dirty="0" smtClean="0"/>
              <a:t>(1 PB) </a:t>
            </a:r>
            <a:r>
              <a:rPr lang="en-US" dirty="0" smtClean="0"/>
              <a:t>of </a:t>
            </a:r>
            <a:r>
              <a:rPr lang="en-US" dirty="0" smtClean="0"/>
              <a:t>outbound bandwidth annually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Going forward – NEXT-GEN HYCOM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Open development platform =&gt; </a:t>
            </a:r>
            <a:r>
              <a:rPr lang="en-US" dirty="0" err="1" smtClean="0"/>
              <a:t>GitHub</a:t>
            </a:r>
            <a:endParaRPr lang="en-US" dirty="0" smtClean="0"/>
          </a:p>
          <a:p>
            <a:r>
              <a:rPr lang="en-US" dirty="0" smtClean="0"/>
              <a:t>Needs to be collaborative (multi-group and multi-national) around a common code base =&gt; Coordinated funding? </a:t>
            </a:r>
          </a:p>
          <a:p>
            <a:pPr lvl="1"/>
            <a:r>
              <a:rPr lang="en-US" dirty="0" smtClean="0"/>
              <a:t>4</a:t>
            </a:r>
            <a:r>
              <a:rPr lang="en-US" baseline="30000" dirty="0" smtClean="0"/>
              <a:t>th</a:t>
            </a:r>
            <a:r>
              <a:rPr lang="en-US" dirty="0" smtClean="0"/>
              <a:t> order in space, two-level time stepping</a:t>
            </a:r>
          </a:p>
          <a:p>
            <a:pPr lvl="1"/>
            <a:r>
              <a:rPr lang="en-US" dirty="0" err="1" smtClean="0"/>
              <a:t>CVMix</a:t>
            </a:r>
            <a:r>
              <a:rPr lang="en-US" dirty="0" smtClean="0"/>
              <a:t>, </a:t>
            </a:r>
            <a:r>
              <a:rPr lang="en-US" dirty="0" err="1" smtClean="0"/>
              <a:t>ePBL</a:t>
            </a:r>
            <a:endParaRPr lang="en-US" dirty="0" smtClean="0"/>
          </a:p>
          <a:p>
            <a:pPr lvl="1"/>
            <a:r>
              <a:rPr lang="en-US" dirty="0" smtClean="0"/>
              <a:t>Wetting and drying</a:t>
            </a:r>
          </a:p>
          <a:p>
            <a:pPr lvl="1"/>
            <a:r>
              <a:rPr lang="en-US" dirty="0" smtClean="0"/>
              <a:t>Parallel </a:t>
            </a:r>
            <a:r>
              <a:rPr lang="en-US" dirty="0" err="1" smtClean="0"/>
              <a:t>NetCDF</a:t>
            </a:r>
            <a:r>
              <a:rPr lang="en-US" dirty="0" smtClean="0"/>
              <a:t> (serial is too slow)</a:t>
            </a:r>
          </a:p>
          <a:p>
            <a:pPr lvl="1"/>
            <a:r>
              <a:rPr lang="en-US" dirty="0" smtClean="0"/>
              <a:t>Non hydrostatic</a:t>
            </a:r>
          </a:p>
          <a:p>
            <a:pPr lvl="1"/>
            <a:r>
              <a:rPr lang="en-US" dirty="0" smtClean="0"/>
              <a:t>Etc.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Thoughts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066800"/>
            <a:ext cx="8229600" cy="55626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Community-based model environment</a:t>
            </a:r>
          </a:p>
          <a:p>
            <a:pPr lvl="1"/>
            <a:r>
              <a:rPr lang="en-US" dirty="0" smtClean="0"/>
              <a:t>It is harder and harder for a small group of developers to keep a single community ocean model up to date and may require a rewrite from scratch (i.e., MPAS-O, MOM6)</a:t>
            </a:r>
          </a:p>
          <a:p>
            <a:pPr lvl="1"/>
            <a:r>
              <a:rPr lang="en-US" dirty="0" err="1" smtClean="0"/>
              <a:t>CVMix</a:t>
            </a:r>
            <a:r>
              <a:rPr lang="en-US" dirty="0" smtClean="0"/>
              <a:t> is a step in the right direction, but one could look into doing the same for dynamical cores, advection routines,  etc.</a:t>
            </a:r>
          </a:p>
          <a:p>
            <a:pPr lvl="1"/>
            <a:r>
              <a:rPr lang="en-US" dirty="0" smtClean="0"/>
              <a:t>Should allow for the biogeochemical component to interact seamlessly with the dynamical core</a:t>
            </a:r>
          </a:p>
          <a:p>
            <a:pPr lvl="1"/>
            <a:r>
              <a:rPr lang="en-US" dirty="0" smtClean="0"/>
              <a:t>Interchangeable algorithms =&gt; ensemble runs and more error estimate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Thoughts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Rectangular or alternative grid?</a:t>
            </a:r>
          </a:p>
          <a:p>
            <a:pPr lvl="1"/>
            <a:r>
              <a:rPr lang="en-US" dirty="0" smtClean="0"/>
              <a:t>Not a demonstrated advantage of alternative grid</a:t>
            </a:r>
          </a:p>
          <a:p>
            <a:pPr lvl="1"/>
            <a:r>
              <a:rPr lang="en-US" dirty="0" smtClean="0"/>
              <a:t>Preference would be to efficient embedded parallel two-way nesting</a:t>
            </a:r>
          </a:p>
          <a:p>
            <a:r>
              <a:rPr lang="en-US" dirty="0" smtClean="0"/>
              <a:t>Need to adapt to new architectures such as GPUs and MICs</a:t>
            </a:r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3565</TotalTime>
  <Words>480</Words>
  <Application>Microsoft Office PowerPoint</Application>
  <PresentationFormat>On-screen Show (4:3)</PresentationFormat>
  <Paragraphs>53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HYCOM (HYbrid Coordinate Ocean Model) status</vt:lpstr>
      <vt:lpstr>HYCOM, a numerical code</vt:lpstr>
      <vt:lpstr>HYCOM, a numerical code</vt:lpstr>
      <vt:lpstr>HYCOM,  the applications</vt:lpstr>
      <vt:lpstr>Operational HYCOM</vt:lpstr>
      <vt:lpstr>Operational HYCOM</vt:lpstr>
      <vt:lpstr>Going forward – NEXT-GEN HYCOM</vt:lpstr>
      <vt:lpstr>Thoughts</vt:lpstr>
      <vt:lpstr>Thoughts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Eric</dc:creator>
  <cp:lastModifiedBy>Eric</cp:lastModifiedBy>
  <cp:revision>4</cp:revision>
  <dcterms:created xsi:type="dcterms:W3CDTF">2006-08-16T00:00:00Z</dcterms:created>
  <dcterms:modified xsi:type="dcterms:W3CDTF">2016-02-22T03:50:08Z</dcterms:modified>
</cp:coreProperties>
</file>