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3"/>
  </p:notesMasterIdLst>
  <p:sldIdLst>
    <p:sldId id="256" r:id="rId2"/>
    <p:sldId id="257" r:id="rId3"/>
    <p:sldId id="259" r:id="rId4"/>
    <p:sldId id="258" r:id="rId5"/>
    <p:sldId id="266" r:id="rId6"/>
    <p:sldId id="260" r:id="rId7"/>
    <p:sldId id="262" r:id="rId8"/>
    <p:sldId id="277" r:id="rId9"/>
    <p:sldId id="261" r:id="rId10"/>
    <p:sldId id="264" r:id="rId11"/>
    <p:sldId id="263" r:id="rId12"/>
    <p:sldId id="270" r:id="rId13"/>
    <p:sldId id="267" r:id="rId14"/>
    <p:sldId id="268" r:id="rId15"/>
    <p:sldId id="269" r:id="rId16"/>
    <p:sldId id="271" r:id="rId17"/>
    <p:sldId id="272" r:id="rId18"/>
    <p:sldId id="273" r:id="rId19"/>
    <p:sldId id="274" r:id="rId20"/>
    <p:sldId id="276" r:id="rId21"/>
    <p:sldId id="275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00FA00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21"/>
    <p:restoredTop sz="94631"/>
  </p:normalViewPr>
  <p:slideViewPr>
    <p:cSldViewPr snapToGrid="0" snapToObjects="1">
      <p:cViewPr varScale="1">
        <p:scale>
          <a:sx n="91" d="100"/>
          <a:sy n="91" d="100"/>
        </p:scale>
        <p:origin x="9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12DD2B-8714-364F-8E69-71CD6D41B1CE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447DDA-EC19-F243-BA19-CDE7A082E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282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47DDA-EC19-F243-BA19-CDE7A082EA9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52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SLJ (Slop</a:t>
            </a:r>
            <a:r>
              <a:rPr lang="en-US" baseline="0" dirty="0" smtClean="0"/>
              <a:t> Water Jet); DWBC (deep western Boundary current); GS (Gulf Stream); NRG/SRG (Northern/Southern Recirculation Gyre)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877B3-11AA-7B4B-9D8A-13DEC055F6A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759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47DDA-EC19-F243-BA19-CDE7A082EA9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796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C72C-D518-2149-9897-4734F5D3EB95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9901D-A19E-9B4A-9554-F7AAE04F4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217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C72C-D518-2149-9897-4734F5D3EB95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9901D-A19E-9B4A-9554-F7AAE04F4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26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C72C-D518-2149-9897-4734F5D3EB95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9901D-A19E-9B4A-9554-F7AAE04F4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650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C72C-D518-2149-9897-4734F5D3EB95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9901D-A19E-9B4A-9554-F7AAE04F4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855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C72C-D518-2149-9897-4734F5D3EB95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9901D-A19E-9B4A-9554-F7AAE04F4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021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C72C-D518-2149-9897-4734F5D3EB95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9901D-A19E-9B4A-9554-F7AAE04F4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815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C72C-D518-2149-9897-4734F5D3EB95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9901D-A19E-9B4A-9554-F7AAE04F4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251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C72C-D518-2149-9897-4734F5D3EB95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9901D-A19E-9B4A-9554-F7AAE04F4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858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C72C-D518-2149-9897-4734F5D3EB95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9901D-A19E-9B4A-9554-F7AAE04F4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783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C72C-D518-2149-9897-4734F5D3EB95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9901D-A19E-9B4A-9554-F7AAE04F4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46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C72C-D518-2149-9897-4734F5D3EB95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9901D-A19E-9B4A-9554-F7AAE04F4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161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FFC72C-D518-2149-9897-4734F5D3EB95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9901D-A19E-9B4A-9554-F7AAE04F4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603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TIF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48" y="1049753"/>
            <a:ext cx="8574156" cy="2387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North Atlantic circulation in three simulations of 1/12</a:t>
            </a:r>
            <a:r>
              <a:rPr lang="en-US" b="1" dirty="0"/>
              <a:t>°</a:t>
            </a:r>
            <a:r>
              <a:rPr lang="en-US" b="1" dirty="0" smtClean="0"/>
              <a:t>, 1/25°, and 1/50</a:t>
            </a:r>
            <a:r>
              <a:rPr lang="en-US" b="1" dirty="0"/>
              <a:t>°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9626" y="4163323"/>
            <a:ext cx="6858000" cy="1655762"/>
          </a:xfrm>
        </p:spPr>
        <p:txBody>
          <a:bodyPr/>
          <a:lstStyle/>
          <a:p>
            <a:r>
              <a:rPr lang="en-US" dirty="0" err="1" smtClean="0"/>
              <a:t>Xiaobiao</a:t>
            </a:r>
            <a:r>
              <a:rPr lang="en-US" dirty="0" smtClean="0"/>
              <a:t> Xu and Eric </a:t>
            </a:r>
            <a:r>
              <a:rPr lang="en-US" dirty="0" err="1" smtClean="0"/>
              <a:t>Chassignet</a:t>
            </a:r>
            <a:endParaRPr lang="en-US" dirty="0" smtClean="0"/>
          </a:p>
          <a:p>
            <a:r>
              <a:rPr lang="en-US" dirty="0" smtClean="0"/>
              <a:t>Center for ocean-atmospheric prediction studies</a:t>
            </a:r>
          </a:p>
          <a:p>
            <a:r>
              <a:rPr lang="en-US" dirty="0" smtClean="0"/>
              <a:t>Florida State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74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69" y="1265301"/>
            <a:ext cx="6400800" cy="5592699"/>
          </a:xfrm>
          <a:prstGeom prst="rect">
            <a:avLst/>
          </a:prstGeom>
        </p:spPr>
      </p:pic>
      <p:pic>
        <p:nvPicPr>
          <p:cNvPr id="12" name="Picture 11" descr="Figure3a_Richardson_1985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1507851"/>
            <a:ext cx="2743200" cy="18952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510" y="39756"/>
            <a:ext cx="8229600" cy="75625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Mean flow and EKE at 55°W</a:t>
            </a:r>
            <a:endParaRPr lang="en-US" sz="4000" b="1" dirty="0"/>
          </a:p>
        </p:txBody>
      </p:sp>
      <p:pic>
        <p:nvPicPr>
          <p:cNvPr id="13" name="Picture 12" descr="I-033.T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9" y="4787278"/>
            <a:ext cx="2743200" cy="189110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632450" y="935871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Model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42057" y="985020"/>
            <a:ext cx="1418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Observations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74577" y="1288092"/>
            <a:ext cx="11864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Zonal velocity, u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565251" y="4469157"/>
            <a:ext cx="17650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Eddy </a:t>
            </a:r>
            <a:r>
              <a:rPr lang="en-US" sz="1200" smtClean="0"/>
              <a:t>Kinetic Energy (EKE)</a:t>
            </a:r>
            <a:endParaRPr lang="en-US" sz="12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3286539" y="1291952"/>
            <a:ext cx="545989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24412" y="1301209"/>
            <a:ext cx="2286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83006" y="3763617"/>
            <a:ext cx="21729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smtClean="0"/>
              <a:t>from Richardson (1985)</a:t>
            </a:r>
            <a:endParaRPr lang="en-US" sz="1600" i="1"/>
          </a:p>
        </p:txBody>
      </p:sp>
    </p:spTree>
    <p:extLst>
      <p:ext uri="{BB962C8B-B14F-4D97-AF65-F5344CB8AC3E}">
        <p14:creationId xmlns:p14="http://schemas.microsoft.com/office/powerpoint/2010/main" val="120366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Summary 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Increasing the horizontal resolution to 1/50° leads to a significant improvement on the representation of the Gulf Stream penetration and the associated recirculation gyres, not seen in simulations at 1/12° or 1/25°. </a:t>
            </a:r>
          </a:p>
          <a:p>
            <a:endParaRPr lang="en-US" dirty="0" smtClean="0"/>
          </a:p>
          <a:p>
            <a:r>
              <a:rPr lang="en-US" dirty="0" smtClean="0"/>
              <a:t>This is consistent with earlier results obtained by </a:t>
            </a:r>
            <a:r>
              <a:rPr lang="en-US" dirty="0" err="1" smtClean="0"/>
              <a:t>Hurburt</a:t>
            </a:r>
            <a:r>
              <a:rPr lang="en-US" dirty="0" smtClean="0"/>
              <a:t> and Hogan (2000) using a 6-layer hydrodynamic model NLOM in the subtropical North Atlantic configuration and by Levy et al. (2010) using NEMO model in an idealized configuration. </a:t>
            </a:r>
          </a:p>
          <a:p>
            <a:pPr marL="0" indent="0">
              <a:buNone/>
            </a:pPr>
            <a:endParaRPr lang="en-US" i="1" dirty="0" smtClean="0">
              <a:solidFill>
                <a:srgbClr val="0432FF"/>
              </a:solidFill>
            </a:endParaRPr>
          </a:p>
          <a:p>
            <a:pPr marL="0" indent="0">
              <a:buNone/>
            </a:pPr>
            <a:r>
              <a:rPr lang="en-US" sz="2400" i="1" dirty="0" smtClean="0">
                <a:solidFill>
                  <a:srgbClr val="0432FF"/>
                </a:solidFill>
              </a:rPr>
              <a:t>More details, including spectra analysis, </a:t>
            </a:r>
            <a:r>
              <a:rPr lang="en-US" sz="2400" i="1" dirty="0" smtClean="0">
                <a:solidFill>
                  <a:srgbClr val="0432FF"/>
                </a:solidFill>
              </a:rPr>
              <a:t>in </a:t>
            </a:r>
            <a:r>
              <a:rPr lang="en-US" sz="2400" i="1" dirty="0" err="1" smtClean="0">
                <a:solidFill>
                  <a:srgbClr val="0432FF"/>
                </a:solidFill>
              </a:rPr>
              <a:t>Chassignet</a:t>
            </a:r>
            <a:r>
              <a:rPr lang="en-US" sz="2400" i="1" dirty="0" smtClean="0">
                <a:solidFill>
                  <a:srgbClr val="0432FF"/>
                </a:solidFill>
              </a:rPr>
              <a:t> </a:t>
            </a:r>
            <a:r>
              <a:rPr lang="en-US" sz="2400" i="1" dirty="0" smtClean="0">
                <a:solidFill>
                  <a:srgbClr val="0432FF"/>
                </a:solidFill>
              </a:rPr>
              <a:t>and </a:t>
            </a:r>
            <a:r>
              <a:rPr lang="en-US" sz="2400" i="1" dirty="0" smtClean="0">
                <a:solidFill>
                  <a:srgbClr val="0432FF"/>
                </a:solidFill>
              </a:rPr>
              <a:t>Xu (2017, JPO) </a:t>
            </a:r>
            <a:endParaRPr lang="en-US" sz="2400" i="1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13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407" y="1491558"/>
            <a:ext cx="7886700" cy="1325563"/>
          </a:xfrm>
        </p:spPr>
        <p:txBody>
          <a:bodyPr/>
          <a:lstStyle/>
          <a:p>
            <a:pPr algn="ctr"/>
            <a:r>
              <a:rPr lang="en-US" dirty="0" smtClean="0"/>
              <a:t>How about even larger scale circulation patterns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94991" y="3429137"/>
            <a:ext cx="3882888" cy="123562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AMOC</a:t>
            </a:r>
          </a:p>
          <a:p>
            <a:r>
              <a:rPr lang="en-US" dirty="0" smtClean="0"/>
              <a:t>Subtropical gyre</a:t>
            </a:r>
          </a:p>
          <a:p>
            <a:r>
              <a:rPr lang="en-US" dirty="0" smtClean="0"/>
              <a:t>Subpolar gyre </a:t>
            </a:r>
          </a:p>
        </p:txBody>
      </p:sp>
    </p:spTree>
    <p:extLst>
      <p:ext uri="{BB962C8B-B14F-4D97-AF65-F5344CB8AC3E}">
        <p14:creationId xmlns:p14="http://schemas.microsoft.com/office/powerpoint/2010/main" val="125661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162" y="86832"/>
            <a:ext cx="7886700" cy="84082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AMOC </a:t>
            </a:r>
            <a:r>
              <a:rPr lang="en-US" sz="4000" b="1" dirty="0" err="1" smtClean="0"/>
              <a:t>streamfunction</a:t>
            </a:r>
            <a:r>
              <a:rPr lang="en-US" sz="4000" b="1" dirty="0" smtClean="0"/>
              <a:t> (z)</a:t>
            </a:r>
            <a:endParaRPr lang="en-US" sz="4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0418"/>
            <a:ext cx="9144000" cy="58501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61325" y="1020421"/>
            <a:ext cx="263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°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479236" y="1020421"/>
            <a:ext cx="263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°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023651" y="1020421"/>
            <a:ext cx="263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49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162" y="86832"/>
            <a:ext cx="7886700" cy="84082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AMOC </a:t>
            </a:r>
            <a:r>
              <a:rPr lang="en-US" sz="4000" b="1" dirty="0" err="1" smtClean="0"/>
              <a:t>streamfunction</a:t>
            </a:r>
            <a:r>
              <a:rPr lang="en-US" sz="4000" b="1" dirty="0" smtClean="0"/>
              <a:t> (σ</a:t>
            </a:r>
            <a:r>
              <a:rPr lang="en-US" sz="4000" b="1" baseline="-25000" dirty="0" smtClean="0"/>
              <a:t>2</a:t>
            </a:r>
            <a:r>
              <a:rPr lang="en-US" sz="4000" b="1" dirty="0" smtClean="0"/>
              <a:t>)</a:t>
            </a:r>
            <a:endParaRPr lang="en-US" sz="4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0903"/>
            <a:ext cx="9144000" cy="57370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67341" y="1126437"/>
            <a:ext cx="263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°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0" y="1126437"/>
            <a:ext cx="263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°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076659" y="1126437"/>
            <a:ext cx="263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45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279" y="365126"/>
            <a:ext cx="8521699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Basin-scale </a:t>
            </a:r>
            <a:r>
              <a:rPr lang="en-US" sz="4000" b="1" dirty="0" err="1" smtClean="0"/>
              <a:t>barotropic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streamfunction</a:t>
            </a:r>
            <a:r>
              <a:rPr lang="en-US" sz="4000" b="1" dirty="0" smtClean="0"/>
              <a:t> </a:t>
            </a:r>
            <a:endParaRPr lang="en-US" sz="4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4973"/>
            <a:ext cx="9144000" cy="508302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742165" y="2916515"/>
            <a:ext cx="2400639" cy="1826900"/>
            <a:chOff x="6742165" y="2916515"/>
            <a:chExt cx="2400639" cy="1826900"/>
          </a:xfrm>
        </p:grpSpPr>
        <p:sp>
          <p:nvSpPr>
            <p:cNvPr id="10" name="TextBox 9"/>
            <p:cNvSpPr txBox="1"/>
            <p:nvPr/>
          </p:nvSpPr>
          <p:spPr>
            <a:xfrm>
              <a:off x="8428378" y="3723854"/>
              <a:ext cx="71442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OVIDE</a:t>
              </a:r>
              <a:endParaRPr lang="en-US" sz="16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238048" y="4374083"/>
              <a:ext cx="76174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RAPID</a:t>
              </a:r>
              <a:endParaRPr lang="en-US" dirty="0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7562351" y="2916515"/>
              <a:ext cx="777240" cy="83384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 flipV="1">
              <a:off x="6742165" y="4435759"/>
              <a:ext cx="1554480" cy="1325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1562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902" y="234495"/>
            <a:ext cx="7886700" cy="68179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Subtropical North Atlantic (26°N)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431235" y="1099140"/>
            <a:ext cx="1783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Zonal </a:t>
            </a:r>
            <a:r>
              <a:rPr lang="en-US"/>
              <a:t>I</a:t>
            </a:r>
            <a:r>
              <a:rPr lang="en-US" smtClean="0"/>
              <a:t>ntegration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089374" y="1099140"/>
            <a:ext cx="1622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Zonal Structure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372" y="1519129"/>
            <a:ext cx="4709160" cy="53079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" y="1514043"/>
            <a:ext cx="4389120" cy="526364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564837" y="1620059"/>
            <a:ext cx="704039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1/12°</a:t>
            </a:r>
          </a:p>
          <a:p>
            <a:r>
              <a:rPr lang="en-US" dirty="0" smtClean="0">
                <a:solidFill>
                  <a:srgbClr val="00FA00"/>
                </a:solidFill>
              </a:rPr>
              <a:t>1/25°</a:t>
            </a:r>
          </a:p>
          <a:p>
            <a:r>
              <a:rPr lang="en-US" dirty="0" smtClean="0">
                <a:solidFill>
                  <a:srgbClr val="0432FF"/>
                </a:solidFill>
              </a:rPr>
              <a:t>1/50°</a:t>
            </a:r>
            <a:endParaRPr lang="en-US" dirty="0">
              <a:solidFill>
                <a:srgbClr val="0432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27652" y="3591339"/>
            <a:ext cx="167007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Northward limb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954155" y="4680120"/>
            <a:ext cx="166847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Southward limb</a:t>
            </a:r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059641" y="3407912"/>
            <a:ext cx="166847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Southward limb</a:t>
            </a:r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059641" y="2765316"/>
            <a:ext cx="167007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Northward limb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rot="677090">
            <a:off x="6129130" y="2226366"/>
            <a:ext cx="1490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Sverdrup flow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128592" y="1606807"/>
            <a:ext cx="365760" cy="48006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5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6834"/>
            <a:ext cx="7886700" cy="854074"/>
          </a:xfrm>
        </p:spPr>
        <p:txBody>
          <a:bodyPr>
            <a:normAutofit/>
          </a:bodyPr>
          <a:lstStyle/>
          <a:p>
            <a:pPr algn="ctr"/>
            <a:r>
              <a:rPr lang="en-US" sz="4000" b="1" smtClean="0"/>
              <a:t>WBC </a:t>
            </a:r>
            <a:r>
              <a:rPr lang="en-US" sz="4000" b="1" dirty="0" smtClean="0"/>
              <a:t>east of Abaco at 26°N</a:t>
            </a:r>
            <a:endParaRPr lang="en-US" sz="4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1" y="977349"/>
            <a:ext cx="4572000" cy="27320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647700"/>
            <a:ext cx="0" cy="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050" y="977349"/>
            <a:ext cx="4190254" cy="27249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050" y="3696181"/>
            <a:ext cx="4190254" cy="27249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33" y="3709433"/>
            <a:ext cx="4190254" cy="272491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93744" y="3251206"/>
            <a:ext cx="1418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Observations</a:t>
            </a:r>
            <a:endParaRPr lang="en-US" sz="1600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6453809" y="3171140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1/50°</a:t>
            </a:r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453808" y="5896052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1/25°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780742" y="5912310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1/12°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573076" y="6354833"/>
            <a:ext cx="10419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/>
              <a:t>Distance (km)</a:t>
            </a:r>
            <a:endParaRPr lang="en-US" sz="1200"/>
          </a:p>
        </p:txBody>
      </p:sp>
      <p:sp>
        <p:nvSpPr>
          <p:cNvPr id="20" name="TextBox 19"/>
          <p:cNvSpPr txBox="1"/>
          <p:nvPr/>
        </p:nvSpPr>
        <p:spPr>
          <a:xfrm>
            <a:off x="1669873" y="6398546"/>
            <a:ext cx="10419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/>
              <a:t>Distance (km)</a:t>
            </a:r>
            <a:endParaRPr lang="en-US" sz="1200"/>
          </a:p>
        </p:txBody>
      </p:sp>
      <p:sp>
        <p:nvSpPr>
          <p:cNvPr id="3" name="TextBox 2"/>
          <p:cNvSpPr txBox="1"/>
          <p:nvPr/>
        </p:nvSpPr>
        <p:spPr>
          <a:xfrm>
            <a:off x="1470991" y="761686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i="1" dirty="0"/>
              <a:t>(</a:t>
            </a:r>
            <a:r>
              <a:rPr lang="en-US" i="1" dirty="0" err="1"/>
              <a:t>Bryden</a:t>
            </a:r>
            <a:r>
              <a:rPr lang="en-US" i="1" dirty="0"/>
              <a:t> et al</a:t>
            </a:r>
            <a:r>
              <a:rPr lang="en-US" i="1" dirty="0" smtClean="0"/>
              <a:t>., 2005)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958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73344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Subpolar (OVIDE section)</a:t>
            </a:r>
            <a:endParaRPr lang="en-US" sz="4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1809955"/>
            <a:ext cx="4114800" cy="43399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09955"/>
            <a:ext cx="4572000" cy="44945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03248" y="1440623"/>
            <a:ext cx="1346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Section map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803045" y="1440623"/>
            <a:ext cx="2808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Overturning </a:t>
            </a:r>
            <a:r>
              <a:rPr lang="en-US" dirty="0" err="1" smtClean="0"/>
              <a:t>streamfunction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259038" y="4909649"/>
            <a:ext cx="704039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1/12°</a:t>
            </a:r>
          </a:p>
          <a:p>
            <a:r>
              <a:rPr lang="en-US" dirty="0" smtClean="0">
                <a:solidFill>
                  <a:srgbClr val="00FA00"/>
                </a:solidFill>
              </a:rPr>
              <a:t>1/25°</a:t>
            </a:r>
          </a:p>
          <a:p>
            <a:r>
              <a:rPr lang="en-US" dirty="0" smtClean="0">
                <a:solidFill>
                  <a:srgbClr val="0432FF"/>
                </a:solidFill>
              </a:rPr>
              <a:t>1/50°</a:t>
            </a:r>
          </a:p>
        </p:txBody>
      </p:sp>
      <p:sp>
        <p:nvSpPr>
          <p:cNvPr id="10" name="TextBox 9"/>
          <p:cNvSpPr txBox="1"/>
          <p:nvPr/>
        </p:nvSpPr>
        <p:spPr>
          <a:xfrm rot="3238942">
            <a:off x="862099" y="3499973"/>
            <a:ext cx="6527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1997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2466823">
            <a:off x="1619955" y="2313610"/>
            <a:ext cx="119135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2002-2010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591010" y="6304463"/>
            <a:ext cx="3382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Observations from </a:t>
            </a:r>
            <a:r>
              <a:rPr lang="en-US" sz="1400" i="1" dirty="0" err="1" smtClean="0"/>
              <a:t>Daniault</a:t>
            </a:r>
            <a:r>
              <a:rPr lang="en-US" sz="1400" i="1" dirty="0" smtClean="0"/>
              <a:t> et al. (2016)-PO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50747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0572"/>
            <a:ext cx="7886700" cy="933587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Spatial distribution</a:t>
            </a:r>
            <a:endParaRPr lang="en-US" sz="4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3367"/>
            <a:ext cx="4572000" cy="51533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99930" y="884035"/>
            <a:ext cx="2792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Full </a:t>
            </a:r>
            <a:r>
              <a:rPr lang="en-US" smtClean="0"/>
              <a:t>water column transport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53366"/>
            <a:ext cx="4572000" cy="51533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15270" y="927652"/>
            <a:ext cx="2027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Two-layer transport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132627" y="1411075"/>
            <a:ext cx="704039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1/12°</a:t>
            </a:r>
          </a:p>
          <a:p>
            <a:r>
              <a:rPr lang="en-US" dirty="0" smtClean="0">
                <a:solidFill>
                  <a:srgbClr val="00FA00"/>
                </a:solidFill>
              </a:rPr>
              <a:t>1/25°</a:t>
            </a:r>
          </a:p>
          <a:p>
            <a:r>
              <a:rPr lang="en-US" dirty="0" smtClean="0">
                <a:solidFill>
                  <a:srgbClr val="0432FF"/>
                </a:solidFill>
              </a:rPr>
              <a:t>1/50°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8650" y="1411075"/>
            <a:ext cx="704039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1/12°</a:t>
            </a:r>
          </a:p>
          <a:p>
            <a:r>
              <a:rPr lang="en-US" dirty="0" smtClean="0">
                <a:solidFill>
                  <a:srgbClr val="00FA00"/>
                </a:solidFill>
              </a:rPr>
              <a:t>1/25°</a:t>
            </a:r>
          </a:p>
          <a:p>
            <a:r>
              <a:rPr lang="en-US" dirty="0" smtClean="0">
                <a:solidFill>
                  <a:srgbClr val="0432FF"/>
                </a:solidFill>
              </a:rPr>
              <a:t>1/50°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60565" y="3830042"/>
            <a:ext cx="1490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Sverdrup flow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28650" y="5618922"/>
            <a:ext cx="1274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bathymetry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93226" y="6379762"/>
            <a:ext cx="37064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Observation from </a:t>
            </a:r>
            <a:r>
              <a:rPr lang="en-US" sz="1600" i="1" dirty="0" err="1" smtClean="0"/>
              <a:t>Daniault</a:t>
            </a:r>
            <a:r>
              <a:rPr lang="en-US" sz="1600" i="1" dirty="0" smtClean="0"/>
              <a:t> et al (2016)-PO</a:t>
            </a:r>
            <a:endParaRPr lang="en-US" sz="1600" i="1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385391" y="1411075"/>
            <a:ext cx="13252" cy="483986"/>
          </a:xfrm>
          <a:prstGeom prst="straightConnector1">
            <a:avLst/>
          </a:prstGeom>
          <a:ln w="25400"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250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221959"/>
          </a:xfrm>
        </p:spPr>
        <p:txBody>
          <a:bodyPr/>
          <a:lstStyle/>
          <a:p>
            <a:r>
              <a:rPr lang="en-US" sz="4000" b="1" dirty="0" smtClean="0"/>
              <a:t>Motivation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869" y="1587085"/>
            <a:ext cx="8316566" cy="4351338"/>
          </a:xfrm>
        </p:spPr>
        <p:txBody>
          <a:bodyPr/>
          <a:lstStyle/>
          <a:p>
            <a:r>
              <a:rPr lang="en-US" dirty="0" smtClean="0"/>
              <a:t>Numerical models with different goals vary widely on horizontal resolutions, from 1° long-term climate simulations (no eddy), to 1/10° ocean simulations (resolve most of mesoscale eddies) and, more recently, to 1/60° simulations (resolve some sub-mesoscale physics).</a:t>
            </a:r>
          </a:p>
          <a:p>
            <a:endParaRPr lang="en-US" dirty="0"/>
          </a:p>
          <a:p>
            <a:r>
              <a:rPr lang="en-US" dirty="0" smtClean="0"/>
              <a:t>Will (or when) the ocean model results converge? Specifically, how sensitive is large-scale circulation to the horizontal resolution in eddying regime?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22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26587"/>
            <a:ext cx="7886700" cy="65529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SSH in the subpolar North Atlantic</a:t>
            </a:r>
            <a:endParaRPr lang="en-US" sz="4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261"/>
            <a:ext cx="4572000" cy="25782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11965" y="910296"/>
            <a:ext cx="1607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CNES-CLS-2013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09261"/>
            <a:ext cx="4572000" cy="25852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2772"/>
            <a:ext cx="4572000" cy="25852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272772"/>
            <a:ext cx="4572000" cy="25852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54254" y="910296"/>
            <a:ext cx="1398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1/50 HYCOM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054254" y="3899713"/>
            <a:ext cx="1398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1/25 HYCOM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311965" y="3899713"/>
            <a:ext cx="1398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1/12 HYCOM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26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Summary II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91885"/>
            <a:ext cx="7886700" cy="3541505"/>
          </a:xfrm>
        </p:spPr>
        <p:txBody>
          <a:bodyPr/>
          <a:lstStyle/>
          <a:p>
            <a:r>
              <a:rPr lang="en-US" dirty="0" smtClean="0"/>
              <a:t>The transport structure of the large-scale AMOC and the subtropical/subpolar gyres is consistent among the 1/12°, 1/25°, and 1/50° simulations. 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996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550" y="1014413"/>
            <a:ext cx="3291840" cy="34352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9227"/>
            <a:ext cx="7886700" cy="746124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Experiments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016" y="981559"/>
            <a:ext cx="5577840" cy="3349625"/>
          </a:xfrm>
        </p:spPr>
        <p:txBody>
          <a:bodyPr>
            <a:noAutofit/>
          </a:bodyPr>
          <a:lstStyle/>
          <a:p>
            <a:r>
              <a:rPr lang="en-US" sz="2000" dirty="0" smtClean="0"/>
              <a:t>3 nearly identical experiments with 1/12°, 1/25</a:t>
            </a:r>
            <a:r>
              <a:rPr lang="en-US" sz="2000" dirty="0"/>
              <a:t>°</a:t>
            </a:r>
            <a:r>
              <a:rPr lang="en-US" sz="2000" dirty="0" smtClean="0"/>
              <a:t>, 1/50°.</a:t>
            </a:r>
          </a:p>
          <a:p>
            <a:r>
              <a:rPr lang="en-US" sz="2000" dirty="0" smtClean="0"/>
              <a:t>Same 32 layers in the vertical. Bathymetry in 1/25</a:t>
            </a:r>
            <a:r>
              <a:rPr lang="en-US" sz="2000" dirty="0"/>
              <a:t>°</a:t>
            </a:r>
            <a:r>
              <a:rPr lang="en-US" sz="2000" dirty="0" smtClean="0"/>
              <a:t> and 1/50</a:t>
            </a:r>
            <a:r>
              <a:rPr lang="en-US" sz="2000" dirty="0"/>
              <a:t>°</a:t>
            </a:r>
            <a:r>
              <a:rPr lang="en-US" sz="2000" dirty="0" smtClean="0"/>
              <a:t> is linearly interpolated from 1/12°.</a:t>
            </a:r>
          </a:p>
          <a:p>
            <a:r>
              <a:rPr lang="en-US" sz="2000" dirty="0" smtClean="0"/>
              <a:t>All initialized </a:t>
            </a:r>
            <a:r>
              <a:rPr lang="en-US" sz="2000" dirty="0"/>
              <a:t>from climatological T/S and zero velocity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Same climatological forcing from monthly ECMWF Reanalysis (ERA40) and high-frequent wind from NOGAPS for 2003 (no </a:t>
            </a:r>
            <a:r>
              <a:rPr lang="en-US" sz="2000" dirty="0" err="1" smtClean="0"/>
              <a:t>interannual</a:t>
            </a:r>
            <a:r>
              <a:rPr lang="en-US" sz="2000" dirty="0" smtClean="0"/>
              <a:t> variability).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6006238"/>
              </p:ext>
            </p:extLst>
          </p:nvPr>
        </p:nvGraphicFramePr>
        <p:xfrm>
          <a:off x="406400" y="4483100"/>
          <a:ext cx="8350252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54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1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15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Diffusion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Parameters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1/12</a:t>
                      </a:r>
                      <a:r>
                        <a:rPr lang="en-US" sz="1800" dirty="0" smtClean="0"/>
                        <a:t>°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1/25</a:t>
                      </a:r>
                      <a:r>
                        <a:rPr lang="en-US" sz="1800" dirty="0" smtClean="0"/>
                        <a:t>°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1/50</a:t>
                      </a:r>
                      <a:r>
                        <a:rPr lang="en-US" sz="1800" dirty="0" smtClean="0"/>
                        <a:t>°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Laplacian deformation-dependent viscosity</a:t>
                      </a:r>
                      <a:r>
                        <a:rPr lang="en-US" sz="1600" baseline="0" dirty="0" smtClean="0"/>
                        <a:t> coefficient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Laplacian (background) viscosity for momentum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 m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dirty="0" smtClean="0"/>
                        <a:t>/s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 m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dirty="0" smtClean="0"/>
                        <a:t>/s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 m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dirty="0" smtClean="0"/>
                        <a:t>/s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Biharmonic</a:t>
                      </a:r>
                      <a:r>
                        <a:rPr lang="en-US" sz="1600" dirty="0" smtClean="0"/>
                        <a:t> diffusion velocity for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momentum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r>
                        <a:rPr lang="en-US" baseline="0" dirty="0" smtClean="0"/>
                        <a:t> cm/s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</a:t>
                      </a:r>
                      <a:r>
                        <a:rPr lang="en-US" baseline="0" dirty="0" smtClean="0"/>
                        <a:t> cm/s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 cm/s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Biharmonic</a:t>
                      </a:r>
                      <a:r>
                        <a:rPr lang="en-US" sz="1600" dirty="0" smtClean="0"/>
                        <a:t> diffusion velocity for</a:t>
                      </a:r>
                      <a:r>
                        <a:rPr lang="en-US" sz="1600" baseline="0" dirty="0" smtClean="0"/>
                        <a:t> layer thickness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 cm/s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</a:t>
                      </a:r>
                      <a:r>
                        <a:rPr lang="en-US" baseline="0" dirty="0" smtClean="0"/>
                        <a:t> cm/s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 cm/s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Laplacian</a:t>
                      </a:r>
                      <a:r>
                        <a:rPr lang="en-US" sz="1600" baseline="0" dirty="0" smtClean="0"/>
                        <a:t> diffusion velocity for temperature/salinity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0.5 cm/s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0.5 cm/s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 cm/s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259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4300"/>
            <a:ext cx="7886700" cy="819149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Kinetic Energy</a:t>
            </a:r>
            <a:endParaRPr lang="en-US" sz="4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275" y="977899"/>
            <a:ext cx="6527800" cy="5194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0275" y="6216650"/>
            <a:ext cx="7574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evolution of the 3-d domain averaged kinetic energy in </a:t>
            </a:r>
            <a:r>
              <a:rPr lang="en-US" smtClean="0"/>
              <a:t>three simulations </a:t>
            </a:r>
            <a:endParaRPr lang="en-US" dirty="0"/>
          </a:p>
        </p:txBody>
      </p:sp>
      <p:sp>
        <p:nvSpPr>
          <p:cNvPr id="6" name="Up Arrow 5"/>
          <p:cNvSpPr/>
          <p:nvPr/>
        </p:nvSpPr>
        <p:spPr>
          <a:xfrm>
            <a:off x="7373775" y="2289174"/>
            <a:ext cx="95250" cy="8572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386468" y="2400156"/>
            <a:ext cx="254441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1/2 Laplacian diffusivity 1/8 </a:t>
            </a:r>
            <a:r>
              <a:rPr lang="en-US" dirty="0" err="1" smtClean="0"/>
              <a:t>Bihamonic</a:t>
            </a:r>
            <a:r>
              <a:rPr lang="en-US" dirty="0" smtClean="0"/>
              <a:t> diffusivity</a:t>
            </a:r>
            <a:endParaRPr lang="en-US" dirty="0"/>
          </a:p>
        </p:txBody>
      </p:sp>
      <p:sp>
        <p:nvSpPr>
          <p:cNvPr id="8" name="Up Arrow 7"/>
          <p:cNvSpPr/>
          <p:nvPr/>
        </p:nvSpPr>
        <p:spPr>
          <a:xfrm>
            <a:off x="7372506" y="1704972"/>
            <a:ext cx="96519" cy="21907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554335" y="964647"/>
            <a:ext cx="15555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½ </a:t>
            </a:r>
            <a:r>
              <a:rPr lang="en-US" dirty="0" err="1" smtClean="0"/>
              <a:t>Biharmonic</a:t>
            </a:r>
            <a:r>
              <a:rPr lang="en-US" dirty="0" smtClean="0"/>
              <a:t> diffusivity (for momentum and layer thickness)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2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2035"/>
            <a:ext cx="7886700" cy="819356"/>
          </a:xfrm>
        </p:spPr>
        <p:txBody>
          <a:bodyPr>
            <a:normAutofit/>
          </a:bodyPr>
          <a:lstStyle/>
          <a:p>
            <a:pPr algn="ctr"/>
            <a:r>
              <a:rPr lang="en-US" sz="4000" b="1"/>
              <a:t>Surface </a:t>
            </a:r>
            <a:r>
              <a:rPr lang="en-US" sz="4000" b="1" smtClean="0"/>
              <a:t>eddy activity</a:t>
            </a:r>
            <a:endParaRPr lang="en-US" sz="4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7301"/>
            <a:ext cx="4572000" cy="51837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38250"/>
            <a:ext cx="4572000" cy="51837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36035" y="940905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1/12°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69727" y="940905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1/50°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04662" y="6414543"/>
            <a:ext cx="4703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Ratio of relative vorticity to Coriolis parameter </a:t>
            </a:r>
            <a:r>
              <a:rPr lang="en-US" i="1" dirty="0" smtClean="0"/>
              <a:t>f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62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0019"/>
            <a:ext cx="7886700" cy="815974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Eddy </a:t>
            </a:r>
            <a:r>
              <a:rPr lang="en-US" sz="4000" b="1" smtClean="0"/>
              <a:t>Kinetic Energy (EKE)</a:t>
            </a:r>
            <a:endParaRPr lang="en-US" sz="4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0247"/>
            <a:ext cx="9144000" cy="613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04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59775"/>
            <a:ext cx="7886700" cy="815974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Impact of filtering to EKE</a:t>
            </a:r>
            <a:endParaRPr lang="en-US" sz="4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0247"/>
            <a:ext cx="9144000" cy="613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75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366889" y="65856"/>
            <a:ext cx="8339667" cy="7530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/>
              <a:t>Mean SSH</a:t>
            </a:r>
            <a:endParaRPr lang="en-US" sz="4000" b="1" dirty="0"/>
          </a:p>
        </p:txBody>
      </p:sp>
      <p:pic>
        <p:nvPicPr>
          <p:cNvPr id="3" name="Picture 2" descr="SSH_GSNAC_ATLg04_Y16_20_x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272772"/>
            <a:ext cx="4572000" cy="2585228"/>
          </a:xfrm>
          <a:prstGeom prst="rect">
            <a:avLst/>
          </a:prstGeom>
        </p:spPr>
      </p:pic>
      <p:pic>
        <p:nvPicPr>
          <p:cNvPr id="10" name="Picture 9" descr="SSH_GSNAC_ATLg08_Y16_20_x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2772"/>
            <a:ext cx="4572000" cy="25852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87831" y="864355"/>
            <a:ext cx="1965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AVISO (1993-2012)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563512" y="3853766"/>
            <a:ext cx="1908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1/12 (years 16-20)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716412" y="935713"/>
            <a:ext cx="1908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1/50 (years 16-20)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716412" y="3903648"/>
            <a:ext cx="1908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1/25 (years 16-20)</a:t>
            </a:r>
            <a:endParaRPr lang="en-US" dirty="0"/>
          </a:p>
        </p:txBody>
      </p:sp>
      <p:pic>
        <p:nvPicPr>
          <p:cNvPr id="19" name="Picture 18" descr="mnadt_GSNAC_from_madt_h_1993_201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0160"/>
            <a:ext cx="4572000" cy="2585228"/>
          </a:xfrm>
          <a:prstGeom prst="rect">
            <a:avLst/>
          </a:prstGeom>
        </p:spPr>
      </p:pic>
      <p:pic>
        <p:nvPicPr>
          <p:cNvPr id="12" name="Picture 11" descr="SSH_GSNAC_ATLb02_Y16_20_xy_E03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80160"/>
            <a:ext cx="4572000" cy="2585228"/>
          </a:xfrm>
          <a:prstGeom prst="rect">
            <a:avLst/>
          </a:prstGeom>
        </p:spPr>
      </p:pic>
      <p:pic>
        <p:nvPicPr>
          <p:cNvPr id="2" name="Picture 1" descr="mnadt_GSNAC_from_madt_h_1993_2012_offse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0160"/>
            <a:ext cx="4572000" cy="258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12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0247"/>
            <a:ext cx="9144000" cy="613775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68406" y="26504"/>
            <a:ext cx="7886700" cy="834887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Mean flow Kinetic Energy (MKE)</a:t>
            </a:r>
            <a:endParaRPr lang="en-US" sz="4000" b="1" dirty="0"/>
          </a:p>
        </p:txBody>
      </p:sp>
      <p:grpSp>
        <p:nvGrpSpPr>
          <p:cNvPr id="9" name="Group 8"/>
          <p:cNvGrpSpPr/>
          <p:nvPr/>
        </p:nvGrpSpPr>
        <p:grpSpPr>
          <a:xfrm>
            <a:off x="2478156" y="1789043"/>
            <a:ext cx="4472610" cy="4631636"/>
            <a:chOff x="2478156" y="1789043"/>
            <a:chExt cx="4472610" cy="4631636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2478156" y="1789043"/>
              <a:ext cx="13253" cy="1908314"/>
            </a:xfrm>
            <a:prstGeom prst="line">
              <a:avLst/>
            </a:prstGeom>
            <a:ln w="25400">
              <a:solidFill>
                <a:srgbClr val="00FA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2478157" y="4512365"/>
              <a:ext cx="13253" cy="1908314"/>
            </a:xfrm>
            <a:prstGeom prst="line">
              <a:avLst/>
            </a:prstGeom>
            <a:ln w="25400">
              <a:solidFill>
                <a:srgbClr val="00FA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6924260" y="1789043"/>
              <a:ext cx="13253" cy="1908314"/>
            </a:xfrm>
            <a:prstGeom prst="line">
              <a:avLst/>
            </a:prstGeom>
            <a:ln w="25400">
              <a:solidFill>
                <a:srgbClr val="00FA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937513" y="4512365"/>
              <a:ext cx="13253" cy="1908314"/>
            </a:xfrm>
            <a:prstGeom prst="line">
              <a:avLst/>
            </a:prstGeom>
            <a:ln w="25400">
              <a:solidFill>
                <a:srgbClr val="00FA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1665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471</TotalTime>
  <Words>644</Words>
  <Application>Microsoft Office PowerPoint</Application>
  <PresentationFormat>On-screen Show (4:3)</PresentationFormat>
  <Paragraphs>131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North Atlantic circulation in three simulations of 1/12°, 1/25°, and 1/50°</vt:lpstr>
      <vt:lpstr>Motivation</vt:lpstr>
      <vt:lpstr>Experiments</vt:lpstr>
      <vt:lpstr>Kinetic Energy</vt:lpstr>
      <vt:lpstr>Surface eddy activity</vt:lpstr>
      <vt:lpstr>Eddy Kinetic Energy (EKE)</vt:lpstr>
      <vt:lpstr>Impact of filtering to EKE</vt:lpstr>
      <vt:lpstr>PowerPoint Presentation</vt:lpstr>
      <vt:lpstr>Mean flow Kinetic Energy (MKE)</vt:lpstr>
      <vt:lpstr>Mean flow and EKE at 55°W</vt:lpstr>
      <vt:lpstr>Summary I</vt:lpstr>
      <vt:lpstr>How about even larger scale circulation patterns</vt:lpstr>
      <vt:lpstr>AMOC streamfunction (z)</vt:lpstr>
      <vt:lpstr>AMOC streamfunction (σ2)</vt:lpstr>
      <vt:lpstr>Basin-scale barotropic streamfunction </vt:lpstr>
      <vt:lpstr>Subtropical North Atlantic (26°N)</vt:lpstr>
      <vt:lpstr>WBC east of Abaco at 26°N</vt:lpstr>
      <vt:lpstr>Subpolar (OVIDE section)</vt:lpstr>
      <vt:lpstr>Spatial distribution</vt:lpstr>
      <vt:lpstr>SSH in the subpolar North Atlantic</vt:lpstr>
      <vt:lpstr>Summary II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North Atlantic circulation in three simulations of 1/12°, 1/25°, and 1/50°</dc:title>
  <dc:creator>Xu, Xiaobiao</dc:creator>
  <cp:lastModifiedBy>Eric</cp:lastModifiedBy>
  <cp:revision>49</cp:revision>
  <dcterms:created xsi:type="dcterms:W3CDTF">2017-04-27T20:01:18Z</dcterms:created>
  <dcterms:modified xsi:type="dcterms:W3CDTF">2017-08-29T20:32:23Z</dcterms:modified>
</cp:coreProperties>
</file>