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93" r:id="rId7"/>
    <p:sldId id="261" r:id="rId8"/>
    <p:sldId id="262" r:id="rId9"/>
    <p:sldId id="284" r:id="rId10"/>
    <p:sldId id="285" r:id="rId11"/>
    <p:sldId id="286" r:id="rId12"/>
    <p:sldId id="287" r:id="rId13"/>
    <p:sldId id="292" r:id="rId14"/>
    <p:sldId id="289" r:id="rId15"/>
    <p:sldId id="288" r:id="rId16"/>
    <p:sldId id="290" r:id="rId17"/>
    <p:sldId id="291" r:id="rId18"/>
    <p:sldId id="268" r:id="rId19"/>
    <p:sldId id="269" r:id="rId20"/>
    <p:sldId id="270" r:id="rId21"/>
    <p:sldId id="271" r:id="rId22"/>
    <p:sldId id="272" r:id="rId23"/>
    <p:sldId id="273" r:id="rId24"/>
    <p:sldId id="275" r:id="rId25"/>
    <p:sldId id="276" r:id="rId26"/>
    <p:sldId id="277" r:id="rId27"/>
    <p:sldId id="278" r:id="rId28"/>
    <p:sldId id="279"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81" d="100"/>
          <a:sy n="81" d="100"/>
        </p:scale>
        <p:origin x="-9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1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0648E9-C5A7-AC42-97CF-8E211EE29C37}" type="datetimeFigureOut">
              <a:rPr lang="en-US" smtClean="0"/>
              <a:t>7/12/12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ACFA86-B727-0246-B8DB-201570244868}" type="slidenum">
              <a:rPr lang="en-US" smtClean="0"/>
              <a:t>‹#›</a:t>
            </a:fld>
            <a:endParaRPr lang="en-US"/>
          </a:p>
        </p:txBody>
      </p:sp>
    </p:spTree>
    <p:extLst>
      <p:ext uri="{BB962C8B-B14F-4D97-AF65-F5344CB8AC3E}">
        <p14:creationId xmlns:p14="http://schemas.microsoft.com/office/powerpoint/2010/main" val="1330397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0FB12-8098-3E47-8E61-FF24D53576B3}" type="datetimeFigureOut">
              <a:rPr lang="en-US" smtClean="0"/>
              <a:t>7/12/12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B5B90-AE09-524A-B729-2091FE18A04D}" type="slidenum">
              <a:rPr lang="en-US" smtClean="0"/>
              <a:t>‹#›</a:t>
            </a:fld>
            <a:endParaRPr lang="en-US"/>
          </a:p>
        </p:txBody>
      </p:sp>
    </p:spTree>
    <p:extLst>
      <p:ext uri="{BB962C8B-B14F-4D97-AF65-F5344CB8AC3E}">
        <p14:creationId xmlns:p14="http://schemas.microsoft.com/office/powerpoint/2010/main" val="1066658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4D0F7-EFAD-3141-97F4-5BA8969492A4}" type="datetime1">
              <a:rPr lang="en-US" smtClean="0"/>
              <a:t>7/12/12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FCE67-A83E-F94A-B4D4-3A47B3278132}" type="datetime1">
              <a:rPr lang="en-US" smtClean="0"/>
              <a:t>7/12/12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DC3B8F-88C5-A34A-B4B3-CB96D929EF7B}" type="datetime1">
              <a:rPr lang="en-US" smtClean="0"/>
              <a:t>7/12/12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95298-345E-3345-B98A-31A28964A63B}" type="datetime1">
              <a:rPr lang="en-US" smtClean="0"/>
              <a:t>7/12/12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91A483-5292-AE4D-8DA2-96DDDE6DA51A}" type="datetime1">
              <a:rPr lang="en-US" smtClean="0"/>
              <a:t>7/12/12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C02D71-3E87-184E-8C1E-9FC33C1A1620}" type="datetime1">
              <a:rPr lang="en-US" smtClean="0"/>
              <a:t>7/12/12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2C082-0D62-DF4B-B1AA-7475AF8BD6CC}" type="datetime1">
              <a:rPr lang="en-US" smtClean="0"/>
              <a:t>7/12/12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ADF3BF-AC60-5A4B-8131-1B354414686F}" type="datetime1">
              <a:rPr lang="en-US" smtClean="0"/>
              <a:t>7/12/12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A51F9-284B-3641-95EC-51CB7E7CBF07}" type="datetime1">
              <a:rPr lang="en-US" smtClean="0"/>
              <a:t>7/12/12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39B1B-C2D3-3548-B3D6-4FE50A5D96AA}" type="datetime1">
              <a:rPr lang="en-US" smtClean="0"/>
              <a:t>7/12/12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B6903-F6C8-B24D-BB96-F009BB8A0FC2}" type="datetime1">
              <a:rPr lang="en-US" smtClean="0"/>
              <a:t>7/12/12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7B67D9-7FFF-4966-A192-43134BF2BCE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D412F-7B30-4449-919E-1899198BD0FB}" type="datetime1">
              <a:rPr lang="en-US" smtClean="0"/>
              <a:t>7/12/12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B67D9-7FFF-4966-A192-43134BF2BCE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21.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 Id="rId3"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7772400" cy="1470025"/>
          </a:xfrm>
        </p:spPr>
        <p:txBody>
          <a:bodyPr/>
          <a:lstStyle/>
          <a:p>
            <a:r>
              <a:rPr lang="en-US" b="1" dirty="0" smtClean="0">
                <a:solidFill>
                  <a:srgbClr val="800000"/>
                </a:solidFill>
              </a:rPr>
              <a:t>Mid-Atlantic Mesonet Consortium</a:t>
            </a:r>
            <a:endParaRPr lang="en-US" b="1" dirty="0">
              <a:solidFill>
                <a:srgbClr val="800000"/>
              </a:solidFill>
            </a:endParaRPr>
          </a:p>
        </p:txBody>
      </p:sp>
      <p:sp>
        <p:nvSpPr>
          <p:cNvPr id="3" name="Subtitle 2"/>
          <p:cNvSpPr>
            <a:spLocks noGrp="1"/>
          </p:cNvSpPr>
          <p:nvPr>
            <p:ph type="subTitle" idx="1"/>
          </p:nvPr>
        </p:nvSpPr>
        <p:spPr>
          <a:xfrm>
            <a:off x="762000" y="2438400"/>
            <a:ext cx="7620000" cy="1752600"/>
          </a:xfrm>
        </p:spPr>
        <p:txBody>
          <a:bodyPr>
            <a:normAutofit/>
          </a:bodyPr>
          <a:lstStyle/>
          <a:p>
            <a:r>
              <a:rPr lang="en-US" sz="2800" dirty="0" smtClean="0">
                <a:solidFill>
                  <a:schemeClr val="tx1"/>
                </a:solidFill>
              </a:rPr>
              <a:t>Founded through the State Climate Offices at:</a:t>
            </a:r>
          </a:p>
          <a:p>
            <a:r>
              <a:rPr lang="en-US" sz="2800" dirty="0" smtClean="0">
                <a:solidFill>
                  <a:schemeClr val="tx1"/>
                </a:solidFill>
              </a:rPr>
              <a:t>the University of Delaware</a:t>
            </a:r>
          </a:p>
          <a:p>
            <a:r>
              <a:rPr lang="en-US" sz="2800" dirty="0" smtClean="0">
                <a:solidFill>
                  <a:schemeClr val="tx1"/>
                </a:solidFill>
              </a:rPr>
              <a:t>and Rutgers, The State University of New Jersey</a:t>
            </a:r>
            <a:endParaRPr lang="en-US" sz="2800" dirty="0">
              <a:solidFill>
                <a:schemeClr val="tx1"/>
              </a:solidFill>
            </a:endParaRPr>
          </a:p>
        </p:txBody>
      </p:sp>
      <p:pic>
        <p:nvPicPr>
          <p:cNvPr id="4" name="Picture 3" descr="njwxnet_mapLogo_enlarged.jpg"/>
          <p:cNvPicPr>
            <a:picLocks noChangeAspect="1"/>
          </p:cNvPicPr>
          <p:nvPr/>
        </p:nvPicPr>
        <p:blipFill>
          <a:blip r:embed="rId2" cstate="email"/>
          <a:stretch>
            <a:fillRect/>
          </a:stretch>
        </p:blipFill>
        <p:spPr>
          <a:xfrm>
            <a:off x="6934200" y="4343400"/>
            <a:ext cx="1440413" cy="2171700"/>
          </a:xfrm>
          <a:prstGeom prst="rect">
            <a:avLst/>
          </a:prstGeom>
        </p:spPr>
      </p:pic>
      <p:pic>
        <p:nvPicPr>
          <p:cNvPr id="5" name="Picture 4" descr="DEOS_Logo.jpg"/>
          <p:cNvPicPr>
            <a:picLocks noChangeAspect="1"/>
          </p:cNvPicPr>
          <p:nvPr/>
        </p:nvPicPr>
        <p:blipFill>
          <a:blip r:embed="rId3" cstate="email"/>
          <a:stretch>
            <a:fillRect/>
          </a:stretch>
        </p:blipFill>
        <p:spPr>
          <a:xfrm>
            <a:off x="609600" y="4495800"/>
            <a:ext cx="18288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04800" y="0"/>
            <a:ext cx="8763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i="1" dirty="0">
                <a:latin typeface="+mn-lt"/>
                <a:cs typeface="Times New Roman" pitchFamily="18" charset="0"/>
              </a:rPr>
              <a:t>The data received from these 250 observing platforms is made immediately accessible in real-time on the web.  In addition, the data is archived in an Oracle Data Base for later retrieval, and for various analysis </a:t>
            </a:r>
            <a:r>
              <a:rPr lang="en-US" sz="3200" b="1" i="1" dirty="0" smtClean="0">
                <a:latin typeface="+mn-lt"/>
                <a:cs typeface="Times New Roman" pitchFamily="18" charset="0"/>
              </a:rPr>
              <a:t>and research applications</a:t>
            </a:r>
            <a:r>
              <a:rPr lang="en-US" sz="3200" b="1" i="1" dirty="0">
                <a:latin typeface="+mn-lt"/>
                <a:cs typeface="Times New Roman" pitchFamily="18" charset="0"/>
              </a:rPr>
              <a:t>.</a:t>
            </a:r>
          </a:p>
        </p:txBody>
      </p:sp>
      <p:pic>
        <p:nvPicPr>
          <p:cNvPr id="10244"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95600" y="2114684"/>
            <a:ext cx="5290522" cy="46671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115331"/>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279400" y="1143000"/>
          <a:ext cx="4673600" cy="4800600"/>
        </p:xfrm>
        <a:graphic>
          <a:graphicData uri="http://schemas.openxmlformats.org/presentationml/2006/ole">
            <mc:AlternateContent xmlns:mc="http://schemas.openxmlformats.org/markup-compatibility/2006">
              <mc:Choice xmlns:v="urn:schemas-microsoft-com:vml" Requires="v">
                <p:oleObj spid="_x0000_s2057" name="Document" r:id="rId3" imgW="5468112" imgH="5615178" progId="Word.Document.8">
                  <p:embed/>
                </p:oleObj>
              </mc:Choice>
              <mc:Fallback>
                <p:oleObj name="Document" r:id="rId3" imgW="5468112" imgH="561517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143000"/>
                        <a:ext cx="4673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TextBox 2"/>
          <p:cNvSpPr txBox="1">
            <a:spLocks noChangeArrowheads="1"/>
          </p:cNvSpPr>
          <p:nvPr/>
        </p:nvSpPr>
        <p:spPr bwMode="auto">
          <a:xfrm>
            <a:off x="5029200" y="76200"/>
            <a:ext cx="4038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effectLst>
                  <a:outerShdw blurRad="38100" dist="38100" dir="2700000" algn="tl">
                    <a:srgbClr val="000000">
                      <a:alpha val="43137"/>
                    </a:srgbClr>
                  </a:outerShdw>
                </a:effectLst>
                <a:latin typeface="+mn-lt"/>
                <a:cs typeface="Times New Roman" pitchFamily="18" charset="0"/>
              </a:rPr>
              <a:t>DEOS Monitors the Following Environmental Variables</a:t>
            </a:r>
          </a:p>
          <a:p>
            <a:pPr algn="ctr" eaLnBrk="1" hangingPunct="1"/>
            <a:endParaRPr lang="en-US" sz="2000" b="1" dirty="0">
              <a:latin typeface="+mn-lt"/>
              <a:cs typeface="Times New Roman" pitchFamily="18" charset="0"/>
            </a:endParaRPr>
          </a:p>
          <a:p>
            <a:pPr eaLnBrk="1" hangingPunct="1"/>
            <a:r>
              <a:rPr lang="en-US" b="1" u="sng" dirty="0">
                <a:latin typeface="+mn-lt"/>
                <a:cs typeface="Times New Roman" pitchFamily="18" charset="0"/>
              </a:rPr>
              <a:t>Meteorological variables </a:t>
            </a:r>
            <a:r>
              <a:rPr lang="en-US" b="1" dirty="0">
                <a:latin typeface="+mn-lt"/>
                <a:cs typeface="Times New Roman" pitchFamily="18" charset="0"/>
              </a:rPr>
              <a:t>(temp, </a:t>
            </a:r>
            <a:r>
              <a:rPr lang="en-US" b="1" dirty="0" err="1">
                <a:latin typeface="+mn-lt"/>
                <a:cs typeface="Times New Roman" pitchFamily="18" charset="0"/>
              </a:rPr>
              <a:t>precip</a:t>
            </a:r>
            <a:r>
              <a:rPr lang="en-US" b="1" dirty="0">
                <a:latin typeface="+mn-lt"/>
                <a:cs typeface="Times New Roman" pitchFamily="18" charset="0"/>
              </a:rPr>
              <a:t>, wind, atmospheric pressure, humidity, solar radiation, soil temp, soil moisture)… </a:t>
            </a:r>
            <a:r>
              <a:rPr lang="en-US" b="1" dirty="0">
                <a:solidFill>
                  <a:srgbClr val="C00000"/>
                </a:solidFill>
                <a:latin typeface="+mn-lt"/>
                <a:cs typeface="Times New Roman" pitchFamily="18" charset="0"/>
              </a:rPr>
              <a:t>DEOS/NWS/DSWA</a:t>
            </a:r>
          </a:p>
          <a:p>
            <a:pPr eaLnBrk="1" hangingPunct="1"/>
            <a:endParaRPr lang="en-US" b="1" dirty="0">
              <a:latin typeface="+mn-lt"/>
              <a:cs typeface="Times New Roman" pitchFamily="18" charset="0"/>
            </a:endParaRPr>
          </a:p>
          <a:p>
            <a:pPr eaLnBrk="1" hangingPunct="1"/>
            <a:r>
              <a:rPr lang="en-US" b="1" u="sng" dirty="0">
                <a:latin typeface="+mn-lt"/>
                <a:cs typeface="Times New Roman" pitchFamily="18" charset="0"/>
              </a:rPr>
              <a:t>Stream Flow </a:t>
            </a:r>
            <a:r>
              <a:rPr lang="en-US" b="1" dirty="0">
                <a:latin typeface="+mn-lt"/>
                <a:cs typeface="Times New Roman" pitchFamily="18" charset="0"/>
              </a:rPr>
              <a:t>(gage height and discharge)… </a:t>
            </a:r>
            <a:r>
              <a:rPr lang="en-US" b="1" dirty="0">
                <a:solidFill>
                  <a:srgbClr val="C00000"/>
                </a:solidFill>
                <a:latin typeface="+mn-lt"/>
                <a:cs typeface="Times New Roman" pitchFamily="18" charset="0"/>
              </a:rPr>
              <a:t>USGS/DGS</a:t>
            </a:r>
          </a:p>
          <a:p>
            <a:pPr eaLnBrk="1" hangingPunct="1"/>
            <a:endParaRPr lang="en-US" b="1" dirty="0">
              <a:latin typeface="+mn-lt"/>
              <a:cs typeface="Times New Roman" pitchFamily="18" charset="0"/>
            </a:endParaRPr>
          </a:p>
          <a:p>
            <a:pPr eaLnBrk="1" hangingPunct="1"/>
            <a:r>
              <a:rPr lang="en-US" b="1" u="sng" dirty="0">
                <a:latin typeface="+mn-lt"/>
                <a:cs typeface="Times New Roman" pitchFamily="18" charset="0"/>
              </a:rPr>
              <a:t>Tidal Data </a:t>
            </a:r>
            <a:r>
              <a:rPr lang="en-US" b="1" dirty="0">
                <a:latin typeface="+mn-lt"/>
                <a:cs typeface="Times New Roman" pitchFamily="18" charset="0"/>
              </a:rPr>
              <a:t>(tide level)… </a:t>
            </a:r>
            <a:r>
              <a:rPr lang="en-US" b="1" dirty="0">
                <a:solidFill>
                  <a:srgbClr val="C00000"/>
                </a:solidFill>
                <a:latin typeface="+mn-lt"/>
                <a:cs typeface="Times New Roman" pitchFamily="18" charset="0"/>
              </a:rPr>
              <a:t>USGS/DGS</a:t>
            </a:r>
            <a:endParaRPr lang="en-US" b="1" u="sng" dirty="0">
              <a:solidFill>
                <a:srgbClr val="C00000"/>
              </a:solidFill>
              <a:latin typeface="+mn-lt"/>
              <a:cs typeface="Times New Roman" pitchFamily="18" charset="0"/>
            </a:endParaRPr>
          </a:p>
          <a:p>
            <a:pPr eaLnBrk="1" hangingPunct="1"/>
            <a:endParaRPr lang="en-US" b="1" dirty="0">
              <a:latin typeface="+mn-lt"/>
              <a:cs typeface="Times New Roman" pitchFamily="18" charset="0"/>
            </a:endParaRPr>
          </a:p>
          <a:p>
            <a:pPr eaLnBrk="1" hangingPunct="1"/>
            <a:r>
              <a:rPr lang="en-US" b="1" u="sng" dirty="0">
                <a:latin typeface="+mn-lt"/>
                <a:cs typeface="Times New Roman" pitchFamily="18" charset="0"/>
              </a:rPr>
              <a:t>Ocean Buoy Data </a:t>
            </a:r>
            <a:r>
              <a:rPr lang="en-US" b="1" dirty="0">
                <a:latin typeface="+mn-lt"/>
                <a:cs typeface="Times New Roman" pitchFamily="18" charset="0"/>
              </a:rPr>
              <a:t>(wave height, wave period, water temp)… </a:t>
            </a:r>
            <a:r>
              <a:rPr lang="en-US" b="1" dirty="0">
                <a:solidFill>
                  <a:srgbClr val="C00000"/>
                </a:solidFill>
                <a:latin typeface="+mn-lt"/>
                <a:cs typeface="Times New Roman" pitchFamily="18" charset="0"/>
              </a:rPr>
              <a:t>NOAA/NERR</a:t>
            </a:r>
          </a:p>
          <a:p>
            <a:pPr eaLnBrk="1" hangingPunct="1"/>
            <a:endParaRPr lang="en-US" b="1" dirty="0">
              <a:latin typeface="+mn-lt"/>
              <a:cs typeface="Times New Roman" pitchFamily="18" charset="0"/>
            </a:endParaRPr>
          </a:p>
          <a:p>
            <a:pPr eaLnBrk="1" hangingPunct="1"/>
            <a:r>
              <a:rPr lang="en-US" b="1" u="sng" dirty="0">
                <a:latin typeface="+mn-lt"/>
                <a:cs typeface="Times New Roman" pitchFamily="18" charset="0"/>
              </a:rPr>
              <a:t>Well Levels</a:t>
            </a:r>
            <a:r>
              <a:rPr lang="en-US" b="1" dirty="0">
                <a:latin typeface="+mn-lt"/>
                <a:cs typeface="Times New Roman" pitchFamily="18" charset="0"/>
              </a:rPr>
              <a:t>... </a:t>
            </a:r>
            <a:r>
              <a:rPr lang="en-US" b="1" dirty="0">
                <a:solidFill>
                  <a:srgbClr val="C00000"/>
                </a:solidFill>
                <a:latin typeface="+mn-lt"/>
                <a:cs typeface="Times New Roman" pitchFamily="18" charset="0"/>
              </a:rPr>
              <a:t>DGS</a:t>
            </a:r>
            <a:endParaRPr lang="en-US" b="1" u="sng" dirty="0">
              <a:solidFill>
                <a:srgbClr val="C00000"/>
              </a:solidFill>
              <a:latin typeface="+mn-lt"/>
              <a:cs typeface="Times New Roman" pitchFamily="18" charset="0"/>
            </a:endParaRPr>
          </a:p>
          <a:p>
            <a:pPr eaLnBrk="1" hangingPunct="1"/>
            <a:endParaRPr lang="en-US" b="1" dirty="0">
              <a:latin typeface="+mn-lt"/>
              <a:cs typeface="Times New Roman" pitchFamily="18" charset="0"/>
            </a:endParaRPr>
          </a:p>
          <a:p>
            <a:pPr eaLnBrk="1" hangingPunct="1"/>
            <a:r>
              <a:rPr lang="en-US" b="1" u="sng" dirty="0">
                <a:latin typeface="+mn-lt"/>
                <a:cs typeface="Times New Roman" pitchFamily="18" charset="0"/>
              </a:rPr>
              <a:t>Water Quality</a:t>
            </a:r>
            <a:r>
              <a:rPr lang="en-US" b="1" dirty="0">
                <a:latin typeface="+mn-lt"/>
                <a:cs typeface="Times New Roman" pitchFamily="18" charset="0"/>
              </a:rPr>
              <a:t>… </a:t>
            </a:r>
            <a:r>
              <a:rPr lang="en-US" b="1" dirty="0">
                <a:solidFill>
                  <a:srgbClr val="C00000"/>
                </a:solidFill>
                <a:latin typeface="+mn-lt"/>
                <a:cs typeface="Times New Roman" pitchFamily="18" charset="0"/>
              </a:rPr>
              <a:t>DNREC/USGS</a:t>
            </a:r>
            <a:endParaRPr lang="en-US" b="1" u="sng" dirty="0">
              <a:solidFill>
                <a:srgbClr val="C00000"/>
              </a:solidFill>
              <a:latin typeface="+mn-lt"/>
              <a:cs typeface="Times New Roman" pitchFamily="18" charset="0"/>
            </a:endParaRPr>
          </a:p>
          <a:p>
            <a:pPr eaLnBrk="1" hangingPunct="1"/>
            <a:endParaRPr lang="en-US" b="1" u="sng" dirty="0">
              <a:latin typeface="+mn-lt"/>
              <a:cs typeface="Times New Roman" pitchFamily="18" charset="0"/>
            </a:endParaRPr>
          </a:p>
          <a:p>
            <a:pPr eaLnBrk="1" hangingPunct="1"/>
            <a:r>
              <a:rPr lang="en-US" b="1" u="sng" dirty="0">
                <a:latin typeface="+mn-lt"/>
                <a:cs typeface="Times New Roman" pitchFamily="18" charset="0"/>
              </a:rPr>
              <a:t>Snow Depth</a:t>
            </a:r>
            <a:r>
              <a:rPr lang="en-US" b="1" dirty="0">
                <a:latin typeface="+mn-lt"/>
                <a:cs typeface="Times New Roman" pitchFamily="18" charset="0"/>
              </a:rPr>
              <a:t>… </a:t>
            </a:r>
            <a:r>
              <a:rPr lang="en-US" b="1" dirty="0">
                <a:solidFill>
                  <a:srgbClr val="C00000"/>
                </a:solidFill>
                <a:latin typeface="+mn-lt"/>
                <a:cs typeface="Times New Roman" pitchFamily="18" charset="0"/>
              </a:rPr>
              <a:t>DEOS</a:t>
            </a:r>
            <a:endParaRPr lang="en-US" b="1" u="sng" dirty="0">
              <a:solidFill>
                <a:srgbClr val="C00000"/>
              </a:solidFill>
              <a:latin typeface="+mn-lt"/>
              <a:cs typeface="Times New Roman" pitchFamily="18" charset="0"/>
            </a:endParaRPr>
          </a:p>
        </p:txBody>
      </p:sp>
    </p:spTree>
    <p:extLst>
      <p:ext uri="{BB962C8B-B14F-4D97-AF65-F5344CB8AC3E}">
        <p14:creationId xmlns:p14="http://schemas.microsoft.com/office/powerpoint/2010/main" val="1514555487"/>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Documents and Settings\Dan Leathers\Desktop\My Files\DEMA\DEOS\Photos\100_29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228600"/>
            <a:ext cx="2486025" cy="3314700"/>
          </a:xfrm>
          <a:prstGeom prst="rect">
            <a:avLst/>
          </a:prstGeom>
          <a:noFill/>
          <a:ln w="9525">
            <a:noFill/>
            <a:miter lim="800000"/>
            <a:headEnd/>
            <a:tailEnd/>
          </a:ln>
          <a:effectLst>
            <a:softEdge rad="127000"/>
          </a:effectLst>
        </p:spPr>
      </p:pic>
      <p:pic>
        <p:nvPicPr>
          <p:cNvPr id="7171" name="Picture 5" descr="C:\Documents and Settings\Dan Leathers\Desktop\My Files\DEMA\DEOS\Photos\100_03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3429000"/>
            <a:ext cx="4295775" cy="3222625"/>
          </a:xfrm>
          <a:prstGeom prst="rect">
            <a:avLst/>
          </a:prstGeom>
          <a:noFill/>
          <a:ln w="9525">
            <a:noFill/>
            <a:miter lim="800000"/>
            <a:headEnd/>
            <a:tailEnd/>
          </a:ln>
          <a:effectLst>
            <a:softEdge rad="127000"/>
          </a:effectLst>
        </p:spPr>
      </p:pic>
      <p:pic>
        <p:nvPicPr>
          <p:cNvPr id="7172" name="Picture 6" descr="C:\Documents and Settings\Dan Leathers\Desktop\My Files\DEMA\DEOS\Photos\100_034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2994025"/>
            <a:ext cx="3013075" cy="4016375"/>
          </a:xfrm>
          <a:prstGeom prst="rect">
            <a:avLst/>
          </a:prstGeom>
          <a:noFill/>
          <a:ln w="9525">
            <a:noFill/>
            <a:miter lim="800000"/>
            <a:headEnd/>
            <a:tailEnd/>
          </a:ln>
          <a:effectLst>
            <a:softEdge rad="127000"/>
          </a:effectLst>
        </p:spPr>
      </p:pic>
      <p:pic>
        <p:nvPicPr>
          <p:cNvPr id="7173" name="Picture 2" descr="C:\Documents and Settings\Dan Leathers\Desktop\My Files\DEMA\DEOS\Photos\100_29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7800" y="228600"/>
            <a:ext cx="4138613" cy="3103563"/>
          </a:xfrm>
          <a:prstGeom prst="rect">
            <a:avLst/>
          </a:prstGeom>
          <a:ln>
            <a:noFill/>
          </a:ln>
          <a:effectLst>
            <a:softEdge rad="127000"/>
          </a:effectLst>
        </p:spPr>
      </p:pic>
    </p:spTree>
    <p:extLst>
      <p:ext uri="{BB962C8B-B14F-4D97-AF65-F5344CB8AC3E}">
        <p14:creationId xmlns:p14="http://schemas.microsoft.com/office/powerpoint/2010/main" val="3841423512"/>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838200"/>
            <a:ext cx="48720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381000" y="2286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smtClean="0">
                <a:latin typeface="+mn-lt"/>
                <a:cs typeface="Times New Roman" pitchFamily="18" charset="0"/>
              </a:rPr>
              <a:t>Some DEOS Visual Products…</a:t>
            </a:r>
            <a:endParaRPr lang="en-US" sz="2400" b="1" dirty="0">
              <a:latin typeface="+mn-lt"/>
              <a:cs typeface="Times New Roman" pitchFamily="18" charset="0"/>
            </a:endParaRPr>
          </a:p>
        </p:txBody>
      </p:sp>
      <p:pic>
        <p:nvPicPr>
          <p:cNvPr id="21508" name="Picture 2" descr="http://www.deos.udel.edu/odd-divas/cache/1218589781.235/temp.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0538" y="228600"/>
            <a:ext cx="3573462"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rot="5400000" flipH="1" flipV="1">
            <a:off x="4076700" y="2476500"/>
            <a:ext cx="144780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5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819400"/>
            <a:ext cx="15240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4724400" y="3276600"/>
            <a:ext cx="27432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512" name="Picture 6" descr="http://www.deos.udel.edu/odd-divas/cache/1205717799.199/windros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4114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4267200" y="5638800"/>
            <a:ext cx="12954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875970"/>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838200"/>
            <a:ext cx="8538336" cy="589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152400"/>
            <a:ext cx="8229600" cy="523220"/>
          </a:xfrm>
          <a:prstGeom prst="rect">
            <a:avLst/>
          </a:prstGeom>
          <a:noFill/>
        </p:spPr>
        <p:txBody>
          <a:bodyPr wrap="square" rtlCol="0">
            <a:spAutoFit/>
          </a:bodyPr>
          <a:lstStyle/>
          <a:p>
            <a:pPr algn="ctr"/>
            <a:r>
              <a:rPr lang="en-US" sz="2800" b="1" dirty="0" smtClean="0"/>
              <a:t>Delaware Coastal Flood Monitoring System</a:t>
            </a:r>
            <a:endParaRPr lang="en-US" sz="2800" b="1" dirty="0"/>
          </a:p>
        </p:txBody>
      </p:sp>
    </p:spTree>
    <p:extLst>
      <p:ext uri="{BB962C8B-B14F-4D97-AF65-F5344CB8AC3E}">
        <p14:creationId xmlns:p14="http://schemas.microsoft.com/office/powerpoint/2010/main" val="749235548"/>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230" y="152400"/>
            <a:ext cx="5416805" cy="665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19800" y="1390650"/>
            <a:ext cx="293089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793064"/>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68" y="0"/>
            <a:ext cx="9144000" cy="1714500"/>
          </a:xfrm>
          <a:prstGeom prst="rect">
            <a:avLst/>
          </a:prstGeom>
        </p:spPr>
      </p:pic>
      <p:pic>
        <p:nvPicPr>
          <p:cNvPr id="3" name="Picture 2"/>
          <p:cNvPicPr>
            <a:picLocks noChangeAspect="1"/>
          </p:cNvPicPr>
          <p:nvPr/>
        </p:nvPicPr>
        <p:blipFill>
          <a:blip r:embed="rId3"/>
          <a:stretch>
            <a:fillRect/>
          </a:stretch>
        </p:blipFill>
        <p:spPr>
          <a:xfrm>
            <a:off x="618067" y="1981200"/>
            <a:ext cx="4639733" cy="417576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1828800"/>
            <a:ext cx="2611527" cy="4508500"/>
          </a:xfrm>
          <a:prstGeom prst="rect">
            <a:avLst/>
          </a:prstGeom>
        </p:spPr>
      </p:pic>
    </p:spTree>
    <p:extLst>
      <p:ext uri="{BB962C8B-B14F-4D97-AF65-F5344CB8AC3E}">
        <p14:creationId xmlns:p14="http://schemas.microsoft.com/office/powerpoint/2010/main" val="286847746"/>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61" y="-152400"/>
            <a:ext cx="9235061" cy="1855617"/>
          </a:xfrm>
          <a:prstGeom prst="rect">
            <a:avLst/>
          </a:prstGeom>
        </p:spPr>
      </p:pic>
      <p:pic>
        <p:nvPicPr>
          <p:cNvPr id="3" name="Picture 2" descr="DEOS_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76200"/>
            <a:ext cx="83820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600" y="1752600"/>
            <a:ext cx="5257800" cy="2831408"/>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41711" y="1752600"/>
            <a:ext cx="3223636" cy="2946400"/>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57400" y="4267200"/>
            <a:ext cx="4953000" cy="2548939"/>
          </a:xfrm>
          <a:prstGeom prst="rect">
            <a:avLst/>
          </a:prstGeom>
        </p:spPr>
      </p:pic>
    </p:spTree>
    <p:extLst>
      <p:ext uri="{BB962C8B-B14F-4D97-AF65-F5344CB8AC3E}">
        <p14:creationId xmlns:p14="http://schemas.microsoft.com/office/powerpoint/2010/main" val="2085304474"/>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 y="0"/>
            <a:ext cx="868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a:latin typeface="Arial" charset="0"/>
              </a:rPr>
              <a:t>New Jersey</a:t>
            </a:r>
          </a:p>
          <a:p>
            <a:pPr algn="ctr" eaLnBrk="1" hangingPunct="1"/>
            <a:r>
              <a:rPr lang="en-US" sz="3600">
                <a:latin typeface="Arial" charset="0"/>
              </a:rPr>
              <a:t>Weather &amp; Climate Network</a:t>
            </a:r>
          </a:p>
        </p:txBody>
      </p:sp>
      <p:sp>
        <p:nvSpPr>
          <p:cNvPr id="2051" name="Text Box 3"/>
          <p:cNvSpPr txBox="1">
            <a:spLocks noChangeArrowheads="1"/>
          </p:cNvSpPr>
          <p:nvPr/>
        </p:nvSpPr>
        <p:spPr bwMode="auto">
          <a:xfrm rot="-5400000">
            <a:off x="-1795463" y="3319463"/>
            <a:ext cx="465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r>
              <a:rPr lang="en-US" sz="2400" b="0">
                <a:latin typeface="Arial" charset="0"/>
              </a:rPr>
              <a:t>http://climate.rutgers.edu/njwxnet</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12192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789403"/>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410200" y="762000"/>
            <a:ext cx="33416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3200" b="0">
                <a:latin typeface="Arial" charset="0"/>
              </a:rPr>
              <a:t>Stations maintained by the Office of the</a:t>
            </a:r>
          </a:p>
          <a:p>
            <a:r>
              <a:rPr lang="en-US" sz="3200" b="0">
                <a:latin typeface="Arial" charset="0"/>
              </a:rPr>
              <a:t>NJ State Climatologist</a:t>
            </a:r>
          </a:p>
          <a:p>
            <a:r>
              <a:rPr lang="en-US" sz="3200" b="0">
                <a:latin typeface="Arial" charset="0"/>
              </a:rPr>
              <a:t>(ONJSC)</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304800"/>
            <a:ext cx="419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950072"/>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90600"/>
            <a:ext cx="3048000" cy="4247317"/>
          </a:xfrm>
          <a:prstGeom prst="rect">
            <a:avLst/>
          </a:prstGeom>
          <a:noFill/>
        </p:spPr>
        <p:txBody>
          <a:bodyPr wrap="square" rtlCol="0">
            <a:spAutoFit/>
          </a:bodyPr>
          <a:lstStyle/>
          <a:p>
            <a:endParaRPr lang="en-US" dirty="0"/>
          </a:p>
          <a:p>
            <a:endParaRPr lang="en-US" dirty="0" smtClean="0"/>
          </a:p>
          <a:p>
            <a:pPr marL="285750" indent="-285750">
              <a:buFont typeface="Wingdings" charset="2"/>
              <a:buChar char=""/>
            </a:pPr>
            <a:r>
              <a:rPr lang="en-US" sz="2400" dirty="0" smtClean="0"/>
              <a:t>PA &amp; MD stations are part of DEOS.</a:t>
            </a:r>
          </a:p>
          <a:p>
            <a:endParaRPr lang="en-US" sz="2400" dirty="0" smtClean="0"/>
          </a:p>
          <a:p>
            <a:pPr marL="285750" indent="-285750">
              <a:buFont typeface="Wingdings" charset="2"/>
              <a:buChar char=""/>
            </a:pPr>
            <a:r>
              <a:rPr lang="en-US" sz="2400" dirty="0" smtClean="0"/>
              <a:t>RISE becoming part of the NJ Mesonet with the assistance of resources from the </a:t>
            </a:r>
            <a:r>
              <a:rPr lang="en-US" sz="2400" dirty="0" err="1" smtClean="0"/>
              <a:t>Meso</a:t>
            </a:r>
            <a:r>
              <a:rPr lang="en-US" sz="2400" dirty="0" smtClean="0"/>
              <a:t> US project.</a:t>
            </a:r>
          </a:p>
          <a:p>
            <a:endParaRPr lang="en-US" dirty="0"/>
          </a:p>
        </p:txBody>
      </p:sp>
      <p:pic>
        <p:nvPicPr>
          <p:cNvPr id="8" name="Picture 7" descr="map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200" y="838200"/>
            <a:ext cx="5946288" cy="6019800"/>
          </a:xfrm>
          <a:prstGeom prst="rect">
            <a:avLst/>
          </a:prstGeom>
        </p:spPr>
      </p:pic>
      <p:pic>
        <p:nvPicPr>
          <p:cNvPr id="9" name="Picture 8" descr="njwxnet_mapLogo_enlarged.jpg"/>
          <p:cNvPicPr>
            <a:picLocks noChangeAspect="1"/>
          </p:cNvPicPr>
          <p:nvPr/>
        </p:nvPicPr>
        <p:blipFill>
          <a:blip r:embed="rId3" cstate="email"/>
          <a:stretch>
            <a:fillRect/>
          </a:stretch>
        </p:blipFill>
        <p:spPr>
          <a:xfrm>
            <a:off x="7924800" y="3810000"/>
            <a:ext cx="732842" cy="1104900"/>
          </a:xfrm>
          <a:prstGeom prst="rect">
            <a:avLst/>
          </a:prstGeom>
        </p:spPr>
      </p:pic>
      <p:pic>
        <p:nvPicPr>
          <p:cNvPr id="10" name="Picture 9" descr="DEOS_Logo.jpg"/>
          <p:cNvPicPr>
            <a:picLocks noChangeAspect="1"/>
          </p:cNvPicPr>
          <p:nvPr/>
        </p:nvPicPr>
        <p:blipFill>
          <a:blip r:embed="rId4" cstate="email"/>
          <a:stretch>
            <a:fillRect/>
          </a:stretch>
        </p:blipFill>
        <p:spPr>
          <a:xfrm>
            <a:off x="7848600" y="5105400"/>
            <a:ext cx="91440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152400" y="152400"/>
            <a:ext cx="8991600" cy="461665"/>
          </a:xfrm>
          <a:prstGeom prst="rect">
            <a:avLst/>
          </a:prstGeom>
        </p:spPr>
        <p:txBody>
          <a:bodyPr wrap="square">
            <a:spAutoFit/>
          </a:bodyPr>
          <a:lstStyle/>
          <a:p>
            <a:pPr algn="ctr"/>
            <a:r>
              <a:rPr lang="en-US" sz="2400" b="1" dirty="0">
                <a:solidFill>
                  <a:srgbClr val="800000"/>
                </a:solidFill>
                <a:latin typeface="Arial" pitchFamily="34" charset="0"/>
                <a:cs typeface="Arial" pitchFamily="34" charset="0"/>
              </a:rPr>
              <a:t>Locations of DEOS*, NJ </a:t>
            </a:r>
            <a:r>
              <a:rPr lang="en-US" sz="2400" b="1" dirty="0" err="1">
                <a:solidFill>
                  <a:srgbClr val="800000"/>
                </a:solidFill>
                <a:latin typeface="Arial" pitchFamily="34" charset="0"/>
                <a:cs typeface="Arial" pitchFamily="34" charset="0"/>
              </a:rPr>
              <a:t>Mesonet</a:t>
            </a:r>
            <a:r>
              <a:rPr lang="en-US" sz="2400" b="1" dirty="0">
                <a:solidFill>
                  <a:srgbClr val="800000"/>
                </a:solidFill>
                <a:latin typeface="Arial" pitchFamily="34" charset="0"/>
                <a:cs typeface="Arial" pitchFamily="34" charset="0"/>
              </a:rPr>
              <a:t> </a:t>
            </a:r>
            <a:r>
              <a:rPr lang="en-US" sz="2400" b="1" dirty="0" smtClean="0">
                <a:solidFill>
                  <a:srgbClr val="800000"/>
                </a:solidFill>
                <a:latin typeface="Arial" pitchFamily="34" charset="0"/>
                <a:cs typeface="Arial" pitchFamily="34" charset="0"/>
              </a:rPr>
              <a:t>and RISE</a:t>
            </a:r>
            <a:r>
              <a:rPr lang="en-US" sz="2400" b="1" dirty="0">
                <a:solidFill>
                  <a:srgbClr val="800000"/>
                </a:solidFill>
                <a:latin typeface="Arial" pitchFamily="34" charset="0"/>
                <a:cs typeface="Arial" pitchFamily="34" charset="0"/>
              </a:rPr>
              <a:t>* </a:t>
            </a:r>
            <a:r>
              <a:rPr lang="en-US" sz="2400" b="1" dirty="0" smtClean="0">
                <a:solidFill>
                  <a:srgbClr val="800000"/>
                </a:solidFill>
                <a:latin typeface="Arial" pitchFamily="34" charset="0"/>
                <a:cs typeface="Arial" pitchFamily="34" charset="0"/>
              </a:rPr>
              <a:t>stations…</a:t>
            </a:r>
            <a:endParaRPr lang="en-US" sz="2400" b="1" dirty="0">
              <a:solidFill>
                <a:srgbClr val="80000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981200" y="228600"/>
            <a:ext cx="4176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3200" b="0">
                <a:latin typeface="Arial" charset="0"/>
              </a:rPr>
              <a:t>A multitude of stations</a:t>
            </a:r>
          </a:p>
        </p:txBody>
      </p:sp>
      <p:pic>
        <p:nvPicPr>
          <p:cNvPr id="4099"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838200"/>
            <a:ext cx="63246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6858000" y="2057400"/>
            <a:ext cx="21224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000">
                <a:latin typeface="Arial" charset="0"/>
                <a:cs typeface="Arial" charset="0"/>
              </a:rPr>
              <a:t>ONJSC stations</a:t>
            </a:r>
          </a:p>
          <a:p>
            <a:r>
              <a:rPr lang="en-US" sz="2000">
                <a:latin typeface="Arial" charset="0"/>
                <a:cs typeface="Arial" charset="0"/>
              </a:rPr>
              <a:t>and those of </a:t>
            </a:r>
          </a:p>
          <a:p>
            <a:r>
              <a:rPr lang="en-US" sz="2000">
                <a:latin typeface="Arial" charset="0"/>
                <a:cs typeface="Arial" charset="0"/>
              </a:rPr>
              <a:t>various other</a:t>
            </a:r>
          </a:p>
          <a:p>
            <a:r>
              <a:rPr lang="en-US" sz="2000">
                <a:latin typeface="Arial" charset="0"/>
                <a:cs typeface="Arial" charset="0"/>
              </a:rPr>
              <a:t>real-time </a:t>
            </a:r>
          </a:p>
          <a:p>
            <a:r>
              <a:rPr lang="en-US" sz="2000">
                <a:latin typeface="Arial" charset="0"/>
                <a:cs typeface="Arial" charset="0"/>
              </a:rPr>
              <a:t>networks</a:t>
            </a:r>
          </a:p>
        </p:txBody>
      </p:sp>
    </p:spTree>
    <p:extLst>
      <p:ext uri="{BB962C8B-B14F-4D97-AF65-F5344CB8AC3E}">
        <p14:creationId xmlns:p14="http://schemas.microsoft.com/office/powerpoint/2010/main" val="3266004239"/>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ChangeArrowheads="1"/>
          </p:cNvSpPr>
          <p:nvPr>
            <p:ph type="title"/>
          </p:nvPr>
        </p:nvSpPr>
        <p:spPr>
          <a:xfrm>
            <a:off x="533400" y="228600"/>
            <a:ext cx="8229600" cy="838200"/>
          </a:xfrm>
        </p:spPr>
        <p:txBody>
          <a:bodyPr>
            <a:normAutofit fontScale="90000"/>
          </a:bodyPr>
          <a:lstStyle/>
          <a:p>
            <a:pPr>
              <a:defRPr/>
            </a:pPr>
            <a:r>
              <a:rPr lang="en-US" sz="3200" dirty="0" smtClean="0">
                <a:solidFill>
                  <a:schemeClr val="tx1"/>
                </a:solidFill>
                <a:effectLst/>
                <a:latin typeface="Arial" pitchFamily="34" charset="0"/>
              </a:rPr>
              <a:t>ONJSC New Jersey Mesonet</a:t>
            </a:r>
            <a:r>
              <a:rPr lang="en-US" sz="3200" b="1" dirty="0" smtClean="0">
                <a:solidFill>
                  <a:srgbClr val="FF0000"/>
                </a:solidFill>
                <a:latin typeface="Arial" pitchFamily="34" charset="0"/>
              </a:rPr>
              <a:t/>
            </a:r>
            <a:br>
              <a:rPr lang="en-US" sz="3200" b="1" dirty="0" smtClean="0">
                <a:solidFill>
                  <a:srgbClr val="FF0000"/>
                </a:solidFill>
                <a:latin typeface="Arial" pitchFamily="34" charset="0"/>
              </a:rPr>
            </a:br>
            <a:endParaRPr lang="en-US" sz="2000" b="1" dirty="0" smtClean="0">
              <a:solidFill>
                <a:srgbClr val="FF0000"/>
              </a:solidFill>
              <a:latin typeface="Arial" pitchFamily="34" charset="0"/>
            </a:endParaRPr>
          </a:p>
        </p:txBody>
      </p:sp>
      <p:sp>
        <p:nvSpPr>
          <p:cNvPr id="5123" name="Text Box 3"/>
          <p:cNvSpPr txBox="1">
            <a:spLocks noChangeArrowheads="1"/>
          </p:cNvSpPr>
          <p:nvPr/>
        </p:nvSpPr>
        <p:spPr bwMode="auto">
          <a:xfrm>
            <a:off x="228600" y="914400"/>
            <a:ext cx="4191000" cy="5632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r>
              <a:rPr lang="en-US" sz="2400" b="0" dirty="0">
                <a:solidFill>
                  <a:schemeClr val="folHlink"/>
                </a:solidFill>
                <a:latin typeface="Arial" charset="0"/>
              </a:rPr>
              <a:t>15 Mesonet sites measure:</a:t>
            </a:r>
          </a:p>
          <a:p>
            <a:pPr eaLnBrk="1" hangingPunct="1"/>
            <a:r>
              <a:rPr lang="en-US" sz="2400" b="0" i="1" dirty="0">
                <a:latin typeface="Arial" charset="0"/>
              </a:rPr>
              <a:t>Air temperature</a:t>
            </a:r>
          </a:p>
          <a:p>
            <a:pPr eaLnBrk="1" hangingPunct="1"/>
            <a:r>
              <a:rPr lang="en-US" sz="2400" b="0" i="1" dirty="0">
                <a:latin typeface="Arial" charset="0"/>
              </a:rPr>
              <a:t>Wind speed and direction</a:t>
            </a:r>
          </a:p>
          <a:p>
            <a:pPr eaLnBrk="1" hangingPunct="1"/>
            <a:r>
              <a:rPr lang="en-US" sz="2400" b="0" i="1" dirty="0">
                <a:latin typeface="Arial" charset="0"/>
              </a:rPr>
              <a:t>Dew point/Relative Humidity</a:t>
            </a:r>
          </a:p>
          <a:p>
            <a:pPr eaLnBrk="1" hangingPunct="1"/>
            <a:r>
              <a:rPr lang="en-US" sz="2400" b="0" i="1" dirty="0">
                <a:latin typeface="Arial" charset="0"/>
              </a:rPr>
              <a:t>Precipitation</a:t>
            </a:r>
          </a:p>
          <a:p>
            <a:pPr eaLnBrk="1" hangingPunct="1"/>
            <a:r>
              <a:rPr lang="en-US" sz="2400" b="0" i="1" dirty="0">
                <a:latin typeface="Arial" charset="0"/>
              </a:rPr>
              <a:t>Air pressure</a:t>
            </a:r>
          </a:p>
          <a:p>
            <a:pPr eaLnBrk="1" hangingPunct="1"/>
            <a:r>
              <a:rPr lang="en-US" sz="2400" b="0" i="1" dirty="0">
                <a:latin typeface="Arial" charset="0"/>
              </a:rPr>
              <a:t>Solar radiation</a:t>
            </a:r>
          </a:p>
          <a:p>
            <a:pPr eaLnBrk="1" hangingPunct="1"/>
            <a:r>
              <a:rPr lang="en-US" sz="2400" b="0" i="1" dirty="0">
                <a:latin typeface="Arial" charset="0"/>
              </a:rPr>
              <a:t>Soil temperature</a:t>
            </a:r>
          </a:p>
          <a:p>
            <a:pPr eaLnBrk="1" hangingPunct="1"/>
            <a:r>
              <a:rPr lang="en-US" sz="2400" b="0" i="1" dirty="0">
                <a:latin typeface="Arial" charset="0"/>
              </a:rPr>
              <a:t>Soil Moisture</a:t>
            </a:r>
          </a:p>
          <a:p>
            <a:pPr eaLnBrk="1" hangingPunct="1"/>
            <a:endParaRPr lang="en-US" sz="2400" b="0" i="1" dirty="0">
              <a:latin typeface="Arial" charset="0"/>
            </a:endParaRPr>
          </a:p>
          <a:p>
            <a:pPr eaLnBrk="1" hangingPunct="1"/>
            <a:r>
              <a:rPr lang="en-US" sz="2400" b="0" dirty="0">
                <a:latin typeface="Arial" charset="0"/>
              </a:rPr>
              <a:t>Cellular </a:t>
            </a:r>
            <a:r>
              <a:rPr lang="en-US" sz="2400" b="0" dirty="0" smtClean="0">
                <a:latin typeface="Arial" charset="0"/>
              </a:rPr>
              <a:t>communications</a:t>
            </a:r>
          </a:p>
          <a:p>
            <a:pPr eaLnBrk="1" hangingPunct="1"/>
            <a:r>
              <a:rPr lang="en-US" sz="2400" b="0" dirty="0">
                <a:latin typeface="Arial" charset="0"/>
              </a:rPr>
              <a:t>e</a:t>
            </a:r>
            <a:r>
              <a:rPr lang="en-US" sz="2400" b="0" dirty="0" smtClean="0">
                <a:latin typeface="Arial" charset="0"/>
              </a:rPr>
              <a:t>very 5 minutes</a:t>
            </a:r>
            <a:endParaRPr lang="en-US" sz="2400" b="0" dirty="0">
              <a:latin typeface="Arial" charset="0"/>
            </a:endParaRPr>
          </a:p>
          <a:p>
            <a:pPr eaLnBrk="1" hangingPunct="1"/>
            <a:endParaRPr lang="en-US" sz="2400" b="0" dirty="0">
              <a:latin typeface="Arial" charset="0"/>
            </a:endParaRPr>
          </a:p>
          <a:p>
            <a:pPr eaLnBrk="1" hangingPunct="1"/>
            <a:r>
              <a:rPr lang="en-US" sz="2400" b="0" dirty="0">
                <a:latin typeface="Arial" charset="0"/>
              </a:rPr>
              <a:t>Ability for expansion built into station </a:t>
            </a:r>
            <a:r>
              <a:rPr lang="en-US" sz="2400" b="0" dirty="0" smtClean="0">
                <a:latin typeface="Arial" charset="0"/>
              </a:rPr>
              <a:t>design</a:t>
            </a:r>
            <a:endParaRPr lang="en-US" sz="2400" b="0" dirty="0">
              <a:latin typeface="Arial" charset="0"/>
            </a:endParaRPr>
          </a:p>
        </p:txBody>
      </p:sp>
      <p:sp>
        <p:nvSpPr>
          <p:cNvPr id="5124" name="Text Box 4"/>
          <p:cNvSpPr txBox="1">
            <a:spLocks noChangeArrowheads="1"/>
          </p:cNvSpPr>
          <p:nvPr/>
        </p:nvSpPr>
        <p:spPr bwMode="auto">
          <a:xfrm>
            <a:off x="4114800" y="4645025"/>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endParaRPr lang="en-US" sz="2000">
              <a:latin typeface="Arial" charset="0"/>
            </a:endParaRPr>
          </a:p>
          <a:p>
            <a:pPr eaLnBrk="1" hangingPunct="1"/>
            <a:endParaRPr lang="en-US" sz="2000">
              <a:latin typeface="Arial" charset="0"/>
            </a:endParaRPr>
          </a:p>
        </p:txBody>
      </p:sp>
      <p:pic>
        <p:nvPicPr>
          <p:cNvPr id="5125" name="Picture 5" descr="charlottsburg reservoir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9144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Sea Girt Fu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40386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478728"/>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152400"/>
            <a:ext cx="8229600" cy="838200"/>
          </a:xfrm>
        </p:spPr>
        <p:txBody>
          <a:bodyPr/>
          <a:lstStyle/>
          <a:p>
            <a:r>
              <a:rPr lang="en-US" sz="3200" smtClean="0">
                <a:solidFill>
                  <a:schemeClr val="tx1"/>
                </a:solidFill>
                <a:effectLst/>
                <a:latin typeface="Arial" charset="0"/>
              </a:rPr>
              <a:t>ONJSC New Jersey SafetyNet</a:t>
            </a:r>
          </a:p>
        </p:txBody>
      </p:sp>
      <p:sp>
        <p:nvSpPr>
          <p:cNvPr id="6147" name="Text Box 3"/>
          <p:cNvSpPr txBox="1">
            <a:spLocks noChangeArrowheads="1"/>
          </p:cNvSpPr>
          <p:nvPr/>
        </p:nvSpPr>
        <p:spPr bwMode="auto">
          <a:xfrm>
            <a:off x="228600" y="914400"/>
            <a:ext cx="4267200" cy="33547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r>
              <a:rPr lang="en-US" sz="2400" b="0" dirty="0">
                <a:solidFill>
                  <a:schemeClr val="folHlink"/>
                </a:solidFill>
                <a:latin typeface="Arial" charset="0"/>
              </a:rPr>
              <a:t>SafetyNet sites measure:</a:t>
            </a:r>
          </a:p>
          <a:p>
            <a:pPr eaLnBrk="1" hangingPunct="1"/>
            <a:r>
              <a:rPr lang="en-US" sz="2400" b="0" i="1" dirty="0">
                <a:latin typeface="Arial" charset="0"/>
              </a:rPr>
              <a:t>Air temperature</a:t>
            </a:r>
          </a:p>
          <a:p>
            <a:pPr eaLnBrk="1" hangingPunct="1"/>
            <a:r>
              <a:rPr lang="en-US" sz="2400" b="0" i="1" dirty="0">
                <a:latin typeface="Arial" charset="0"/>
              </a:rPr>
              <a:t>Wind speed and direction</a:t>
            </a:r>
          </a:p>
          <a:p>
            <a:pPr eaLnBrk="1" hangingPunct="1"/>
            <a:r>
              <a:rPr lang="en-US" sz="2400" b="0" i="1" dirty="0">
                <a:latin typeface="Arial" charset="0"/>
              </a:rPr>
              <a:t>Dew point/Relative Humidity</a:t>
            </a:r>
          </a:p>
          <a:p>
            <a:pPr eaLnBrk="1" hangingPunct="1"/>
            <a:r>
              <a:rPr lang="en-US" sz="2400" b="0" i="1" dirty="0">
                <a:latin typeface="Arial" charset="0"/>
              </a:rPr>
              <a:t>Precipitation</a:t>
            </a:r>
          </a:p>
          <a:p>
            <a:pPr eaLnBrk="1" hangingPunct="1"/>
            <a:r>
              <a:rPr lang="en-US" sz="2400" b="0" i="1" dirty="0">
                <a:latin typeface="Arial" charset="0"/>
              </a:rPr>
              <a:t>Air pressure</a:t>
            </a:r>
          </a:p>
          <a:p>
            <a:pPr eaLnBrk="1" hangingPunct="1"/>
            <a:endParaRPr lang="en-US" sz="2400" b="0" i="1" dirty="0">
              <a:latin typeface="Arial" charset="0"/>
            </a:endParaRPr>
          </a:p>
          <a:p>
            <a:pPr eaLnBrk="1" hangingPunct="1"/>
            <a:r>
              <a:rPr lang="en-US" sz="2400" b="0" dirty="0" smtClean="0">
                <a:latin typeface="Arial" charset="0"/>
              </a:rPr>
              <a:t>via </a:t>
            </a:r>
            <a:r>
              <a:rPr lang="en-US" sz="2400" b="0" dirty="0">
                <a:latin typeface="Arial" charset="0"/>
              </a:rPr>
              <a:t>Cellular </a:t>
            </a:r>
            <a:r>
              <a:rPr lang="en-US" sz="2400" b="0" dirty="0" smtClean="0">
                <a:latin typeface="Arial" charset="0"/>
              </a:rPr>
              <a:t>communications</a:t>
            </a:r>
            <a:endParaRPr lang="en-US" sz="2400" b="0" dirty="0">
              <a:latin typeface="Arial" charset="0"/>
            </a:endParaRPr>
          </a:p>
          <a:p>
            <a:pPr eaLnBrk="1" hangingPunct="1"/>
            <a:endParaRPr lang="en-US" sz="2000" dirty="0">
              <a:solidFill>
                <a:schemeClr val="tx2"/>
              </a:solidFill>
              <a:latin typeface="Arial" charset="0"/>
            </a:endParaRPr>
          </a:p>
        </p:txBody>
      </p:sp>
      <p:pic>
        <p:nvPicPr>
          <p:cNvPr id="6148" name="Picture 4" descr="HarveyCedarsSafetyn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4343400"/>
            <a:ext cx="28956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HopeSafetyn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4114800"/>
            <a:ext cx="31242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hillsboroughSafetyn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46291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ptpleasantSafetyNe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24400" y="990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556254"/>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title" idx="4294967295"/>
          </p:nvPr>
        </p:nvSpPr>
        <p:spPr>
          <a:xfrm>
            <a:off x="0" y="152400"/>
            <a:ext cx="9144000" cy="838200"/>
          </a:xfrm>
        </p:spPr>
        <p:txBody>
          <a:bodyPr/>
          <a:lstStyle/>
          <a:p>
            <a:pPr>
              <a:defRPr/>
            </a:pPr>
            <a:r>
              <a:rPr lang="en-US" dirty="0">
                <a:cs typeface="Arial" pitchFamily="34" charset="0"/>
              </a:rPr>
              <a:t> </a:t>
            </a:r>
            <a:endParaRPr lang="en-US" dirty="0"/>
          </a:p>
        </p:txBody>
      </p:sp>
      <p:sp>
        <p:nvSpPr>
          <p:cNvPr id="7171" name="Text Box 3"/>
          <p:cNvSpPr txBox="1">
            <a:spLocks noChangeArrowheads="1"/>
          </p:cNvSpPr>
          <p:nvPr/>
        </p:nvSpPr>
        <p:spPr bwMode="auto">
          <a:xfrm>
            <a:off x="152400" y="170329"/>
            <a:ext cx="3429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hangingPunct="1"/>
            <a:r>
              <a:rPr lang="en-US" sz="3200" b="0" dirty="0">
                <a:latin typeface="Arial" charset="0"/>
              </a:rPr>
              <a:t>RISE </a:t>
            </a:r>
          </a:p>
          <a:p>
            <a:pPr algn="ctr" eaLnBrk="1" hangingPunct="1"/>
            <a:r>
              <a:rPr lang="en-US" sz="3200" b="0" dirty="0">
                <a:latin typeface="Arial" charset="0"/>
              </a:rPr>
              <a:t>stations are </a:t>
            </a:r>
          </a:p>
          <a:p>
            <a:pPr algn="ctr" eaLnBrk="1" hangingPunct="1"/>
            <a:r>
              <a:rPr lang="en-US" sz="3200" b="0" dirty="0">
                <a:latin typeface="Arial" charset="0"/>
              </a:rPr>
              <a:t>now part</a:t>
            </a:r>
          </a:p>
          <a:p>
            <a:pPr algn="ctr" eaLnBrk="1" hangingPunct="1"/>
            <a:r>
              <a:rPr lang="en-US" sz="3200" b="0" dirty="0">
                <a:latin typeface="Arial" charset="0"/>
              </a:rPr>
              <a:t>of the </a:t>
            </a:r>
          </a:p>
          <a:p>
            <a:pPr algn="ctr" eaLnBrk="1" hangingPunct="1"/>
            <a:r>
              <a:rPr lang="en-US" sz="3200" b="0" dirty="0">
                <a:latin typeface="Arial" charset="0"/>
              </a:rPr>
              <a:t>ONJSC </a:t>
            </a:r>
          </a:p>
          <a:p>
            <a:pPr algn="ctr" eaLnBrk="1" hangingPunct="1"/>
            <a:r>
              <a:rPr lang="en-US" sz="3200" b="0" dirty="0" smtClean="0">
                <a:latin typeface="Arial" charset="0"/>
              </a:rPr>
              <a:t>Program: conversions in progress to Mesonet stations with 5 minute observations via cellular modem</a:t>
            </a:r>
            <a:endParaRPr lang="en-US" sz="3200" b="0" dirty="0">
              <a:latin typeface="Arial" charset="0"/>
            </a:endParaRPr>
          </a:p>
          <a:p>
            <a:pPr algn="ctr" eaLnBrk="1" hangingPunct="1"/>
            <a:endParaRPr lang="en-US" sz="3200" dirty="0">
              <a:solidFill>
                <a:schemeClr val="hlink"/>
              </a:solidFill>
              <a:latin typeface="Arial"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7600" y="152400"/>
            <a:ext cx="464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pic>
    </p:spTree>
    <p:extLst>
      <p:ext uri="{BB962C8B-B14F-4D97-AF65-F5344CB8AC3E}">
        <p14:creationId xmlns:p14="http://schemas.microsoft.com/office/powerpoint/2010/main" val="983065826"/>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body" idx="4294967295"/>
          </p:nvPr>
        </p:nvSpPr>
        <p:spPr>
          <a:xfrm>
            <a:off x="152400" y="2057400"/>
            <a:ext cx="8682038" cy="1122363"/>
          </a:xfrm>
        </p:spPr>
        <p:txBody>
          <a:bodyPr/>
          <a:lstStyle/>
          <a:p>
            <a:pPr eaLnBrk="1" hangingPunct="1">
              <a:buFont typeface="Wingdings" pitchFamily="2" charset="2"/>
              <a:buChar char="n"/>
              <a:defRPr/>
            </a:pPr>
            <a:endParaRPr lang="en-US" dirty="0" smtClean="0">
              <a:cs typeface="Times New Roman" pitchFamily="18" charset="0"/>
            </a:endParaRPr>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52400"/>
            <a:ext cx="8915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392407"/>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ntitled-1 cop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53988"/>
            <a:ext cx="52578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Untitled-2 cop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3657600"/>
            <a:ext cx="52578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0" y="-106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nchor="ctr">
            <a:spAutoFit/>
          </a:bodyPr>
          <a:lstStyle/>
          <a:p>
            <a:endParaRPr lang="en-US"/>
          </a:p>
        </p:txBody>
      </p:sp>
      <p:sp>
        <p:nvSpPr>
          <p:cNvPr id="10245" name="Rectangle 5"/>
          <p:cNvSpPr>
            <a:spLocks noChangeArrowheads="1"/>
          </p:cNvSpPr>
          <p:nvPr/>
        </p:nvSpPr>
        <p:spPr bwMode="auto">
          <a:xfrm>
            <a:off x="0" y="358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nchor="ctr">
            <a:spAutoFit/>
          </a:bodyPr>
          <a:lstStyle/>
          <a:p>
            <a:endParaRPr lang="en-US"/>
          </a:p>
        </p:txBody>
      </p:sp>
      <p:sp>
        <p:nvSpPr>
          <p:cNvPr id="10246" name="Text Box 6"/>
          <p:cNvSpPr txBox="1">
            <a:spLocks noChangeArrowheads="1"/>
          </p:cNvSpPr>
          <p:nvPr/>
        </p:nvSpPr>
        <p:spPr bwMode="auto">
          <a:xfrm>
            <a:off x="6781800" y="1219200"/>
            <a:ext cx="153828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3200" b="0">
                <a:latin typeface="Arial" charset="0"/>
              </a:rPr>
              <a:t>Station</a:t>
            </a:r>
          </a:p>
          <a:p>
            <a:r>
              <a:rPr lang="en-US" sz="3200" b="0">
                <a:latin typeface="Arial" charset="0"/>
              </a:rPr>
              <a:t>specific</a:t>
            </a:r>
          </a:p>
          <a:p>
            <a:r>
              <a:rPr lang="en-US" sz="3200" b="0">
                <a:latin typeface="Arial" charset="0"/>
              </a:rPr>
              <a:t>page</a:t>
            </a:r>
          </a:p>
          <a:p>
            <a:endParaRPr lang="en-US" sz="2000">
              <a:latin typeface="Arial" charset="0"/>
            </a:endParaRPr>
          </a:p>
        </p:txBody>
      </p:sp>
    </p:spTree>
    <p:extLst>
      <p:ext uri="{BB962C8B-B14F-4D97-AF65-F5344CB8AC3E}">
        <p14:creationId xmlns:p14="http://schemas.microsoft.com/office/powerpoint/2010/main" val="1843571356"/>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ul7,2010_4PMdewp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95600" y="1295400"/>
            <a:ext cx="34290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Jul7,2010_4PMrelhum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3006725"/>
            <a:ext cx="34290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Jul7,2010_4PMtm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4290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6400800" y="228600"/>
            <a:ext cx="2371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3200" b="0">
                <a:latin typeface="Arial" charset="0"/>
              </a:rPr>
              <a:t>July 7, 2010</a:t>
            </a:r>
          </a:p>
          <a:p>
            <a:r>
              <a:rPr lang="en-US" sz="3200" b="0">
                <a:latin typeface="Arial" charset="0"/>
              </a:rPr>
              <a:t>4:00PM</a:t>
            </a:r>
          </a:p>
        </p:txBody>
      </p:sp>
      <p:sp>
        <p:nvSpPr>
          <p:cNvPr id="11270" name="TextBox 5"/>
          <p:cNvSpPr txBox="1">
            <a:spLocks noChangeArrowheads="1"/>
          </p:cNvSpPr>
          <p:nvPr/>
        </p:nvSpPr>
        <p:spPr bwMode="auto">
          <a:xfrm>
            <a:off x="381000" y="3886200"/>
            <a:ext cx="168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t>Temperature</a:t>
            </a:r>
          </a:p>
        </p:txBody>
      </p:sp>
      <p:sp>
        <p:nvSpPr>
          <p:cNvPr id="11271" name="TextBox 6"/>
          <p:cNvSpPr txBox="1">
            <a:spLocks noChangeArrowheads="1"/>
          </p:cNvSpPr>
          <p:nvPr/>
        </p:nvSpPr>
        <p:spPr bwMode="auto">
          <a:xfrm>
            <a:off x="3429000" y="5257800"/>
            <a:ext cx="1303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t>Dewpoint</a:t>
            </a:r>
          </a:p>
        </p:txBody>
      </p:sp>
      <p:sp>
        <p:nvSpPr>
          <p:cNvPr id="11272" name="TextBox 7"/>
          <p:cNvSpPr txBox="1">
            <a:spLocks noChangeArrowheads="1"/>
          </p:cNvSpPr>
          <p:nvPr/>
        </p:nvSpPr>
        <p:spPr bwMode="auto">
          <a:xfrm>
            <a:off x="3505200" y="6324600"/>
            <a:ext cx="222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t>Relative humidity</a:t>
            </a:r>
          </a:p>
        </p:txBody>
      </p:sp>
    </p:spTree>
    <p:extLst>
      <p:ext uri="{BB962C8B-B14F-4D97-AF65-F5344CB8AC3E}">
        <p14:creationId xmlns:p14="http://schemas.microsoft.com/office/powerpoint/2010/main" val="1828099147"/>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ul7,2010_4PMrada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0" y="0"/>
            <a:ext cx="34290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jul7,2010_4PMv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17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jul7,2010_4PMgus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3006725"/>
            <a:ext cx="34290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jul7,2010_4PMwin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0600" y="3006725"/>
            <a:ext cx="34290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7"/>
          <p:cNvSpPr txBox="1">
            <a:spLocks noChangeArrowheads="1"/>
          </p:cNvSpPr>
          <p:nvPr/>
        </p:nvSpPr>
        <p:spPr bwMode="auto">
          <a:xfrm>
            <a:off x="0" y="4191000"/>
            <a:ext cx="1895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400" dirty="0">
                <a:latin typeface="Arial" charset="0"/>
              </a:rPr>
              <a:t>July 7, 2010</a:t>
            </a:r>
          </a:p>
          <a:p>
            <a:r>
              <a:rPr lang="en-US" sz="2400" dirty="0">
                <a:latin typeface="Arial" charset="0"/>
              </a:rPr>
              <a:t>4:00PM</a:t>
            </a:r>
          </a:p>
        </p:txBody>
      </p:sp>
      <p:sp>
        <p:nvSpPr>
          <p:cNvPr id="12295" name="TextBox 7"/>
          <p:cNvSpPr txBox="1">
            <a:spLocks noChangeArrowheads="1"/>
          </p:cNvSpPr>
          <p:nvPr/>
        </p:nvSpPr>
        <p:spPr bwMode="auto">
          <a:xfrm>
            <a:off x="0" y="152400"/>
            <a:ext cx="2278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t>Sky conditions via</a:t>
            </a:r>
          </a:p>
          <a:p>
            <a:r>
              <a:rPr lang="en-US"/>
              <a:t>satellite</a:t>
            </a:r>
          </a:p>
        </p:txBody>
      </p:sp>
      <p:pic>
        <p:nvPicPr>
          <p:cNvPr id="12296" name="Picture 3" descr="jul7,2010_4PMradiati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71800" y="0"/>
            <a:ext cx="28194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9"/>
          <p:cNvSpPr txBox="1">
            <a:spLocks noChangeArrowheads="1"/>
          </p:cNvSpPr>
          <p:nvPr/>
        </p:nvSpPr>
        <p:spPr bwMode="auto">
          <a:xfrm>
            <a:off x="4178300" y="3200400"/>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t>Solar radiation</a:t>
            </a:r>
          </a:p>
        </p:txBody>
      </p:sp>
      <p:sp>
        <p:nvSpPr>
          <p:cNvPr id="12298" name="TextBox 10"/>
          <p:cNvSpPr txBox="1">
            <a:spLocks noChangeArrowheads="1"/>
          </p:cNvSpPr>
          <p:nvPr/>
        </p:nvSpPr>
        <p:spPr bwMode="auto">
          <a:xfrm>
            <a:off x="6858000" y="304800"/>
            <a:ext cx="874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t>Radar</a:t>
            </a:r>
          </a:p>
        </p:txBody>
      </p:sp>
      <p:sp>
        <p:nvSpPr>
          <p:cNvPr id="12299" name="TextBox 11"/>
          <p:cNvSpPr txBox="1">
            <a:spLocks noChangeArrowheads="1"/>
          </p:cNvSpPr>
          <p:nvPr/>
        </p:nvSpPr>
        <p:spPr bwMode="auto">
          <a:xfrm>
            <a:off x="1981200" y="6477000"/>
            <a:ext cx="288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t>Wind speed &amp; direction</a:t>
            </a:r>
          </a:p>
        </p:txBody>
      </p:sp>
      <p:sp>
        <p:nvSpPr>
          <p:cNvPr id="12300" name="TextBox 12"/>
          <p:cNvSpPr txBox="1">
            <a:spLocks noChangeArrowheads="1"/>
          </p:cNvSpPr>
          <p:nvPr/>
        </p:nvSpPr>
        <p:spPr bwMode="auto">
          <a:xfrm>
            <a:off x="6096000" y="6477000"/>
            <a:ext cx="1477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t>Wind gusts</a:t>
            </a:r>
          </a:p>
        </p:txBody>
      </p:sp>
    </p:spTree>
    <p:extLst>
      <p:ext uri="{BB962C8B-B14F-4D97-AF65-F5344CB8AC3E}">
        <p14:creationId xmlns:p14="http://schemas.microsoft.com/office/powerpoint/2010/main" val="992085859"/>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85800" y="277813"/>
            <a:ext cx="342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800">
                <a:latin typeface="Arial" charset="0"/>
              </a:rPr>
              <a:t>Evapotranspiration</a:t>
            </a:r>
          </a:p>
        </p:txBody>
      </p:sp>
      <p:sp>
        <p:nvSpPr>
          <p:cNvPr id="13315" name="Text Box 3"/>
          <p:cNvSpPr txBox="1">
            <a:spLocks noChangeArrowheads="1"/>
          </p:cNvSpPr>
          <p:nvPr/>
        </p:nvSpPr>
        <p:spPr bwMode="auto">
          <a:xfrm>
            <a:off x="5584825" y="277813"/>
            <a:ext cx="2339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800">
                <a:latin typeface="Arial" charset="0"/>
              </a:rPr>
              <a:t>Precipitation</a:t>
            </a:r>
          </a:p>
        </p:txBody>
      </p:sp>
      <p:pic>
        <p:nvPicPr>
          <p:cNvPr id="13316"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38200"/>
            <a:ext cx="46831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38663" y="838200"/>
            <a:ext cx="46815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93857" y="6183414"/>
            <a:ext cx="3485891" cy="461665"/>
          </a:xfrm>
          <a:prstGeom prst="rect">
            <a:avLst/>
          </a:prstGeom>
          <a:noFill/>
        </p:spPr>
        <p:txBody>
          <a:bodyPr wrap="none" rtlCol="0">
            <a:spAutoFit/>
          </a:bodyPr>
          <a:lstStyle/>
          <a:p>
            <a:r>
              <a:rPr lang="en-US" sz="2400" b="1" dirty="0" smtClean="0">
                <a:latin typeface="Arial" pitchFamily="34" charset="0"/>
                <a:cs typeface="Arial" pitchFamily="34" charset="0"/>
              </a:rPr>
              <a:t>July 13, 2011   9:00 PM</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150337213"/>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85800" y="277813"/>
            <a:ext cx="3279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800">
                <a:latin typeface="Arial" charset="0"/>
              </a:rPr>
              <a:t>Soil water content</a:t>
            </a:r>
          </a:p>
        </p:txBody>
      </p:sp>
      <p:sp>
        <p:nvSpPr>
          <p:cNvPr id="14339" name="Text Box 3"/>
          <p:cNvSpPr txBox="1">
            <a:spLocks noChangeArrowheads="1"/>
          </p:cNvSpPr>
          <p:nvPr/>
        </p:nvSpPr>
        <p:spPr bwMode="auto">
          <a:xfrm>
            <a:off x="5486400" y="277813"/>
            <a:ext cx="3021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800">
                <a:latin typeface="Arial" charset="0"/>
              </a:rPr>
              <a:t>Soil temperature</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871538"/>
            <a:ext cx="4572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14400"/>
            <a:ext cx="4546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7"/>
          <p:cNvSpPr txBox="1">
            <a:spLocks noChangeArrowheads="1"/>
          </p:cNvSpPr>
          <p:nvPr/>
        </p:nvSpPr>
        <p:spPr bwMode="auto">
          <a:xfrm>
            <a:off x="26894" y="6113929"/>
            <a:ext cx="92089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800" dirty="0" smtClean="0">
                <a:latin typeface="Arial" charset="0"/>
                <a:cs typeface="Arial" charset="0"/>
              </a:rPr>
              <a:t>Each </a:t>
            </a:r>
            <a:r>
              <a:rPr lang="en-US" sz="2800" dirty="0">
                <a:latin typeface="Arial" charset="0"/>
                <a:cs typeface="Arial" charset="0"/>
              </a:rPr>
              <a:t>at 10 cm depth under </a:t>
            </a:r>
            <a:r>
              <a:rPr lang="en-US" sz="2800" dirty="0" smtClean="0">
                <a:latin typeface="Arial" charset="0"/>
                <a:cs typeface="Arial" charset="0"/>
              </a:rPr>
              <a:t>grass Nov. 11, 2011  noon</a:t>
            </a:r>
            <a:endParaRPr lang="en-US" sz="2800" dirty="0">
              <a:latin typeface="Arial" charset="0"/>
              <a:cs typeface="Arial" charset="0"/>
            </a:endParaRPr>
          </a:p>
        </p:txBody>
      </p:sp>
    </p:spTree>
    <p:extLst>
      <p:ext uri="{BB962C8B-B14F-4D97-AF65-F5344CB8AC3E}">
        <p14:creationId xmlns:p14="http://schemas.microsoft.com/office/powerpoint/2010/main" val="1823026898"/>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152400" y="152400"/>
            <a:ext cx="4877542" cy="3657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email"/>
          <a:srcRect/>
          <a:stretch>
            <a:fillRect/>
          </a:stretch>
        </p:blipFill>
        <p:spPr bwMode="auto">
          <a:xfrm>
            <a:off x="4038600" y="2971800"/>
            <a:ext cx="4917766" cy="3687763"/>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email"/>
          <a:srcRect/>
          <a:stretch>
            <a:fillRect/>
          </a:stretch>
        </p:blipFill>
        <p:spPr bwMode="auto">
          <a:xfrm>
            <a:off x="1143000" y="4876800"/>
            <a:ext cx="2743200" cy="1852246"/>
          </a:xfrm>
          <a:prstGeom prst="rect">
            <a:avLst/>
          </a:prstGeom>
          <a:noFill/>
          <a:ln w="9525">
            <a:noFill/>
            <a:miter lim="800000"/>
            <a:headEnd/>
            <a:tailEnd/>
          </a:ln>
        </p:spPr>
      </p:pic>
      <p:pic>
        <p:nvPicPr>
          <p:cNvPr id="2053" name="Picture 5"/>
          <p:cNvPicPr>
            <a:picLocks noChangeAspect="1" noChangeArrowheads="1"/>
          </p:cNvPicPr>
          <p:nvPr/>
        </p:nvPicPr>
        <p:blipFill>
          <a:blip r:embed="rId5" cstate="email"/>
          <a:srcRect/>
          <a:stretch>
            <a:fillRect/>
          </a:stretch>
        </p:blipFill>
        <p:spPr bwMode="auto">
          <a:xfrm>
            <a:off x="5134778" y="533400"/>
            <a:ext cx="2713822" cy="2124974"/>
          </a:xfrm>
          <a:prstGeom prst="rect">
            <a:avLst/>
          </a:prstGeom>
          <a:noFill/>
          <a:ln w="9525">
            <a:noFill/>
            <a:miter lim="800000"/>
            <a:headEnd/>
            <a:tailEnd/>
          </a:ln>
        </p:spPr>
      </p:pic>
      <p:sp>
        <p:nvSpPr>
          <p:cNvPr id="8" name="TextBox 7"/>
          <p:cNvSpPr txBox="1"/>
          <p:nvPr/>
        </p:nvSpPr>
        <p:spPr>
          <a:xfrm>
            <a:off x="1600200" y="4419600"/>
            <a:ext cx="2375266" cy="369332"/>
          </a:xfrm>
          <a:prstGeom prst="rect">
            <a:avLst/>
          </a:prstGeom>
          <a:noFill/>
        </p:spPr>
        <p:txBody>
          <a:bodyPr wrap="none" rtlCol="0">
            <a:spAutoFit/>
          </a:bodyPr>
          <a:lstStyle/>
          <a:p>
            <a:r>
              <a:rPr lang="en-US" dirty="0" smtClean="0"/>
              <a:t>Jersey City, NJ Mesonet</a:t>
            </a:r>
            <a:endParaRPr lang="en-US" dirty="0"/>
          </a:p>
        </p:txBody>
      </p:sp>
      <p:sp>
        <p:nvSpPr>
          <p:cNvPr id="9" name="TextBox 8"/>
          <p:cNvSpPr txBox="1"/>
          <p:nvPr/>
        </p:nvSpPr>
        <p:spPr>
          <a:xfrm>
            <a:off x="5105400" y="152400"/>
            <a:ext cx="2148730" cy="369332"/>
          </a:xfrm>
          <a:prstGeom prst="rect">
            <a:avLst/>
          </a:prstGeom>
          <a:noFill/>
        </p:spPr>
        <p:txBody>
          <a:bodyPr wrap="none" rtlCol="0">
            <a:spAutoFit/>
          </a:bodyPr>
          <a:lstStyle/>
          <a:p>
            <a:r>
              <a:rPr lang="en-US" dirty="0" smtClean="0"/>
              <a:t>Sea Girt, NJ Mesonet</a:t>
            </a:r>
            <a:endParaRPr lang="en-US" dirty="0"/>
          </a:p>
        </p:txBody>
      </p:sp>
      <p:sp>
        <p:nvSpPr>
          <p:cNvPr id="10" name="Right Arrow 9"/>
          <p:cNvSpPr/>
          <p:nvPr/>
        </p:nvSpPr>
        <p:spPr>
          <a:xfrm>
            <a:off x="4800600" y="1447800"/>
            <a:ext cx="1130808" cy="3048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Right Arrow 11"/>
          <p:cNvSpPr/>
          <p:nvPr/>
        </p:nvSpPr>
        <p:spPr>
          <a:xfrm rot="10800000">
            <a:off x="2133600" y="5943600"/>
            <a:ext cx="1981200" cy="3048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077200" y="152400"/>
            <a:ext cx="380999" cy="2677656"/>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Coastal</a:t>
            </a:r>
            <a:endParaRPr lang="en-US" sz="2400" b="1" dirty="0">
              <a:solidFill>
                <a:srgbClr val="FF0000"/>
              </a:solidFill>
              <a:latin typeface="Arial" pitchFamily="34" charset="0"/>
              <a:cs typeface="Arial" pitchFamily="34" charset="0"/>
            </a:endParaRPr>
          </a:p>
        </p:txBody>
      </p:sp>
      <p:sp>
        <p:nvSpPr>
          <p:cNvPr id="14" name="TextBox 13"/>
          <p:cNvSpPr txBox="1"/>
          <p:nvPr/>
        </p:nvSpPr>
        <p:spPr>
          <a:xfrm>
            <a:off x="381000" y="4648200"/>
            <a:ext cx="381000" cy="1938992"/>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Urban</a:t>
            </a:r>
            <a:endParaRPr lang="en-US" sz="2400" b="1" dirty="0">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228600"/>
            <a:ext cx="5791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6"/>
          <p:cNvSpPr txBox="1">
            <a:spLocks noChangeArrowheads="1"/>
          </p:cNvSpPr>
          <p:nvPr/>
        </p:nvSpPr>
        <p:spPr bwMode="auto">
          <a:xfrm>
            <a:off x="6324600" y="365760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400" b="0">
                <a:latin typeface="Arial" charset="0"/>
              </a:rPr>
              <a:t>Temperatures</a:t>
            </a:r>
          </a:p>
          <a:p>
            <a:r>
              <a:rPr lang="en-US" sz="2400" b="0">
                <a:latin typeface="Arial" charset="0"/>
              </a:rPr>
              <a:t>4PM, April 11, 2011</a:t>
            </a:r>
          </a:p>
        </p:txBody>
      </p:sp>
      <p:sp>
        <p:nvSpPr>
          <p:cNvPr id="15364" name="TextBox 3"/>
          <p:cNvSpPr txBox="1">
            <a:spLocks noChangeArrowheads="1"/>
          </p:cNvSpPr>
          <p:nvPr/>
        </p:nvSpPr>
        <p:spPr bwMode="auto">
          <a:xfrm>
            <a:off x="6629400" y="1524000"/>
            <a:ext cx="2103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sz="2800">
                <a:latin typeface="Arial" charset="0"/>
                <a:cs typeface="Arial" charset="0"/>
              </a:rPr>
              <a:t>Sea Breeze</a:t>
            </a:r>
          </a:p>
        </p:txBody>
      </p:sp>
    </p:spTree>
    <p:extLst>
      <p:ext uri="{BB962C8B-B14F-4D97-AF65-F5344CB8AC3E}">
        <p14:creationId xmlns:p14="http://schemas.microsoft.com/office/powerpoint/2010/main" val="3299522119"/>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152400" y="0"/>
            <a:ext cx="5562600" cy="3631780"/>
          </a:xfrm>
          <a:prstGeom prst="rect">
            <a:avLst/>
          </a:prstGeom>
          <a:noFill/>
          <a:ln w="9525">
            <a:noFill/>
            <a:miter lim="800000"/>
            <a:headEnd/>
            <a:tailEnd/>
          </a:ln>
        </p:spPr>
      </p:pic>
      <p:pic>
        <p:nvPicPr>
          <p:cNvPr id="3077" name="Picture 5"/>
          <p:cNvPicPr>
            <a:picLocks noChangeAspect="1" noChangeArrowheads="1"/>
          </p:cNvPicPr>
          <p:nvPr/>
        </p:nvPicPr>
        <p:blipFill>
          <a:blip r:embed="rId3" cstate="email"/>
          <a:srcRect/>
          <a:stretch>
            <a:fillRect/>
          </a:stretch>
        </p:blipFill>
        <p:spPr bwMode="auto">
          <a:xfrm>
            <a:off x="1447800" y="3810000"/>
            <a:ext cx="4095750" cy="2857500"/>
          </a:xfrm>
          <a:prstGeom prst="rect">
            <a:avLst/>
          </a:prstGeom>
          <a:noFill/>
          <a:ln w="9525">
            <a:noFill/>
            <a:miter lim="800000"/>
            <a:headEnd/>
            <a:tailEnd/>
          </a:ln>
        </p:spPr>
      </p:pic>
      <p:pic>
        <p:nvPicPr>
          <p:cNvPr id="3079" name="Picture 7"/>
          <p:cNvPicPr>
            <a:picLocks noChangeAspect="1" noChangeArrowheads="1"/>
          </p:cNvPicPr>
          <p:nvPr/>
        </p:nvPicPr>
        <p:blipFill>
          <a:blip r:embed="rId4" cstate="email"/>
          <a:srcRect/>
          <a:stretch>
            <a:fillRect/>
          </a:stretch>
        </p:blipFill>
        <p:spPr bwMode="auto">
          <a:xfrm>
            <a:off x="5638800" y="3276600"/>
            <a:ext cx="3332408" cy="3429000"/>
          </a:xfrm>
          <a:prstGeom prst="rect">
            <a:avLst/>
          </a:prstGeom>
          <a:noFill/>
          <a:ln w="9525">
            <a:noFill/>
            <a:miter lim="800000"/>
            <a:headEnd/>
            <a:tailEnd/>
          </a:ln>
        </p:spPr>
      </p:pic>
      <p:sp>
        <p:nvSpPr>
          <p:cNvPr id="5" name="TextBox 4"/>
          <p:cNvSpPr txBox="1"/>
          <p:nvPr/>
        </p:nvSpPr>
        <p:spPr>
          <a:xfrm>
            <a:off x="5943600" y="838200"/>
            <a:ext cx="2971800" cy="1384995"/>
          </a:xfrm>
          <a:prstGeom prst="rect">
            <a:avLst/>
          </a:prstGeom>
          <a:noFill/>
        </p:spPr>
        <p:txBody>
          <a:bodyPr wrap="square" rtlCol="0">
            <a:spAutoFit/>
          </a:bodyPr>
          <a:lstStyle/>
          <a:p>
            <a:pPr algn="ctr"/>
            <a:r>
              <a:rPr lang="en-US" sz="2800" dirty="0" smtClean="0">
                <a:solidFill>
                  <a:srgbClr val="FF0000"/>
                </a:solidFill>
                <a:latin typeface="Arial" pitchFamily="34" charset="0"/>
                <a:cs typeface="Arial" pitchFamily="34" charset="0"/>
              </a:rPr>
              <a:t>Sample displays:</a:t>
            </a:r>
          </a:p>
          <a:p>
            <a:pPr algn="ctr"/>
            <a:r>
              <a:rPr lang="en-US" sz="2800" dirty="0" smtClean="0">
                <a:solidFill>
                  <a:srgbClr val="FF0000"/>
                </a:solidFill>
                <a:latin typeface="Arial" pitchFamily="34" charset="0"/>
                <a:cs typeface="Arial" pitchFamily="34" charset="0"/>
              </a:rPr>
              <a:t>DEOS &amp;</a:t>
            </a:r>
          </a:p>
          <a:p>
            <a:pPr algn="ctr"/>
            <a:r>
              <a:rPr lang="en-US" sz="2800" dirty="0" smtClean="0">
                <a:solidFill>
                  <a:srgbClr val="FF0000"/>
                </a:solidFill>
                <a:latin typeface="Arial" pitchFamily="34" charset="0"/>
                <a:cs typeface="Arial" pitchFamily="34" charset="0"/>
              </a:rPr>
              <a:t>NJWxNet</a:t>
            </a:r>
            <a:endParaRPr lang="en-US" sz="2800" dirty="0">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077200" cy="5262979"/>
          </a:xfrm>
          <a:prstGeom prst="rect">
            <a:avLst/>
          </a:prstGeom>
          <a:noFill/>
        </p:spPr>
        <p:txBody>
          <a:bodyPr wrap="square" rtlCol="0">
            <a:spAutoFit/>
          </a:bodyPr>
          <a:lstStyle/>
          <a:p>
            <a:pPr algn="ctr"/>
            <a:endParaRPr lang="en-US" sz="3200" b="1" dirty="0" smtClean="0">
              <a:solidFill>
                <a:srgbClr val="FF0000"/>
              </a:solidFill>
              <a:latin typeface="Arial" pitchFamily="34" charset="0"/>
              <a:cs typeface="Arial" pitchFamily="34" charset="0"/>
            </a:endParaRPr>
          </a:p>
          <a:p>
            <a:pPr algn="ctr"/>
            <a:r>
              <a:rPr lang="en-US" sz="3200" b="1" dirty="0" smtClean="0">
                <a:solidFill>
                  <a:srgbClr val="800000"/>
                </a:solidFill>
                <a:latin typeface="Arial" pitchFamily="34" charset="0"/>
                <a:cs typeface="Arial" pitchFamily="34" charset="0"/>
              </a:rPr>
              <a:t>Mid-Atlantic Mesonet</a:t>
            </a:r>
          </a:p>
          <a:p>
            <a:pPr algn="ctr"/>
            <a:r>
              <a:rPr lang="en-US" sz="3200" b="1" dirty="0" smtClean="0">
                <a:solidFill>
                  <a:srgbClr val="800000"/>
                </a:solidFill>
                <a:latin typeface="Arial" pitchFamily="34" charset="0"/>
                <a:cs typeface="Arial" pitchFamily="34" charset="0"/>
              </a:rPr>
              <a:t>Consortium Contributions to </a:t>
            </a:r>
          </a:p>
          <a:p>
            <a:pPr algn="ctr"/>
            <a:r>
              <a:rPr lang="en-US" sz="3200" b="1" dirty="0" smtClean="0">
                <a:solidFill>
                  <a:srgbClr val="800000"/>
                </a:solidFill>
                <a:latin typeface="Arial" pitchFamily="34" charset="0"/>
                <a:cs typeface="Arial" pitchFamily="34" charset="0"/>
              </a:rPr>
              <a:t>FY11-12 </a:t>
            </a:r>
            <a:r>
              <a:rPr lang="en-US" sz="3200" b="1" dirty="0" err="1" smtClean="0">
                <a:solidFill>
                  <a:srgbClr val="800000"/>
                </a:solidFill>
                <a:latin typeface="Arial" pitchFamily="34" charset="0"/>
                <a:cs typeface="Arial" pitchFamily="34" charset="0"/>
              </a:rPr>
              <a:t>Meso</a:t>
            </a:r>
            <a:r>
              <a:rPr lang="en-US" sz="3200" b="1" dirty="0" smtClean="0">
                <a:solidFill>
                  <a:srgbClr val="800000"/>
                </a:solidFill>
                <a:latin typeface="Arial" pitchFamily="34" charset="0"/>
                <a:cs typeface="Arial" pitchFamily="34" charset="0"/>
              </a:rPr>
              <a:t> US Initiative</a:t>
            </a:r>
          </a:p>
          <a:p>
            <a:pPr algn="ctr"/>
            <a:endParaRPr lang="en-US" dirty="0"/>
          </a:p>
          <a:p>
            <a:pPr algn="ctr"/>
            <a:endParaRPr lang="en-US" dirty="0"/>
          </a:p>
          <a:p>
            <a:pPr marL="342900" indent="-342900">
              <a:buFont typeface="Arial"/>
              <a:buChar char="•"/>
            </a:pPr>
            <a:r>
              <a:rPr lang="en-US" sz="2400" dirty="0" smtClean="0">
                <a:latin typeface="Arial" pitchFamily="34" charset="0"/>
                <a:cs typeface="Arial" pitchFamily="34" charset="0"/>
              </a:rPr>
              <a:t>Upgrade &amp; maintain DEOS and NJ </a:t>
            </a:r>
            <a:r>
              <a:rPr lang="en-US" sz="2400" dirty="0" err="1" smtClean="0">
                <a:latin typeface="Arial" pitchFamily="34" charset="0"/>
                <a:cs typeface="Arial" pitchFamily="34" charset="0"/>
              </a:rPr>
              <a:t>Mesonet</a:t>
            </a:r>
            <a:r>
              <a:rPr lang="en-US" sz="2400" dirty="0">
                <a:latin typeface="Arial" pitchFamily="34" charset="0"/>
                <a:cs typeface="Arial" pitchFamily="34" charset="0"/>
              </a:rPr>
              <a:t> </a:t>
            </a:r>
            <a:r>
              <a:rPr lang="en-US" sz="2400" dirty="0" smtClean="0">
                <a:latin typeface="Arial" pitchFamily="34" charset="0"/>
                <a:cs typeface="Arial" pitchFamily="34" charset="0"/>
              </a:rPr>
              <a:t>stations.</a:t>
            </a:r>
          </a:p>
          <a:p>
            <a:pPr marL="342900" indent="-342900">
              <a:buFont typeface="Arial"/>
              <a:buChar char="•"/>
            </a:pPr>
            <a:r>
              <a:rPr lang="en-US" sz="2400" dirty="0" smtClean="0">
                <a:latin typeface="Arial" pitchFamily="34" charset="0"/>
                <a:cs typeface="Arial" pitchFamily="34" charset="0"/>
              </a:rPr>
              <a:t>Generate detailed metadata.</a:t>
            </a:r>
          </a:p>
          <a:p>
            <a:pPr marL="342900" indent="-342900">
              <a:buFont typeface="Arial"/>
              <a:buChar char="•"/>
            </a:pPr>
            <a:r>
              <a:rPr lang="en-US" sz="2400" dirty="0" smtClean="0">
                <a:latin typeface="Arial" pitchFamily="34" charset="0"/>
                <a:cs typeface="Arial" pitchFamily="34" charset="0"/>
              </a:rPr>
              <a:t>Standardize data ingest across multi-state networks.</a:t>
            </a:r>
          </a:p>
          <a:p>
            <a:pPr marL="342900" indent="-342900">
              <a:buFont typeface="Arial"/>
              <a:buChar char="•"/>
            </a:pPr>
            <a:r>
              <a:rPr lang="en-US" sz="2400" dirty="0" smtClean="0">
                <a:latin typeface="Arial" pitchFamily="34" charset="0"/>
                <a:cs typeface="Arial" pitchFamily="34" charset="0"/>
              </a:rPr>
              <a:t>Develop quality control procedures with urban and coastal foci.</a:t>
            </a:r>
          </a:p>
          <a:p>
            <a:pPr marL="342900" indent="-342900">
              <a:buFont typeface="Arial"/>
              <a:buChar char="•"/>
            </a:pPr>
            <a:r>
              <a:rPr lang="en-US" sz="2400" dirty="0" smtClean="0">
                <a:latin typeface="Arial" pitchFamily="34" charset="0"/>
                <a:cs typeface="Arial" pitchFamily="34" charset="0"/>
              </a:rPr>
              <a:t>Explore expansion of Mid-Atlantic Mesonet to nearby states.</a:t>
            </a:r>
            <a:endParaRPr lang="en-US" sz="2400" dirty="0">
              <a:latin typeface="Arial" pitchFamily="34" charset="0"/>
              <a:cs typeface="Arial" pitchFamily="34" charset="0"/>
            </a:endParaRPr>
          </a:p>
        </p:txBody>
      </p:sp>
      <p:pic>
        <p:nvPicPr>
          <p:cNvPr id="3" name="Picture 2" descr="DEOS_Logo.jpg"/>
          <p:cNvPicPr>
            <a:picLocks noChangeAspect="1"/>
          </p:cNvPicPr>
          <p:nvPr/>
        </p:nvPicPr>
        <p:blipFill>
          <a:blip r:embed="rId2" cstate="email"/>
          <a:stretch>
            <a:fillRect/>
          </a:stretch>
        </p:blipFill>
        <p:spPr>
          <a:xfrm>
            <a:off x="304800" y="152400"/>
            <a:ext cx="1295400"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njwxnet_mapLogo_enlarged.jpg"/>
          <p:cNvPicPr>
            <a:picLocks noChangeAspect="1"/>
          </p:cNvPicPr>
          <p:nvPr/>
        </p:nvPicPr>
        <p:blipFill>
          <a:blip r:embed="rId3" cstate="email"/>
          <a:stretch>
            <a:fillRect/>
          </a:stretch>
        </p:blipFill>
        <p:spPr>
          <a:xfrm>
            <a:off x="7848600" y="152400"/>
            <a:ext cx="1061357" cy="1600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193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52400"/>
            <a:ext cx="4914900" cy="6553200"/>
          </a:xfrm>
          <a:prstGeom prst="rect">
            <a:avLst/>
          </a:prstGeom>
        </p:spPr>
      </p:pic>
    </p:spTree>
    <p:extLst>
      <p:ext uri="{BB962C8B-B14F-4D97-AF65-F5344CB8AC3E}">
        <p14:creationId xmlns:p14="http://schemas.microsoft.com/office/powerpoint/2010/main" val="838259515"/>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988" y="25400"/>
            <a:ext cx="7026275" cy="584200"/>
          </a:xfrm>
          <a:prstGeom prst="rect">
            <a:avLst/>
          </a:prstGeom>
          <a:noFill/>
        </p:spPr>
        <p:txBody>
          <a:bodyPr wrap="none">
            <a:spAutoFit/>
          </a:bodyPr>
          <a:lstStyle/>
          <a:p>
            <a:pPr algn="ctr">
              <a:defRPr/>
            </a:pPr>
            <a:r>
              <a:rPr lang="en-US" sz="3200" dirty="0">
                <a:solidFill>
                  <a:srgbClr val="000090"/>
                </a:solidFill>
                <a:effectLst>
                  <a:outerShdw blurRad="50800" dist="38100" dir="2700000" algn="tl" rotWithShape="0">
                    <a:srgbClr val="000000">
                      <a:alpha val="43000"/>
                    </a:srgbClr>
                  </a:outerShdw>
                </a:effectLst>
                <a:latin typeface="Arial Black"/>
                <a:cs typeface="ＭＳ Ｐゴシック" charset="-128"/>
              </a:rPr>
              <a:t>University of Delaware (DEOS) </a:t>
            </a:r>
          </a:p>
        </p:txBody>
      </p:sp>
      <p:sp>
        <p:nvSpPr>
          <p:cNvPr id="52229" name="Content Placeholder 2"/>
          <p:cNvSpPr>
            <a:spLocks noGrp="1"/>
          </p:cNvSpPr>
          <p:nvPr>
            <p:ph idx="1"/>
          </p:nvPr>
        </p:nvSpPr>
        <p:spPr>
          <a:xfrm>
            <a:off x="381000" y="609600"/>
            <a:ext cx="8229600" cy="2087562"/>
          </a:xfrm>
        </p:spPr>
        <p:txBody>
          <a:bodyPr/>
          <a:lstStyle/>
          <a:p>
            <a:pPr eaLnBrk="1" hangingPunct="1"/>
            <a:r>
              <a:rPr lang="en-US" sz="2000" dirty="0" smtClean="0">
                <a:latin typeface="Arial" charset="0"/>
                <a:cs typeface="Arial" charset="0"/>
              </a:rPr>
              <a:t>UDEL operates the Delaware Environmental Observing System (DEOS), which encompasses coastal, urban, and rural locations in Delaware. DEOS provides state agencies and the citizens of the Delmarva area with immediate information about environmental conditions in and around the region with a network of 50 stations</a:t>
            </a:r>
            <a:r>
              <a:rPr lang="en-US" sz="2000" b="1" dirty="0" smtClean="0">
                <a:latin typeface="Arial" charset="0"/>
                <a:cs typeface="Arial" charset="0"/>
              </a:rPr>
              <a:t> </a:t>
            </a:r>
            <a:r>
              <a:rPr lang="en-US" sz="2000" dirty="0" smtClean="0">
                <a:latin typeface="Arial" charset="0"/>
                <a:cs typeface="Arial" charset="0"/>
              </a:rPr>
              <a:t>that report data in real time every five minutes</a:t>
            </a:r>
            <a:endParaRPr lang="en-US" sz="2200" dirty="0" smtClean="0">
              <a:latin typeface="Arial" charset="0"/>
            </a:endParaRPr>
          </a:p>
          <a:p>
            <a:pPr eaLnBrk="1" hangingPunct="1"/>
            <a:endParaRPr lang="en-US" sz="2200" dirty="0" smtClean="0">
              <a:solidFill>
                <a:srgbClr val="1926C6"/>
              </a:solidFill>
              <a:latin typeface="Arial" charset="0"/>
            </a:endParaRPr>
          </a:p>
          <a:p>
            <a:pPr eaLnBrk="1" hangingPunct="1"/>
            <a:endParaRPr lang="en-US" sz="2200" dirty="0" smtClean="0">
              <a:solidFill>
                <a:srgbClr val="1926C6"/>
              </a:solidFill>
              <a:latin typeface="Arial" charset="0"/>
            </a:endParaRPr>
          </a:p>
          <a:p>
            <a:pPr eaLnBrk="1" hangingPunct="1"/>
            <a:endParaRPr lang="en-US" sz="2200" dirty="0" smtClean="0">
              <a:solidFill>
                <a:srgbClr val="1926C6"/>
              </a:solidFill>
              <a:latin typeface="Arial" charset="0"/>
            </a:endParaRPr>
          </a:p>
          <a:p>
            <a:pPr eaLnBrk="1" hangingPunct="1"/>
            <a:endParaRPr lang="en-US" sz="2200" dirty="0" smtClean="0">
              <a:solidFill>
                <a:srgbClr val="1926C6"/>
              </a:solidFill>
              <a:latin typeface="Arial" charset="0"/>
            </a:endParaRPr>
          </a:p>
          <a:p>
            <a:pPr eaLnBrk="1" hangingPunct="1"/>
            <a:endParaRPr lang="en-US" sz="2200" dirty="0" smtClean="0">
              <a:solidFill>
                <a:srgbClr val="1926C6"/>
              </a:solidFill>
              <a:latin typeface="Arial" charset="0"/>
            </a:endParaRPr>
          </a:p>
        </p:txBody>
      </p:sp>
      <p:pic>
        <p:nvPicPr>
          <p:cNvPr id="8"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3297687"/>
            <a:ext cx="4407913" cy="3484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3"/>
          <p:cNvSpPr txBox="1">
            <a:spLocks noChangeArrowheads="1"/>
          </p:cNvSpPr>
          <p:nvPr/>
        </p:nvSpPr>
        <p:spPr bwMode="auto">
          <a:xfrm>
            <a:off x="838200" y="2514600"/>
            <a:ext cx="762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000" b="1" dirty="0">
                <a:latin typeface="Times New Roman" pitchFamily="18" charset="0"/>
                <a:cs typeface="Times New Roman" pitchFamily="18" charset="0"/>
              </a:rPr>
              <a:t>www.deos.udel.edu</a:t>
            </a:r>
          </a:p>
        </p:txBody>
      </p:sp>
    </p:spTree>
    <p:extLst>
      <p:ext uri="{BB962C8B-B14F-4D97-AF65-F5344CB8AC3E}">
        <p14:creationId xmlns:p14="http://schemas.microsoft.com/office/powerpoint/2010/main" val="2708263080"/>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00200" y="734147"/>
            <a:ext cx="6019800" cy="589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52400"/>
            <a:ext cx="8534400" cy="523220"/>
          </a:xfrm>
          <a:prstGeom prst="rect">
            <a:avLst/>
          </a:prstGeom>
          <a:noFill/>
        </p:spPr>
        <p:txBody>
          <a:bodyPr wrap="square" rtlCol="0">
            <a:spAutoFit/>
          </a:bodyPr>
          <a:lstStyle/>
          <a:p>
            <a:pPr algn="ctr"/>
            <a:r>
              <a:rPr lang="en-US" sz="2800" b="1" dirty="0" smtClean="0"/>
              <a:t>50 Core DEOS Mesonet Stations</a:t>
            </a:r>
            <a:endParaRPr lang="en-US" sz="2800" b="1" dirty="0"/>
          </a:p>
        </p:txBody>
      </p:sp>
    </p:spTree>
    <p:extLst>
      <p:ext uri="{BB962C8B-B14F-4D97-AF65-F5344CB8AC3E}">
        <p14:creationId xmlns:p14="http://schemas.microsoft.com/office/powerpoint/2010/main" val="3088968768"/>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228600" y="152400"/>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latin typeface="+mn-lt"/>
                <a:cs typeface="Times New Roman" pitchFamily="18" charset="0"/>
              </a:rPr>
              <a:t>DEOS Receives Real-time Data from approximately 250 Environmental Sensing Platforms across the Delmarva Region</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4412" y="1066800"/>
            <a:ext cx="7219950" cy="563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830092"/>
      </p:ext>
    </p:extLst>
  </p:cSld>
  <p:clrMapOvr>
    <a:masterClrMapping/>
  </p:clrMapOvr>
  <mc:AlternateContent xmlns:mc="http://schemas.openxmlformats.org/markup-compatibility/2006">
    <mc:Choice xmlns:p14="http://schemas.microsoft.com/office/powerpoint/2010/main" Requires="p14">
      <p:transition spd="slow" p14:dur="2000">
        <p:cover dir="ru"/>
      </p:transition>
    </mc:Choice>
    <mc:Fallback>
      <p:transition xmlns:p14="http://schemas.microsoft.com/office/powerpoint/2010/main" spd="slow">
        <p:cover dir="ru"/>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408</TotalTime>
  <Words>573</Words>
  <Application>Microsoft Macintosh PowerPoint</Application>
  <PresentationFormat>On-screen Show (4:3)</PresentationFormat>
  <Paragraphs>122</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Mid-Atlantic Mesonet Consortium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ONJSC New Jersey Mesonet </vt:lpstr>
      <vt:lpstr>ONJSC New Jersey SafetyNet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Rutgers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Mid-Atlantic Mesonet Consortium</dc:title>
  <dc:creator>Dave Robinson</dc:creator>
  <cp:lastModifiedBy>Daniel J. Leathers</cp:lastModifiedBy>
  <cp:revision>48</cp:revision>
  <dcterms:created xsi:type="dcterms:W3CDTF">2011-05-19T18:46:44Z</dcterms:created>
  <dcterms:modified xsi:type="dcterms:W3CDTF">2012-07-12T13:15:03Z</dcterms:modified>
</cp:coreProperties>
</file>