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</p:sldMasterIdLst>
  <p:sldIdLst>
    <p:sldId id="256" r:id="rId25"/>
    <p:sldId id="266" r:id="rId26"/>
    <p:sldId id="270" r:id="rId27"/>
    <p:sldId id="271" r:id="rId28"/>
    <p:sldId id="257" r:id="rId29"/>
    <p:sldId id="258" r:id="rId30"/>
    <p:sldId id="259" r:id="rId31"/>
    <p:sldId id="260" r:id="rId32"/>
    <p:sldId id="264" r:id="rId33"/>
    <p:sldId id="267" r:id="rId34"/>
    <p:sldId id="268" r:id="rId35"/>
    <p:sldId id="272" r:id="rId36"/>
    <p:sldId id="263" r:id="rId37"/>
    <p:sldId id="261" r:id="rId38"/>
    <p:sldId id="262" r:id="rId39"/>
    <p:sldId id="273" r:id="rId40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84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" Target="slides/slide1.xml"/><Relationship Id="rId26" Type="http://schemas.openxmlformats.org/officeDocument/2006/relationships/slide" Target="slides/slide2.xml"/><Relationship Id="rId27" Type="http://schemas.openxmlformats.org/officeDocument/2006/relationships/slide" Target="slides/slide3.xml"/><Relationship Id="rId28" Type="http://schemas.openxmlformats.org/officeDocument/2006/relationships/slide" Target="slides/slide4.xml"/><Relationship Id="rId2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6.xml"/><Relationship Id="rId31" Type="http://schemas.openxmlformats.org/officeDocument/2006/relationships/slide" Target="slides/slide7.xml"/><Relationship Id="rId32" Type="http://schemas.openxmlformats.org/officeDocument/2006/relationships/slide" Target="slides/slide8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9.xml"/><Relationship Id="rId34" Type="http://schemas.openxmlformats.org/officeDocument/2006/relationships/slide" Target="slides/slide10.xml"/><Relationship Id="rId35" Type="http://schemas.openxmlformats.org/officeDocument/2006/relationships/slide" Target="slides/slide11.xml"/><Relationship Id="rId36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slide" Target="slides/slide13.xml"/><Relationship Id="rId38" Type="http://schemas.openxmlformats.org/officeDocument/2006/relationships/slide" Target="slides/slide14.xml"/><Relationship Id="rId39" Type="http://schemas.openxmlformats.org/officeDocument/2006/relationships/slide" Target="slides/slide15.xml"/><Relationship Id="rId40" Type="http://schemas.openxmlformats.org/officeDocument/2006/relationships/slide" Target="slides/slide16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27038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23501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19500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68890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565139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76817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69859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46278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046269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0359713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781106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936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1320800"/>
            <a:ext cx="296545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874395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58035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77246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72995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47372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621302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32154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18767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84875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512959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0566787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610746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08498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85422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27896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52111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50302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7587518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75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31052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35902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51869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38566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7211894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24829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645055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88210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61914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06122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1662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12949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5686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36552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31351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96977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396791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166481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385894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68731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90525"/>
            <a:ext cx="2965450" cy="84994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43950" cy="8499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24557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24868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58738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602149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36342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32171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84912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06194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379317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0532513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786503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71628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1391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33254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60682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8011524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3289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13011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78645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0704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013200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2942771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5048708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06900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39608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09112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55024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49141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16931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77130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51958"/>
      </p:ext>
    </p:extLst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67145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398226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97452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1571386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06852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87556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16736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60244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481637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280636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39361"/>
      </p:ext>
    </p:extLst>
  </p:cSld>
  <p:clrMapOvr>
    <a:masterClrMapping/>
  </p:clrMapOvr>
  <p:transition xmlns:p14="http://schemas.microsoft.com/office/powerpoint/2010/main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95514"/>
      </p:ext>
    </p:extLst>
  </p:cSld>
  <p:clrMapOvr>
    <a:masterClrMapping/>
  </p:clrMapOvr>
  <p:transition xmlns:p14="http://schemas.microsoft.com/office/powerpoint/2010/main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217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225183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29746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8907603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56460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1320800"/>
            <a:ext cx="127000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5760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08199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23576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68756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405509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735600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21326"/>
      </p:ext>
    </p:extLst>
  </p:cSld>
  <p:clrMapOvr>
    <a:masterClrMapping/>
  </p:clrMapOvr>
  <p:transition xmlns:p14="http://schemas.microsoft.com/office/powerpoint/2010/main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35553"/>
      </p:ext>
    </p:extLst>
  </p:cSld>
  <p:clrMapOvr>
    <a:masterClrMapping/>
  </p:clrMapOvr>
  <p:transition xmlns:p14="http://schemas.microsoft.com/office/powerpoint/2010/main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04768"/>
      </p:ext>
    </p:extLst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149556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869984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596657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12140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330200"/>
            <a:ext cx="127000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365760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90317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2996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50651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145600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21950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575570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35004"/>
      </p:ext>
    </p:extLst>
  </p:cSld>
  <p:clrMapOvr>
    <a:masterClrMapping/>
  </p:clrMapOvr>
  <p:transition xmlns:p14="http://schemas.microsoft.com/office/powerpoint/2010/main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22277"/>
      </p:ext>
    </p:extLst>
  </p:cSld>
  <p:clrMapOvr>
    <a:masterClrMapping/>
  </p:clrMapOvr>
  <p:transition xmlns:p14="http://schemas.microsoft.com/office/powerpoint/2010/main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64657"/>
      </p:ext>
    </p:extLst>
  </p:cSld>
  <p:clrMapOvr>
    <a:masterClrMapping/>
  </p:clrMapOvr>
  <p:transition xmlns:p14="http://schemas.microsoft.com/office/powerpoint/2010/main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968863"/>
      </p:ext>
    </p:extLst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918414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4353083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03501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2276475"/>
            <a:ext cx="296545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76475"/>
            <a:ext cx="87439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83668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17957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16059"/>
      </p:ext>
    </p:extLst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15834"/>
      </p:ext>
    </p:extLst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491623"/>
      </p:ext>
    </p:extLst>
  </p:cSld>
  <p:clrMapOvr>
    <a:masterClrMapping/>
  </p:clrMapOvr>
  <p:transition xmlns:p14="http://schemas.microsoft.com/office/powerpoint/2010/main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24442"/>
      </p:ext>
    </p:extLst>
  </p:cSld>
  <p:clrMapOvr>
    <a:masterClrMapping/>
  </p:clrMapOvr>
  <p:transition xmlns:p14="http://schemas.microsoft.com/office/powerpoint/2010/main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19339"/>
      </p:ext>
    </p:extLst>
  </p:cSld>
  <p:clrMapOvr>
    <a:masterClrMapping/>
  </p:clrMapOvr>
  <p:transition xmlns:p14="http://schemas.microsoft.com/office/powerpoint/2010/main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85539"/>
      </p:ext>
    </p:extLst>
  </p:cSld>
  <p:clrMapOvr>
    <a:masterClrMapping/>
  </p:clrMapOvr>
  <p:transition xmlns:p14="http://schemas.microsoft.com/office/powerpoint/2010/main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227555"/>
      </p:ext>
    </p:extLst>
  </p:cSld>
  <p:clrMapOvr>
    <a:masterClrMapping/>
  </p:clrMapOvr>
  <p:transition xmlns:p14="http://schemas.microsoft.com/office/powerpoint/2010/main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484572"/>
      </p:ext>
    </p:extLst>
  </p:cSld>
  <p:clrMapOvr>
    <a:masterClrMapping/>
  </p:clrMapOvr>
  <p:transition xmlns:p14="http://schemas.microsoft.com/office/powerpoint/2010/main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780841"/>
      </p:ext>
    </p:extLst>
  </p:cSld>
  <p:clrMapOvr>
    <a:masterClrMapping/>
  </p:clrMapOvr>
  <p:transition xmlns:p14="http://schemas.microsoft.com/office/powerpoint/2010/main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52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48146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3625" y="7785100"/>
            <a:ext cx="2847975" cy="170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91525" cy="170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7574"/>
      </p:ext>
    </p:extLst>
  </p:cSld>
  <p:clrMapOvr>
    <a:masterClrMapping/>
  </p:clrMapOvr>
  <p:transition xmlns:p14="http://schemas.microsoft.com/office/powerpoint/2010/main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8079"/>
      </p:ext>
    </p:extLst>
  </p:cSld>
  <p:clrMapOvr>
    <a:masterClrMapping/>
  </p:clrMapOvr>
  <p:transition xmlns:p14="http://schemas.microsoft.com/office/powerpoint/2010/main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46690"/>
      </p:ext>
    </p:extLst>
  </p:cSld>
  <p:clrMapOvr>
    <a:masterClrMapping/>
  </p:clrMapOvr>
  <p:transition xmlns:p14="http://schemas.microsoft.com/office/powerpoint/2010/main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859882"/>
      </p:ext>
    </p:extLst>
  </p:cSld>
  <p:clrMapOvr>
    <a:masterClrMapping/>
  </p:clrMapOvr>
  <p:transition xmlns:p14="http://schemas.microsoft.com/office/powerpoint/2010/main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82376"/>
      </p:ext>
    </p:extLst>
  </p:cSld>
  <p:clrMapOvr>
    <a:masterClrMapping/>
  </p:clrMapOvr>
  <p:transition xmlns:p14="http://schemas.microsoft.com/office/powerpoint/2010/main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53442"/>
      </p:ext>
    </p:extLst>
  </p:cSld>
  <p:clrMapOvr>
    <a:masterClrMapping/>
  </p:clrMapOvr>
  <p:transition xmlns:p14="http://schemas.microsoft.com/office/powerpoint/2010/main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57370"/>
      </p:ext>
    </p:extLst>
  </p:cSld>
  <p:clrMapOvr>
    <a:masterClrMapping/>
  </p:clrMapOvr>
  <p:transition xmlns:p14="http://schemas.microsoft.com/office/powerpoint/2010/main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089542"/>
      </p:ext>
    </p:extLst>
  </p:cSld>
  <p:clrMapOvr>
    <a:masterClrMapping/>
  </p:clrMapOvr>
  <p:transition xmlns:p14="http://schemas.microsoft.com/office/powerpoint/2010/main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173985"/>
      </p:ext>
    </p:extLst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818516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94586"/>
      </p:ext>
    </p:extLst>
  </p:cSld>
  <p:clrMapOvr>
    <a:masterClrMapping/>
  </p:clrMapOvr>
  <p:transition xmlns:p14="http://schemas.microsoft.com/office/powerpoint/2010/main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51963"/>
      </p:ext>
    </p:extLst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27832"/>
      </p:ext>
    </p:extLst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85797"/>
      </p:ext>
    </p:extLst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2526"/>
      </p:ext>
    </p:extLst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1876050"/>
      </p:ext>
    </p:extLst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13934"/>
      </p:ext>
    </p:extLst>
  </p:cSld>
  <p:clrMapOvr>
    <a:masterClrMapping/>
  </p:clrMapOvr>
  <p:transition xmlns:p14="http://schemas.microsoft.com/office/powerpoint/2010/main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90479"/>
      </p:ext>
    </p:extLst>
  </p:cSld>
  <p:clrMapOvr>
    <a:masterClrMapping/>
  </p:clrMapOvr>
  <p:transition xmlns:p14="http://schemas.microsoft.com/office/powerpoint/2010/main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54332"/>
      </p:ext>
    </p:extLst>
  </p:cSld>
  <p:clrMapOvr>
    <a:masterClrMapping/>
  </p:clrMapOvr>
  <p:transition xmlns:p14="http://schemas.microsoft.com/office/powerpoint/2010/main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947341"/>
      </p:ext>
    </p:extLst>
  </p:cSld>
  <p:clrMapOvr>
    <a:masterClrMapping/>
  </p:clrMapOvr>
  <p:transition xmlns:p14="http://schemas.microsoft.com/office/powerpoint/2010/main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526221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85928"/>
      </p:ext>
    </p:extLst>
  </p:cSld>
  <p:clrMapOvr>
    <a:masterClrMapping/>
  </p:clrMapOvr>
  <p:transition xmlns:p14="http://schemas.microsoft.com/office/powerpoint/2010/main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354717"/>
      </p:ext>
    </p:extLst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27860"/>
      </p:ext>
    </p:extLst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15293"/>
      </p:ext>
    </p:extLst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6740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97267"/>
      </p:ext>
    </p:extLst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6229632"/>
      </p:ext>
    </p:extLst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68452"/>
      </p:ext>
    </p:extLst>
  </p:cSld>
  <p:clrMapOvr>
    <a:masterClrMapping/>
  </p:clrMapOvr>
  <p:transition xmlns:p14="http://schemas.microsoft.com/office/powerpoint/2010/main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63753"/>
      </p:ext>
    </p:extLst>
  </p:cSld>
  <p:clrMapOvr>
    <a:masterClrMapping/>
  </p:clrMapOvr>
  <p:transition xmlns:p14="http://schemas.microsoft.com/office/powerpoint/2010/main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28559"/>
      </p:ext>
    </p:extLst>
  </p:cSld>
  <p:clrMapOvr>
    <a:masterClrMapping/>
  </p:clrMapOvr>
  <p:transition xmlns:p14="http://schemas.microsoft.com/office/powerpoint/2010/main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842995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801343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858095"/>
      </p:ext>
    </p:extLst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6229608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0633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82298"/>
      </p:ext>
    </p:extLst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3709"/>
      </p:ext>
    </p:extLst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92887"/>
      </p:ext>
    </p:extLst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060177"/>
      </p:ext>
    </p:extLst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43051"/>
      </p:ext>
    </p:extLst>
  </p:cSld>
  <p:clrMapOvr>
    <a:masterClrMapping/>
  </p:clrMapOvr>
  <p:transition xmlns:p14="http://schemas.microsoft.com/office/powerpoint/2010/main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3615"/>
      </p:ext>
    </p:extLst>
  </p:cSld>
  <p:clrMapOvr>
    <a:masterClrMapping/>
  </p:clrMapOvr>
  <p:transition xmlns:p14="http://schemas.microsoft.com/office/powerpoint/2010/main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64001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12544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465412"/>
      </p:ext>
    </p:extLst>
  </p:cSld>
  <p:clrMapOvr>
    <a:masterClrMapping/>
  </p:clrMapOvr>
  <p:transition xmlns:p14="http://schemas.microsoft.com/office/powerpoint/2010/main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216954"/>
      </p:ext>
    </p:extLst>
  </p:cSld>
  <p:clrMapOvr>
    <a:masterClrMapping/>
  </p:clrMapOvr>
  <p:transition xmlns:p14="http://schemas.microsoft.com/office/powerpoint/2010/main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960118"/>
      </p:ext>
    </p:extLst>
  </p:cSld>
  <p:clrMapOvr>
    <a:masterClrMapping/>
  </p:clrMapOvr>
  <p:transition xmlns:p14="http://schemas.microsoft.com/office/powerpoint/2010/main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73052"/>
      </p:ext>
    </p:extLst>
  </p:cSld>
  <p:clrMapOvr>
    <a:masterClrMapping/>
  </p:clrMapOvr>
  <p:transition xmlns:p14="http://schemas.microsoft.com/office/powerpoint/2010/main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7435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8407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47264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25535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0717666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658815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082411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74192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92453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02063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76438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2005491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93023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45596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361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5922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228162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118968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592990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96936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38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38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34407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D3A335-1514-E144-A5AE-9CAB982D75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61393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3207AE-2249-A347-9155-F8D89418D8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58070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A20B1A-3FB0-7B4F-B809-B0EBB68FA3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68174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C0DD98-9806-DD48-8290-C3B46E6D90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82975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BBEE1A-94C9-0E45-9A73-99588C6718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1587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33655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AA1F8F-EDE9-3946-A90A-F9EF839161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05535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89B5E5-9845-ED4F-9C8C-7D2A341A4D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80099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59BE85-E8D3-2449-8F28-512F4C13CD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62601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DE715D-6D1A-2C48-94AB-D57D24BD4A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91815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CC5D1A-2DE8-864D-8D62-A81D2119BE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51809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C249C2-B9C0-F24E-A58A-97CBD5E4C2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337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EB7657-1EF8-D04D-9743-E84999C529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14647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1D20F8-6E18-7F46-A322-CC62D21F5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67034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D0B784-4B73-B841-9041-07314F9786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78430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273300"/>
            <a:ext cx="5778500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3300"/>
            <a:ext cx="5778500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1A7532-9EE9-164C-95A7-F56B969D45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4220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55706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72B375-D09E-D941-AF65-4C2AA60B63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31642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AE42E5-1AAB-9843-8300-967B28D861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78262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C7A007-064A-1744-BC01-5D8441D4F5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98071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83B6FA-C912-EF40-99BE-976E161728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36765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821449-EEE5-A949-9E49-F1BF14CA9E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02909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4D93D2-B7D1-2A49-BEBC-CE25B4A3BF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9516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390525"/>
            <a:ext cx="2927350" cy="831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390525"/>
            <a:ext cx="8629650" cy="831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B5B540-17CC-4B4A-929D-6AB9C357C7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43031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70954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65115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549021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758661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54362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85609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80118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035627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41224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242998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41367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390525"/>
            <a:ext cx="2927350" cy="8321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390525"/>
            <a:ext cx="8629650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5027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39879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8373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0062383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953185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9578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27372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84766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022670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9708133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662171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55112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79469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1483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653825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46670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660409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68600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90519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99264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201241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217721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740113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17319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3625" y="7785100"/>
            <a:ext cx="2847975" cy="170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91525" cy="170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9048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1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571500" y="5016500"/>
            <a:ext cx="118618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647700" y="47498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571500" y="1320800"/>
            <a:ext cx="118618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xmlns:p14="http://schemas.microsoft.com/office/powerpoint/2010/main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title style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8369300" y="2324100"/>
            <a:ext cx="40640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229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title style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571500" y="863600"/>
            <a:ext cx="11861800" cy="802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72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72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72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72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72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72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72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72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72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 flipH="1">
            <a:off x="6502400" y="1803400"/>
            <a:ext cx="0" cy="431800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ransition xmlns:p14="http://schemas.microsoft.com/office/powerpoint/2010/main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536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title style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 flipH="1">
            <a:off x="6488113" y="519113"/>
            <a:ext cx="1587" cy="7964487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 xmlns:p14="http://schemas.microsoft.com/office/powerpoint/2010/main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571500" y="5016500"/>
            <a:ext cx="50800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571500" y="1320800"/>
            <a:ext cx="50800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571500" y="330200"/>
            <a:ext cx="50800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571500" y="3708400"/>
            <a:ext cx="1186180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409700" y="7785100"/>
            <a:ext cx="57912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title style</a:t>
            </a: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7543800" y="7975600"/>
            <a:ext cx="0" cy="142240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7848600" y="8470900"/>
            <a:ext cx="49530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ransition xmlns:p14="http://schemas.microsoft.com/office/powerpoint/2010/main"/>
  <p:txStyles>
    <p:titleStyle>
      <a:lvl1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21506" name="Line 2"/>
          <p:cNvSpPr>
            <a:spLocks noChangeShapeType="1"/>
          </p:cNvSpPr>
          <p:nvPr/>
        </p:nvSpPr>
        <p:spPr bwMode="auto">
          <a:xfrm flipH="1">
            <a:off x="9066213" y="519113"/>
            <a:ext cx="1587" cy="7964487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 xmlns:p14="http://schemas.microsoft.com/office/powerpoint/2010/main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22530" name="Line 2"/>
          <p:cNvSpPr>
            <a:spLocks noChangeShapeType="1"/>
          </p:cNvSpPr>
          <p:nvPr/>
        </p:nvSpPr>
        <p:spPr bwMode="auto">
          <a:xfrm flipH="1">
            <a:off x="4430713" y="1778000"/>
            <a:ext cx="1587" cy="505460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 xmlns:p14="http://schemas.microsoft.com/office/powerpoint/2010/main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23554" name="Line 2"/>
          <p:cNvSpPr>
            <a:spLocks noChangeShapeType="1"/>
          </p:cNvSpPr>
          <p:nvPr/>
        </p:nvSpPr>
        <p:spPr bwMode="auto">
          <a:xfrm flipH="1">
            <a:off x="6488113" y="508000"/>
            <a:ext cx="1587" cy="801370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ransition xmlns:p14="http://schemas.microsoft.com/office/powerpoint/2010/main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24578" name="Line 2"/>
          <p:cNvSpPr>
            <a:spLocks noChangeShapeType="1"/>
          </p:cNvSpPr>
          <p:nvPr/>
        </p:nvSpPr>
        <p:spPr bwMode="auto">
          <a:xfrm flipH="1">
            <a:off x="4443413" y="1776413"/>
            <a:ext cx="1587" cy="5068887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flipH="1">
            <a:off x="8545513" y="1776413"/>
            <a:ext cx="1587" cy="5068887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xmlns:p14="http://schemas.microsoft.com/office/powerpoint/2010/main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title style</a:t>
            </a: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60000"/>
        </a:buClr>
        <a:buSzPct val="100000"/>
        <a:buFont typeface="Helvetica Neue" charset="0"/>
        <a:buChar char="•"/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title style</a:t>
            </a:r>
          </a:p>
        </p:txBody>
      </p:sp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058650" y="9236075"/>
            <a:ext cx="2952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 Light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 Light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 Light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 Light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  <a:ea typeface="ＭＳ Ｐゴシック" charset="0"/>
              </a:defRPr>
            </a:lvl9pPr>
          </a:lstStyle>
          <a:p>
            <a:fld id="{344857DB-1999-2842-9751-BAD9359B610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Calibri" charset="0"/>
        </a:defRPr>
      </a:lvl1pPr>
      <a:lvl2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l" rtl="0" fontAlgn="base">
        <a:spcBef>
          <a:spcPts val="11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742950" indent="-285750" algn="l" rtl="0" fontAlgn="base">
        <a:spcBef>
          <a:spcPts val="10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1143000" indent="-2286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6002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20574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5146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718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4290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862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47700" y="390525"/>
            <a:ext cx="117094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47700" y="2273300"/>
            <a:ext cx="11709400" cy="643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6147" name="Text Box 3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058650" y="9236075"/>
            <a:ext cx="2952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 Light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 Light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 Light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 Light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  <a:ea typeface="ＭＳ Ｐゴシック" charset="0"/>
              </a:defRPr>
            </a:lvl9pPr>
          </a:lstStyle>
          <a:p>
            <a:fld id="{0A8906E0-557B-3642-A19E-A0087CB2D7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Calibri" charset="0"/>
        </a:defRPr>
      </a:lvl1pPr>
      <a:lvl2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l" rtl="0" fontAlgn="base">
        <a:spcBef>
          <a:spcPts val="11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704850" indent="-285750" algn="l" rtl="0" fontAlgn="base">
        <a:spcBef>
          <a:spcPts val="10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1104900" indent="-2286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5621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20193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4765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337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3909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481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47700" y="390525"/>
            <a:ext cx="117094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Calibri" charset="0"/>
        </a:defRPr>
      </a:lvl1pPr>
      <a:lvl2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l" rtl="0" fontAlgn="base">
        <a:spcBef>
          <a:spcPts val="11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742950" indent="-285750" algn="l" rtl="0" fontAlgn="base">
        <a:spcBef>
          <a:spcPts val="10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1143000" indent="-2286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6002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20574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5146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718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4290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862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 flipH="1">
            <a:off x="9066213" y="519113"/>
            <a:ext cx="1587" cy="7964487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 xmlns:p14="http://schemas.microsoft.com/office/powerpoint/2010/main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409700" y="7785100"/>
            <a:ext cx="57912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title style</a:t>
            </a: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7543800" y="7975600"/>
            <a:ext cx="0" cy="142240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7848600" y="8470900"/>
            <a:ext cx="49530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xmlns:p14="http://schemas.microsoft.com/office/powerpoint/2010/main"/>
  <p:txStyles>
    <p:titleStyle>
      <a:lvl1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6000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AASC State Report: Oklahoma</a:t>
            </a:r>
          </a:p>
        </p:txBody>
      </p:sp>
      <p:sp>
        <p:nvSpPr>
          <p:cNvPr id="25602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Renee A. McPherson</a:t>
            </a:r>
          </a:p>
          <a:p>
            <a:r>
              <a:rPr lang="en-US"/>
              <a:t>State Climatologist</a:t>
            </a:r>
          </a:p>
          <a:p>
            <a:r>
              <a:rPr lang="en-US"/>
              <a:t>Oklahoma Climatological Survey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42913" cy="985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827088"/>
            <a:ext cx="3902075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827088"/>
            <a:ext cx="3902075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827088"/>
            <a:ext cx="3900488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21" name="Rectangle 5"/>
          <p:cNvSpPr>
            <a:spLocks/>
          </p:cNvSpPr>
          <p:nvPr/>
        </p:nvSpPr>
        <p:spPr bwMode="auto">
          <a:xfrm>
            <a:off x="438150" y="6200775"/>
            <a:ext cx="39243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340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Oklahoma Climate Needs Assessment</a:t>
            </a:r>
          </a:p>
        </p:txBody>
      </p:sp>
      <p:sp>
        <p:nvSpPr>
          <p:cNvPr id="34822" name="Rectangle 6"/>
          <p:cNvSpPr>
            <a:spLocks/>
          </p:cNvSpPr>
          <p:nvPr/>
        </p:nvSpPr>
        <p:spPr bwMode="auto">
          <a:xfrm>
            <a:off x="4602163" y="6200775"/>
            <a:ext cx="39243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340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Intertribal Climate Workshop</a:t>
            </a:r>
          </a:p>
        </p:txBody>
      </p:sp>
      <p:sp>
        <p:nvSpPr>
          <p:cNvPr id="34823" name="Rectangle 7"/>
          <p:cNvSpPr>
            <a:spLocks/>
          </p:cNvSpPr>
          <p:nvPr/>
        </p:nvSpPr>
        <p:spPr bwMode="auto">
          <a:xfrm>
            <a:off x="8775700" y="6200775"/>
            <a:ext cx="39243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340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U.S. Fish &amp; Wildlife</a:t>
            </a:r>
            <a:endParaRPr lang="en-US" sz="240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r>
              <a:rPr lang="en-US" sz="340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Needs Assessment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42913" cy="985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Webinar Series</a:t>
            </a:r>
          </a:p>
        </p:txBody>
      </p:sp>
      <p:sp>
        <p:nvSpPr>
          <p:cNvPr id="35843" name="Rectangle 3"/>
          <p:cNvSpPr>
            <a:spLocks noChangeArrowheads="1"/>
          </p:cNvSpPr>
          <p:nvPr>
            <p:ph type="body" idx="1"/>
          </p:nvPr>
        </p:nvSpPr>
        <p:spPr>
          <a:xfrm>
            <a:off x="1108075" y="2016125"/>
            <a:ext cx="6296025" cy="7737475"/>
          </a:xfrm>
          <a:ln/>
        </p:spPr>
        <p:txBody>
          <a:bodyPr/>
          <a:lstStyle/>
          <a:p>
            <a:pPr marL="304800" indent="-304800"/>
            <a:r>
              <a:rPr lang="en-US" sz="3400"/>
              <a:t>Bi-weekly</a:t>
            </a:r>
            <a:endParaRPr lang="en-US"/>
          </a:p>
          <a:p>
            <a:pPr marL="304800" indent="-304800">
              <a:spcBef>
                <a:spcPts val="1700"/>
              </a:spcBef>
            </a:pPr>
            <a:r>
              <a:rPr lang="en-US" sz="3400"/>
              <a:t>Overview of regional drought conditions and outlook</a:t>
            </a:r>
            <a:endParaRPr lang="en-US"/>
          </a:p>
          <a:p>
            <a:pPr lvl="1"/>
            <a:r>
              <a:rPr lang="en-US" sz="2800"/>
              <a:t>led by the Drought Monitor authors</a:t>
            </a:r>
            <a:endParaRPr lang="en-US"/>
          </a:p>
          <a:p>
            <a:pPr marL="304800" indent="-304800">
              <a:spcBef>
                <a:spcPts val="1700"/>
              </a:spcBef>
            </a:pPr>
            <a:r>
              <a:rPr lang="en-US" sz="3400"/>
              <a:t>Discussion Topic</a:t>
            </a:r>
            <a:endParaRPr lang="en-US"/>
          </a:p>
          <a:p>
            <a:pPr lvl="1"/>
            <a:r>
              <a:rPr lang="en-US" sz="2800"/>
              <a:t>Mix of technical and sector-specific information</a:t>
            </a:r>
            <a:endParaRPr lang="en-US"/>
          </a:p>
          <a:p>
            <a:pPr lvl="1"/>
            <a:r>
              <a:rPr lang="en-US" sz="2800"/>
              <a:t>Presenters from multiple states, organizations</a:t>
            </a:r>
            <a:endParaRPr lang="en-US"/>
          </a:p>
          <a:p>
            <a:pPr marL="304800" indent="-304800">
              <a:spcBef>
                <a:spcPts val="1700"/>
              </a:spcBef>
            </a:pPr>
            <a:r>
              <a:rPr lang="en-US" sz="3400"/>
              <a:t>Comments &amp; Updates from State Climatologists</a:t>
            </a:r>
          </a:p>
        </p:txBody>
      </p:sp>
      <p:pic>
        <p:nvPicPr>
          <p:cNvPr id="3584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2016125"/>
            <a:ext cx="53086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/>
          </p:cNvSpPr>
          <p:nvPr/>
        </p:nvSpPr>
        <p:spPr bwMode="auto">
          <a:xfrm>
            <a:off x="0" y="-76200"/>
            <a:ext cx="13017500" cy="9829800"/>
          </a:xfrm>
          <a:prstGeom prst="rect">
            <a:avLst/>
          </a:prstGeom>
          <a:gradFill rotWithShape="0">
            <a:gsLst>
              <a:gs pos="0">
                <a:srgbClr val="F6F9EB"/>
              </a:gs>
              <a:gs pos="100000">
                <a:srgbClr val="DADDCA"/>
              </a:gs>
            </a:gsLst>
            <a:lin ang="5400000" scaled="1"/>
          </a:gradFill>
          <a:ln>
            <a:noFill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686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1913"/>
            <a:ext cx="13030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/>
          </p:cNvSpPr>
          <p:nvPr/>
        </p:nvSpPr>
        <p:spPr bwMode="auto">
          <a:xfrm>
            <a:off x="787400" y="9131300"/>
            <a:ext cx="11430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2400">
                <a:solidFill>
                  <a:srgbClr val="D8D8D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SOUTH CENTRAL CLIMATE SCIENCE CENTER</a:t>
            </a:r>
          </a:p>
        </p:txBody>
      </p:sp>
      <p:sp>
        <p:nvSpPr>
          <p:cNvPr id="36868" name="Rectangle 4"/>
          <p:cNvSpPr>
            <a:spLocks noChangeArrowheads="1"/>
          </p:cNvSpPr>
          <p:nvPr>
            <p:ph type="title"/>
          </p:nvPr>
        </p:nvSpPr>
        <p:spPr>
          <a:xfrm>
            <a:off x="647700" y="-101600"/>
            <a:ext cx="11709400" cy="1625600"/>
          </a:xfrm>
          <a:ln/>
        </p:spPr>
        <p:txBody>
          <a:bodyPr/>
          <a:lstStyle/>
          <a:p>
            <a:r>
              <a:rPr lang="en-US"/>
              <a:t>New DoI Climate Science Center</a:t>
            </a:r>
          </a:p>
        </p:txBody>
      </p:sp>
      <p:sp>
        <p:nvSpPr>
          <p:cNvPr id="36869" name="Rectangle 5"/>
          <p:cNvSpPr>
            <a:spLocks/>
          </p:cNvSpPr>
          <p:nvPr/>
        </p:nvSpPr>
        <p:spPr bwMode="auto">
          <a:xfrm>
            <a:off x="7002463" y="2462213"/>
            <a:ext cx="5905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marL="327025" indent="-274638" algn="l">
              <a:spcBef>
                <a:spcPts val="9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The University of Oklahoma (OU)</a:t>
            </a:r>
            <a:endParaRPr lang="en-US" sz="240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marL="327025" indent="-274638" algn="l">
              <a:spcBef>
                <a:spcPts val="9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Texas Tech University (TTU)</a:t>
            </a:r>
            <a:endParaRPr lang="en-US" sz="240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marL="327025" indent="-274638" algn="l">
              <a:spcBef>
                <a:spcPts val="9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Louisiana State University (LSU)</a:t>
            </a:r>
            <a:endParaRPr lang="en-US" sz="240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marL="327025" indent="-274638" algn="l">
              <a:spcBef>
                <a:spcPts val="9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The Chickasaw Nation (CN)</a:t>
            </a:r>
            <a:endParaRPr lang="en-US" sz="240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marL="327025" indent="-274638" algn="l">
              <a:spcBef>
                <a:spcPts val="9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The Choctaw Nation of Oklahoma</a:t>
            </a:r>
            <a:br>
              <a:rPr lang="en-US" sz="280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</a:br>
            <a:r>
              <a:rPr lang="en-US" sz="280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    (CNO)</a:t>
            </a:r>
            <a:endParaRPr lang="en-US" sz="240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marL="327025" indent="-274638" algn="l">
              <a:spcBef>
                <a:spcPts val="9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Oklahoma State University (OSU)</a:t>
            </a:r>
            <a:endParaRPr lang="en-US" sz="240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marL="327025" indent="-274638" algn="l">
              <a:spcBef>
                <a:spcPts val="9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NOAA</a:t>
            </a:r>
            <a:r>
              <a:rPr lang="ja-JP" altLang="en-US" sz="2800">
                <a:solidFill>
                  <a:schemeClr val="tx1"/>
                </a:solidFill>
                <a:latin typeface="Arial"/>
                <a:ea typeface="ＭＳ Ｐゴシック" charset="0"/>
                <a:cs typeface="Calibri" charset="0"/>
                <a:sym typeface="Calibri" charset="0"/>
              </a:rPr>
              <a:t>’</a:t>
            </a:r>
            <a:r>
              <a:rPr lang="en-US" sz="280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s Geophysical Fluid </a:t>
            </a:r>
            <a:br>
              <a:rPr lang="en-US" sz="280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</a:br>
            <a:r>
              <a:rPr lang="en-US" sz="280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    Dynamics Laboratory (GFDL)</a:t>
            </a: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" t="793" r="922" b="16188"/>
          <a:stretch>
            <a:fillRect/>
          </a:stretch>
        </p:blipFill>
        <p:spPr bwMode="auto">
          <a:xfrm>
            <a:off x="0" y="1206500"/>
            <a:ext cx="6769100" cy="732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Some Recent Research</a:t>
            </a:r>
          </a:p>
        </p:txBody>
      </p:sp>
      <p:sp>
        <p:nvSpPr>
          <p:cNvPr id="37890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Boone, K. M., R. A. McPherson, M. B. Richman, and D. J. Karoly, 2012: Spatial coherence of rainfall variations using the Oklahoma Mesonet. </a:t>
            </a:r>
            <a:r>
              <a:rPr lang="en-US" i="1"/>
              <a:t>Intl J. Clim</a:t>
            </a:r>
            <a:r>
              <a:rPr lang="en-US"/>
              <a:t>., 32, 843-853.</a:t>
            </a:r>
          </a:p>
          <a:p>
            <a:pPr>
              <a:spcBef>
                <a:spcPts val="2400"/>
              </a:spcBef>
            </a:pPr>
            <a:r>
              <a:rPr lang="en-US"/>
              <a:t>Hoekstra, S., K. Klockow, R. Riley, J. Brotzge, H. Brooks, S. Erickson, 2011: A preliminary look at the social perspective of Warn-on-Forecast: Preferred tornado warning lead time and the general public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perceptions of weather risks. </a:t>
            </a:r>
            <a:r>
              <a:rPr lang="en-US" i="1"/>
              <a:t>Wea. Climate Soc</a:t>
            </a:r>
            <a:r>
              <a:rPr lang="en-US"/>
              <a:t>., </a:t>
            </a:r>
            <a:r>
              <a:rPr lang="en-US" b="1"/>
              <a:t>3</a:t>
            </a:r>
            <a:r>
              <a:rPr lang="en-US"/>
              <a:t>, 128–140.</a:t>
            </a:r>
          </a:p>
          <a:p>
            <a:pPr>
              <a:spcBef>
                <a:spcPts val="2400"/>
              </a:spcBef>
            </a:pPr>
            <a:r>
              <a:rPr lang="en-US"/>
              <a:t>McPherson, R. A., J. D. Lane, K. C. Crawford, and W. G. McPherson Jr., 2011: A climatological analysis of heatbursts in Oklahoma (1994 – 2009). </a:t>
            </a:r>
            <a:r>
              <a:rPr lang="en-US" i="1"/>
              <a:t>Intl J. Clim.</a:t>
            </a:r>
            <a:r>
              <a:rPr lang="en-US"/>
              <a:t>, </a:t>
            </a:r>
            <a:r>
              <a:rPr lang="en-US" b="1"/>
              <a:t>31</a:t>
            </a:r>
            <a:r>
              <a:rPr lang="en-US"/>
              <a:t>, 531-544.</a:t>
            </a:r>
          </a:p>
          <a:p>
            <a:pPr>
              <a:spcBef>
                <a:spcPts val="2400"/>
              </a:spcBef>
            </a:pPr>
            <a:r>
              <a:rPr lang="en-US"/>
              <a:t>Klockow, K. E., R. A. McPherson, and D. Sutter, 2010: On the economic nature of crop production decisions using the Oklahoma Mesonet. </a:t>
            </a:r>
            <a:r>
              <a:rPr lang="en-US" i="1"/>
              <a:t>Weather, Climate, and Society</a:t>
            </a:r>
            <a:r>
              <a:rPr lang="en-US"/>
              <a:t>, </a:t>
            </a:r>
            <a:r>
              <a:rPr lang="en-US" b="1"/>
              <a:t>2</a:t>
            </a:r>
            <a:r>
              <a:rPr lang="en-US"/>
              <a:t>, 224–236.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4" r="15457"/>
          <a:stretch>
            <a:fillRect/>
          </a:stretch>
        </p:blipFill>
        <p:spPr bwMode="auto">
          <a:xfrm>
            <a:off x="520700" y="508000"/>
            <a:ext cx="8369300" cy="797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r="5769"/>
          <a:stretch>
            <a:fillRect/>
          </a:stretch>
        </p:blipFill>
        <p:spPr bwMode="auto">
          <a:xfrm>
            <a:off x="9220200" y="3289300"/>
            <a:ext cx="3276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r="6403"/>
          <a:stretch>
            <a:fillRect/>
          </a:stretch>
        </p:blipFill>
        <p:spPr bwMode="auto">
          <a:xfrm>
            <a:off x="9220200" y="6019800"/>
            <a:ext cx="32766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r="6403"/>
          <a:stretch>
            <a:fillRect/>
          </a:stretch>
        </p:blipFill>
        <p:spPr bwMode="auto">
          <a:xfrm>
            <a:off x="9220200" y="508000"/>
            <a:ext cx="32766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5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algn="r"/>
            <a:r>
              <a:rPr lang="en-US" sz="4200">
                <a:solidFill>
                  <a:schemeClr val="tx1"/>
                </a:solidFill>
              </a:rPr>
              <a:t>Single-Site Measurement</a:t>
            </a:r>
          </a:p>
        </p:txBody>
      </p:sp>
      <p:sp>
        <p:nvSpPr>
          <p:cNvPr id="38918" name="Rectangle 6"/>
          <p:cNvSpPr>
            <a:spLocks/>
          </p:cNvSpPr>
          <p:nvPr/>
        </p:nvSpPr>
        <p:spPr bwMode="auto">
          <a:xfrm>
            <a:off x="9118600" y="8966200"/>
            <a:ext cx="4953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2600">
                <a:solidFill>
                  <a:srgbClr val="660000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23 May 2005 heatburst</a:t>
            </a:r>
          </a:p>
        </p:txBody>
      </p:sp>
      <p:sp>
        <p:nvSpPr>
          <p:cNvPr id="38919" name="Rectangle 7"/>
          <p:cNvSpPr>
            <a:spLocks/>
          </p:cNvSpPr>
          <p:nvPr/>
        </p:nvSpPr>
        <p:spPr bwMode="auto">
          <a:xfrm>
            <a:off x="711200" y="1231900"/>
            <a:ext cx="187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2600" b="1">
                <a:solidFill>
                  <a:srgbClr val="660000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1345 UTC</a:t>
            </a:r>
          </a:p>
        </p:txBody>
      </p:sp>
      <p:sp>
        <p:nvSpPr>
          <p:cNvPr id="38920" name="Rectangle 8"/>
          <p:cNvSpPr>
            <a:spLocks/>
          </p:cNvSpPr>
          <p:nvPr/>
        </p:nvSpPr>
        <p:spPr bwMode="auto">
          <a:xfrm>
            <a:off x="10553700" y="723900"/>
            <a:ext cx="187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US" sz="2600" b="1">
                <a:solidFill>
                  <a:srgbClr val="660000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1255 UTC</a:t>
            </a:r>
          </a:p>
        </p:txBody>
      </p:sp>
      <p:sp>
        <p:nvSpPr>
          <p:cNvPr id="38921" name="Rectangle 9"/>
          <p:cNvSpPr>
            <a:spLocks/>
          </p:cNvSpPr>
          <p:nvPr/>
        </p:nvSpPr>
        <p:spPr bwMode="auto">
          <a:xfrm>
            <a:off x="10553700" y="3467100"/>
            <a:ext cx="187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US" sz="2600" b="1">
                <a:solidFill>
                  <a:srgbClr val="660000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1335 UTC</a:t>
            </a:r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10553700" y="6184900"/>
            <a:ext cx="187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US" sz="2600" b="1">
                <a:solidFill>
                  <a:srgbClr val="660000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1355 UTC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71438"/>
            <a:ext cx="10247313" cy="743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Spatial Distribution</a:t>
            </a:r>
          </a:p>
        </p:txBody>
      </p:sp>
      <p:sp>
        <p:nvSpPr>
          <p:cNvPr id="39939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Heatburst detections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8" name="Group 8"/>
          <p:cNvGrpSpPr>
            <a:grpSpLocks/>
          </p:cNvGrpSpPr>
          <p:nvPr/>
        </p:nvGrpSpPr>
        <p:grpSpPr bwMode="auto">
          <a:xfrm>
            <a:off x="584200" y="2360613"/>
            <a:ext cx="11836400" cy="6508750"/>
            <a:chOff x="0" y="0"/>
            <a:chExt cx="7456" cy="4100"/>
          </a:xfrm>
        </p:grpSpPr>
        <p:pic>
          <p:nvPicPr>
            <p:cNvPr id="40961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" y="0"/>
              <a:ext cx="6889" cy="4100"/>
            </a:xfrm>
            <a:prstGeom prst="rect">
              <a:avLst/>
            </a:prstGeom>
            <a:noFill/>
            <a:ln>
              <a:noFill/>
            </a:ln>
            <a:effectLst>
              <a:outerShdw blurRad="76200" dist="50800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096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9" y="149"/>
              <a:ext cx="1220" cy="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0963" name="Rectangle 3"/>
            <p:cNvSpPr>
              <a:spLocks/>
            </p:cNvSpPr>
            <p:nvPr/>
          </p:nvSpPr>
          <p:spPr bwMode="auto">
            <a:xfrm>
              <a:off x="4975" y="252"/>
              <a:ext cx="91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>
                <a:spcBef>
                  <a:spcPts val="600"/>
                </a:spcBef>
              </a:pPr>
              <a:r>
                <a:rPr lang="en-US" sz="1800">
                  <a:solidFill>
                    <a:srgbClr val="FFFFFF"/>
                  </a:solidFill>
                  <a:latin typeface="Chalkboard Bold" charset="0"/>
                  <a:ea typeface="ＭＳ Ｐゴシック" charset="0"/>
                  <a:cs typeface="Chalkboard Bold" charset="0"/>
                  <a:sym typeface="Chalkboard Bold" charset="0"/>
                </a:rPr>
                <a:t> </a:t>
              </a:r>
              <a:r>
                <a:rPr lang="en-US" sz="1800" b="1">
                  <a:solidFill>
                    <a:srgbClr val="FFFFFF"/>
                  </a:solidFill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DROUGHT</a:t>
              </a:r>
              <a:endParaRPr lang="en-US" sz="1800">
                <a:solidFill>
                  <a:schemeClr val="tx1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endParaRPr>
            </a:p>
            <a:p>
              <a:pPr algn="l">
                <a:spcBef>
                  <a:spcPts val="600"/>
                </a:spcBef>
              </a:pPr>
              <a:r>
                <a:rPr lang="en-US" sz="1800" b="1">
                  <a:solidFill>
                    <a:srgbClr val="FFFFFF"/>
                  </a:solidFill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WILDFIRES</a:t>
              </a:r>
            </a:p>
          </p:txBody>
        </p:sp>
        <p:sp>
          <p:nvSpPr>
            <p:cNvPr id="40964" name="AutoShape 4"/>
            <p:cNvSpPr>
              <a:spLocks/>
            </p:cNvSpPr>
            <p:nvPr/>
          </p:nvSpPr>
          <p:spPr bwMode="auto">
            <a:xfrm rot="-2280000">
              <a:off x="5136" y="889"/>
              <a:ext cx="552" cy="267"/>
            </a:xfrm>
            <a:prstGeom prst="rightArrow">
              <a:avLst>
                <a:gd name="adj1" fmla="val 50000"/>
                <a:gd name="adj2" fmla="val 28082"/>
              </a:avLst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096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" y="152"/>
              <a:ext cx="1221" cy="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0966" name="Rectangle 6"/>
            <p:cNvSpPr>
              <a:spLocks/>
            </p:cNvSpPr>
            <p:nvPr/>
          </p:nvSpPr>
          <p:spPr bwMode="auto">
            <a:xfrm>
              <a:off x="3632" y="248"/>
              <a:ext cx="104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800">
                  <a:solidFill>
                    <a:srgbClr val="FFFFFF"/>
                  </a:solidFill>
                  <a:latin typeface="Chalkboard Bold" charset="0"/>
                  <a:ea typeface="ＭＳ Ｐゴシック" charset="0"/>
                  <a:cs typeface="Chalkboard Bold" charset="0"/>
                  <a:sym typeface="Chalkboard Bold" charset="0"/>
                </a:rPr>
                <a:t> </a:t>
              </a:r>
              <a:r>
                <a:rPr lang="en-US" sz="1800" b="1">
                  <a:solidFill>
                    <a:srgbClr val="FFFFFF"/>
                  </a:solidFill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SNOW</a:t>
              </a:r>
            </a:p>
            <a:p>
              <a:pPr>
                <a:spcBef>
                  <a:spcPts val="600"/>
                </a:spcBef>
              </a:pPr>
              <a:r>
                <a:rPr lang="en-US" sz="1800" b="1">
                  <a:solidFill>
                    <a:srgbClr val="FFFFFF"/>
                  </a:solidFill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FRIGID COLD</a:t>
              </a:r>
            </a:p>
          </p:txBody>
        </p:sp>
        <p:sp>
          <p:nvSpPr>
            <p:cNvPr id="40967" name="AutoShape 7"/>
            <p:cNvSpPr>
              <a:spLocks/>
            </p:cNvSpPr>
            <p:nvPr/>
          </p:nvSpPr>
          <p:spPr bwMode="auto">
            <a:xfrm rot="-5400000">
              <a:off x="3951" y="888"/>
              <a:ext cx="408" cy="264"/>
            </a:xfrm>
            <a:prstGeom prst="rightArrow">
              <a:avLst>
                <a:gd name="adj1" fmla="val 50000"/>
                <a:gd name="adj2" fmla="val 28398"/>
              </a:avLst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0969" name="Rectangle 9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AASC Meeting 2014?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2" name="Group 8"/>
          <p:cNvGrpSpPr>
            <a:grpSpLocks/>
          </p:cNvGrpSpPr>
          <p:nvPr/>
        </p:nvGrpSpPr>
        <p:grpSpPr bwMode="auto">
          <a:xfrm>
            <a:off x="584200" y="1624013"/>
            <a:ext cx="11836400" cy="6508750"/>
            <a:chOff x="0" y="0"/>
            <a:chExt cx="7456" cy="4100"/>
          </a:xfrm>
        </p:grpSpPr>
        <p:pic>
          <p:nvPicPr>
            <p:cNvPr id="2662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" y="0"/>
              <a:ext cx="6889" cy="4100"/>
            </a:xfrm>
            <a:prstGeom prst="rect">
              <a:avLst/>
            </a:prstGeom>
            <a:noFill/>
            <a:ln>
              <a:noFill/>
            </a:ln>
            <a:effectLst>
              <a:outerShdw blurRad="76200" dist="50800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9" y="149"/>
              <a:ext cx="1220" cy="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6627" name="Rectangle 3"/>
            <p:cNvSpPr>
              <a:spLocks/>
            </p:cNvSpPr>
            <p:nvPr/>
          </p:nvSpPr>
          <p:spPr bwMode="auto">
            <a:xfrm>
              <a:off x="4975" y="252"/>
              <a:ext cx="91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>
                <a:spcBef>
                  <a:spcPts val="600"/>
                </a:spcBef>
              </a:pPr>
              <a:r>
                <a:rPr lang="en-US" sz="1800">
                  <a:solidFill>
                    <a:srgbClr val="FFFFFF"/>
                  </a:solidFill>
                  <a:latin typeface="Chalkboard Bold" charset="0"/>
                  <a:ea typeface="ＭＳ Ｐゴシック" charset="0"/>
                  <a:cs typeface="Chalkboard Bold" charset="0"/>
                  <a:sym typeface="Chalkboard Bold" charset="0"/>
                </a:rPr>
                <a:t> </a:t>
              </a:r>
              <a:r>
                <a:rPr lang="en-US" sz="1800" b="1">
                  <a:solidFill>
                    <a:srgbClr val="FFFFFF"/>
                  </a:solidFill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DROUGHT</a:t>
              </a:r>
              <a:endParaRPr lang="en-US" sz="1800">
                <a:solidFill>
                  <a:schemeClr val="tx1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endParaRPr>
            </a:p>
            <a:p>
              <a:pPr algn="l">
                <a:spcBef>
                  <a:spcPts val="600"/>
                </a:spcBef>
              </a:pPr>
              <a:r>
                <a:rPr lang="en-US" sz="1800" b="1">
                  <a:solidFill>
                    <a:srgbClr val="FFFFFF"/>
                  </a:solidFill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WILDFIRES</a:t>
              </a:r>
            </a:p>
          </p:txBody>
        </p:sp>
        <p:sp>
          <p:nvSpPr>
            <p:cNvPr id="26628" name="AutoShape 4"/>
            <p:cNvSpPr>
              <a:spLocks/>
            </p:cNvSpPr>
            <p:nvPr/>
          </p:nvSpPr>
          <p:spPr bwMode="auto">
            <a:xfrm rot="-2280000">
              <a:off x="5136" y="889"/>
              <a:ext cx="552" cy="267"/>
            </a:xfrm>
            <a:prstGeom prst="rightArrow">
              <a:avLst>
                <a:gd name="adj1" fmla="val 50000"/>
                <a:gd name="adj2" fmla="val 28082"/>
              </a:avLst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66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" y="152"/>
              <a:ext cx="1221" cy="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6630" name="Rectangle 6"/>
            <p:cNvSpPr>
              <a:spLocks/>
            </p:cNvSpPr>
            <p:nvPr/>
          </p:nvSpPr>
          <p:spPr bwMode="auto">
            <a:xfrm>
              <a:off x="3632" y="248"/>
              <a:ext cx="104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800">
                  <a:solidFill>
                    <a:srgbClr val="FFFFFF"/>
                  </a:solidFill>
                  <a:latin typeface="Chalkboard Bold" charset="0"/>
                  <a:ea typeface="ＭＳ Ｐゴシック" charset="0"/>
                  <a:cs typeface="Chalkboard Bold" charset="0"/>
                  <a:sym typeface="Chalkboard Bold" charset="0"/>
                </a:rPr>
                <a:t> </a:t>
              </a:r>
              <a:r>
                <a:rPr lang="en-US" sz="1800" b="1">
                  <a:solidFill>
                    <a:srgbClr val="FFFFFF"/>
                  </a:solidFill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SNOW</a:t>
              </a:r>
            </a:p>
            <a:p>
              <a:pPr>
                <a:spcBef>
                  <a:spcPts val="600"/>
                </a:spcBef>
              </a:pPr>
              <a:r>
                <a:rPr lang="en-US" sz="1800" b="1">
                  <a:solidFill>
                    <a:srgbClr val="FFFFFF"/>
                  </a:solidFill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FRIGID COLD</a:t>
              </a:r>
            </a:p>
          </p:txBody>
        </p:sp>
        <p:sp>
          <p:nvSpPr>
            <p:cNvPr id="26631" name="AutoShape 7"/>
            <p:cNvSpPr>
              <a:spLocks/>
            </p:cNvSpPr>
            <p:nvPr/>
          </p:nvSpPr>
          <p:spPr bwMode="auto">
            <a:xfrm rot="-5400000">
              <a:off x="3951" y="888"/>
              <a:ext cx="408" cy="264"/>
            </a:xfrm>
            <a:prstGeom prst="rightArrow">
              <a:avLst>
                <a:gd name="adj1" fmla="val 50000"/>
                <a:gd name="adj2" fmla="val 28398"/>
              </a:avLst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6633" name="Rectangle 9"/>
          <p:cNvSpPr>
            <a:spLocks/>
          </p:cNvSpPr>
          <p:nvPr/>
        </p:nvSpPr>
        <p:spPr bwMode="auto">
          <a:xfrm>
            <a:off x="4203700" y="8267700"/>
            <a:ext cx="4584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l">
              <a:spcBef>
                <a:spcPts val="3600"/>
              </a:spcBef>
            </a:pPr>
            <a:r>
              <a:rPr lang="en-US" sz="2600">
                <a:solidFill>
                  <a:schemeClr val="tx1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(modified from original source)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New Records in 2011</a:t>
            </a:r>
          </a:p>
        </p:txBody>
      </p:sp>
      <p:sp>
        <p:nvSpPr>
          <p:cNvPr id="27650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24-hour snowfall: 27 inches of snow; Spavinaw over Feb. 8-9</a:t>
            </a:r>
          </a:p>
          <a:p>
            <a:pPr>
              <a:spcBef>
                <a:spcPts val="3600"/>
              </a:spcBef>
            </a:pPr>
            <a:r>
              <a:rPr lang="en-US"/>
              <a:t>Low temperature: –31˚F; Nowata Mesonet site on Feb. 10</a:t>
            </a:r>
          </a:p>
          <a:p>
            <a:pPr>
              <a:spcBef>
                <a:spcPts val="3600"/>
              </a:spcBef>
            </a:pPr>
            <a:r>
              <a:rPr lang="en-US"/>
              <a:t>Summer heat: hottest summer of any state since records began in 1895 (statewide average of 86.9˚F); July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average temperature was 89.3˚F (hottest month for any state on record); Grandfield Mesonet site recorded 101 days above 100˚F (previous record was 86 days at Hollis in 1956) 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6400800"/>
            <a:ext cx="3429000" cy="2286000"/>
          </a:xfrm>
          <a:prstGeom prst="rect">
            <a:avLst/>
          </a:prstGeom>
          <a:noFill/>
          <a:ln>
            <a:noFill/>
          </a:ln>
          <a:effectLst>
            <a:outerShdw blurRad="762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/>
          </p:cNvSpPr>
          <p:nvPr/>
        </p:nvSpPr>
        <p:spPr bwMode="auto">
          <a:xfrm>
            <a:off x="596900" y="8355013"/>
            <a:ext cx="31273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Photo: Von Castor &amp; Fox23 Tulsa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400800"/>
            <a:ext cx="4191000" cy="2286000"/>
          </a:xfrm>
          <a:prstGeom prst="rect">
            <a:avLst/>
          </a:prstGeom>
          <a:noFill/>
          <a:ln>
            <a:noFill/>
          </a:ln>
          <a:effectLst>
            <a:outerShdw blurRad="762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5981700"/>
            <a:ext cx="4165600" cy="3124200"/>
          </a:xfrm>
          <a:prstGeom prst="rect">
            <a:avLst/>
          </a:prstGeom>
          <a:noFill/>
          <a:ln>
            <a:noFill/>
          </a:ln>
          <a:effectLst>
            <a:outerShdw blurRad="762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New Records in 2011</a:t>
            </a:r>
          </a:p>
        </p:txBody>
      </p:sp>
      <p:sp>
        <p:nvSpPr>
          <p:cNvPr id="28674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Tornadoes: 50 tornadoes for April; 2011 tornado count was 119 (2nd highest) </a:t>
            </a:r>
          </a:p>
          <a:p>
            <a:pPr>
              <a:spcBef>
                <a:spcPts val="3600"/>
              </a:spcBef>
            </a:pPr>
            <a:r>
              <a:rPr lang="en-US"/>
              <a:t>Maximum surface wind: 151 mph on May 24 at El Reno Mesonet site</a:t>
            </a:r>
          </a:p>
          <a:p>
            <a:pPr>
              <a:spcBef>
                <a:spcPts val="3600"/>
              </a:spcBef>
            </a:pPr>
            <a:r>
              <a:rPr lang="en-US"/>
              <a:t>Hailstone: 6 inches near Gotebo on May 23 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5008563"/>
            <a:ext cx="6384925" cy="3810000"/>
          </a:xfrm>
          <a:prstGeom prst="rect">
            <a:avLst/>
          </a:prstGeom>
          <a:noFill/>
          <a:ln>
            <a:noFill/>
          </a:ln>
          <a:effectLst>
            <a:outerShdw blurRad="762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4997450"/>
            <a:ext cx="5080000" cy="3810000"/>
          </a:xfrm>
          <a:prstGeom prst="rect">
            <a:avLst/>
          </a:prstGeom>
          <a:noFill/>
          <a:ln>
            <a:noFill/>
          </a:ln>
          <a:effectLst>
            <a:outerShdw blurRad="762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Stats Summary for 2011</a:t>
            </a:r>
          </a:p>
        </p:txBody>
      </p:sp>
      <p:sp>
        <p:nvSpPr>
          <p:cNvPr id="29698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Issued 22 press releases, &gt;80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Ticker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emails, and provided interviews to hundreds media entities (Gary)</a:t>
            </a:r>
          </a:p>
          <a:p>
            <a:r>
              <a:rPr lang="en-US"/>
              <a:t>On average, 76 people attended bi-weekly drought webinar that started in the fall (Mark)</a:t>
            </a:r>
          </a:p>
          <a:p>
            <a:r>
              <a:rPr lang="en-US"/>
              <a:t>Customers requested 36.3 Terabytes of information from 2 billion hits to our web pages</a:t>
            </a:r>
          </a:p>
          <a:p>
            <a:r>
              <a:rPr lang="en-US"/>
              <a:t>Taught 256 public safety officials through 17 workshops</a:t>
            </a:r>
          </a:p>
          <a:p>
            <a:r>
              <a:rPr lang="en-US"/>
              <a:t>At the end of 2011, OCS employed 32 professional staff, 6 graduate students, and 10 undergraduates; just hired Monica Deming as a new service climatologist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Web Page Update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2222500"/>
            <a:ext cx="7634287" cy="7251700"/>
          </a:xfrm>
          <a:prstGeom prst="rect">
            <a:avLst/>
          </a:prstGeom>
          <a:noFill/>
          <a:ln>
            <a:noFill/>
          </a:ln>
          <a:effectLst>
            <a:outerShdw blurRad="762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850900"/>
            <a:ext cx="12409487" cy="8051800"/>
          </a:xfrm>
          <a:prstGeom prst="rect">
            <a:avLst/>
          </a:prstGeom>
          <a:noFill/>
          <a:ln>
            <a:noFill/>
          </a:ln>
          <a:effectLst>
            <a:outerShdw blurRad="762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482600"/>
            <a:ext cx="10007600" cy="8775700"/>
          </a:xfrm>
          <a:prstGeom prst="rect">
            <a:avLst/>
          </a:prstGeom>
          <a:noFill/>
          <a:ln>
            <a:noFill/>
          </a:ln>
          <a:effectLst>
            <a:outerShdw blurRad="762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Recent Reports</a:t>
            </a:r>
          </a:p>
        </p:txBody>
      </p:sp>
      <p:sp>
        <p:nvSpPr>
          <p:cNvPr id="33794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National Climate Assessment chapter work (forthcoming)</a:t>
            </a:r>
          </a:p>
          <a:p>
            <a:r>
              <a:rPr lang="en-US"/>
              <a:t>Riley, R., K. Monroe, J. Hocker, M. Boone, and M. Shafer, 2012: An Assessment of the Climate-Related Needs of Oklahoma Decision Makers. Southern Climate Impacts Planning Program, Norman, OK, 48 pp.</a:t>
            </a:r>
          </a:p>
          <a:p>
            <a:r>
              <a:rPr lang="en-US"/>
              <a:t>Riley, R., P. Blanchard, B. Bennett, R. Peppler, and D. Wildcat, 2012: An Assessment of the Climate-Related Needs of Oklahoma Decision Makers. Southern Climate Impacts Planning Program, Norman, OK, 22 pp.</a:t>
            </a:r>
          </a:p>
          <a:p>
            <a:r>
              <a:rPr lang="en-US"/>
              <a:t>AMS, 2011: Final report of the AMS ad hoc Committee on a Nationwide Network of Networks. American Meteorological Society, Boston, MA, 94 pp.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Bi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Photo - 2 Up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Photo - 3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4C4C4C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Photo - 4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4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4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Photo - 2 Up Portrait &amp;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 &amp;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&amp;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Photo - 2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Photo - 3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4C4C4C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4C4C4C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- Blank">
  <a:themeElements>
    <a:clrScheme name="Default -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- Title and Content">
  <a:themeElements>
    <a:clrScheme name="Default - 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4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4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4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758</Words>
  <Characters>0</Characters>
  <Application>Microsoft Macintosh PowerPoint</Application>
  <PresentationFormat>Custom</PresentationFormat>
  <Lines>0</Lines>
  <Paragraphs>69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24</vt:i4>
      </vt:variant>
      <vt:variant>
        <vt:lpstr>Slide Titles</vt:lpstr>
      </vt:variant>
      <vt:variant>
        <vt:i4>16</vt:i4>
      </vt:variant>
    </vt:vector>
  </HeadingPairs>
  <TitlesOfParts>
    <vt:vector size="48" baseType="lpstr">
      <vt:lpstr>Helvetica Neue Light</vt:lpstr>
      <vt:lpstr>ヒラギノ角ゴ ProN W3</vt:lpstr>
      <vt:lpstr>Helvetica Neue</vt:lpstr>
      <vt:lpstr>Calibri</vt:lpstr>
      <vt:lpstr>Arial</vt:lpstr>
      <vt:lpstr>Chalkboard Bold</vt:lpstr>
      <vt:lpstr>Comic Sans MS</vt:lpstr>
      <vt:lpstr>Calibri Bold</vt:lpstr>
      <vt:lpstr>Title &amp; Subtitle</vt:lpstr>
      <vt:lpstr>Blank</vt:lpstr>
      <vt:lpstr>Title &amp; Bullets</vt:lpstr>
      <vt:lpstr>Title - Top</vt:lpstr>
      <vt:lpstr>Default - Blank</vt:lpstr>
      <vt:lpstr>Default - Title and Content</vt:lpstr>
      <vt:lpstr>Title Only</vt:lpstr>
      <vt:lpstr>Photo - 4 Up</vt:lpstr>
      <vt:lpstr>Photo - Horizontal</vt:lpstr>
      <vt:lpstr>Photo - Big</vt:lpstr>
      <vt:lpstr>Title &amp; Bullets - Left</vt:lpstr>
      <vt:lpstr>Title &amp; Bullets - Right</vt:lpstr>
      <vt:lpstr>Bullets</vt:lpstr>
      <vt:lpstr>Photo - 2 Up Landscape</vt:lpstr>
      <vt:lpstr>Title &amp; Bullets - 2 Column</vt:lpstr>
      <vt:lpstr>Photo - 3 Up</vt:lpstr>
      <vt:lpstr>Photo - Vertical</vt:lpstr>
      <vt:lpstr>Title, Bullets &amp; Photo</vt:lpstr>
      <vt:lpstr>Title - Center</vt:lpstr>
      <vt:lpstr>Photo - Horizontal</vt:lpstr>
      <vt:lpstr>Photo - 4 Up</vt:lpstr>
      <vt:lpstr>Photo - 2 Up Portrait &amp; Landscape</vt:lpstr>
      <vt:lpstr>Photo - 2 Up Portrait</vt:lpstr>
      <vt:lpstr>Photo - 3 Up Portrait</vt:lpstr>
      <vt:lpstr>AASC State Report: Oklahoma</vt:lpstr>
      <vt:lpstr>PowerPoint Presentation</vt:lpstr>
      <vt:lpstr>New Records in 2011</vt:lpstr>
      <vt:lpstr>New Records in 2011</vt:lpstr>
      <vt:lpstr>Stats Summary for 2011</vt:lpstr>
      <vt:lpstr>Web Page Update</vt:lpstr>
      <vt:lpstr>PowerPoint Presentation</vt:lpstr>
      <vt:lpstr>PowerPoint Presentation</vt:lpstr>
      <vt:lpstr>Recent Reports</vt:lpstr>
      <vt:lpstr>PowerPoint Presentation</vt:lpstr>
      <vt:lpstr>Webinar Series</vt:lpstr>
      <vt:lpstr>New DoI Climate Science Center</vt:lpstr>
      <vt:lpstr>Some Recent Research</vt:lpstr>
      <vt:lpstr>PowerPoint Presentation</vt:lpstr>
      <vt:lpstr>Spatial Distribution</vt:lpstr>
      <vt:lpstr>AASC Meeting 2014?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AASC State Report: Oklahoma</dc:title>
  <dc:subject/>
  <dc:creator/>
  <cp:keywords/>
  <dc:description/>
  <cp:lastModifiedBy>Renee McPherson</cp:lastModifiedBy>
  <cp:revision>1</cp:revision>
  <dcterms:modified xsi:type="dcterms:W3CDTF">2012-07-12T02:25:25Z</dcterms:modified>
</cp:coreProperties>
</file>