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notesSlides/notesSlide2.xml" ContentType="application/vnd.openxmlformats-officedocument.presentationml.notesSlid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4" r:id="rId3"/>
    <p:sldId id="306" r:id="rId4"/>
    <p:sldId id="296" r:id="rId5"/>
    <p:sldId id="297" r:id="rId6"/>
    <p:sldId id="298" r:id="rId7"/>
    <p:sldId id="283" r:id="rId8"/>
    <p:sldId id="300" r:id="rId9"/>
    <p:sldId id="271" r:id="rId10"/>
    <p:sldId id="302" r:id="rId11"/>
    <p:sldId id="307" r:id="rId12"/>
    <p:sldId id="278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480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1AAF1-E43B-48B8-B5C6-F1F8509DAA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FF8C02-58A8-4A36-9CC9-5D36AE73FD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smtClean="0"/>
            <a:t>Hinge*</a:t>
          </a:r>
          <a:endParaRPr lang="en-US" sz="1600" b="1" dirty="0"/>
        </a:p>
      </dgm:t>
    </dgm:pt>
    <dgm:pt modelId="{60FDE069-4FF7-4754-8ECD-628943557D72}" type="parTrans" cxnId="{46E1C95A-0BC6-4FD5-8353-F4E1CBFF3579}">
      <dgm:prSet/>
      <dgm:spPr/>
      <dgm:t>
        <a:bodyPr/>
        <a:lstStyle/>
        <a:p>
          <a:endParaRPr lang="en-US" sz="1100"/>
        </a:p>
      </dgm:t>
    </dgm:pt>
    <dgm:pt modelId="{AF5D2720-31EB-48B1-85E6-0006F9438E1F}" type="sibTrans" cxnId="{46E1C95A-0BC6-4FD5-8353-F4E1CBFF3579}">
      <dgm:prSet/>
      <dgm:spPr/>
      <dgm:t>
        <a:bodyPr/>
        <a:lstStyle/>
        <a:p>
          <a:endParaRPr lang="en-US" sz="1100"/>
        </a:p>
      </dgm:t>
    </dgm:pt>
    <dgm:pt modelId="{3C6AF926-AC5A-48A8-AC6C-5DF92B9F19C5}">
      <dgm:prSet phldrT="[Text]" custT="1"/>
      <dgm:spPr/>
      <dgm:t>
        <a:bodyPr/>
        <a:lstStyle/>
        <a:p>
          <a:pPr algn="l"/>
          <a:r>
            <a:rPr lang="en-US" sz="900" b="1" dirty="0" smtClean="0"/>
            <a:t>Best fit line (Slope = 0) 1950 – </a:t>
          </a:r>
          <a:r>
            <a:rPr lang="en-US" sz="800" b="1" dirty="0" smtClean="0"/>
            <a:t>1976</a:t>
          </a:r>
          <a:endParaRPr lang="en-US" sz="900" dirty="0"/>
        </a:p>
      </dgm:t>
    </dgm:pt>
    <dgm:pt modelId="{9F23B175-E2E2-4C85-BCC1-39F87FC9AA1F}" type="parTrans" cxnId="{1D034284-1984-4AD7-AAF0-1DB3E1BAAE0E}">
      <dgm:prSet/>
      <dgm:spPr/>
      <dgm:t>
        <a:bodyPr/>
        <a:lstStyle/>
        <a:p>
          <a:endParaRPr lang="en-US" sz="1100"/>
        </a:p>
      </dgm:t>
    </dgm:pt>
    <dgm:pt modelId="{2BB0B5FB-5713-4969-B7BA-65B0207B8E76}" type="sibTrans" cxnId="{1D034284-1984-4AD7-AAF0-1DB3E1BAAE0E}">
      <dgm:prSet/>
      <dgm:spPr/>
      <dgm:t>
        <a:bodyPr/>
        <a:lstStyle/>
        <a:p>
          <a:endParaRPr lang="en-US" sz="1100"/>
        </a:p>
      </dgm:t>
    </dgm:pt>
    <dgm:pt modelId="{0AC47299-DE6F-4D53-A578-0FFA18C7AA4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EWMA**</a:t>
          </a:r>
          <a:endParaRPr lang="en-US" sz="1600" b="1" dirty="0"/>
        </a:p>
      </dgm:t>
    </dgm:pt>
    <dgm:pt modelId="{C5F31B9E-5D37-40E7-B8A2-774DDB6B799F}" type="parTrans" cxnId="{67ABEC04-B65A-4BFD-9E25-B383FA37BB3C}">
      <dgm:prSet/>
      <dgm:spPr/>
      <dgm:t>
        <a:bodyPr/>
        <a:lstStyle/>
        <a:p>
          <a:endParaRPr lang="en-US" sz="1100"/>
        </a:p>
      </dgm:t>
    </dgm:pt>
    <dgm:pt modelId="{5EF46299-C71E-4FD4-9235-0B02E57A81C2}" type="sibTrans" cxnId="{67ABEC04-B65A-4BFD-9E25-B383FA37BB3C}">
      <dgm:prSet/>
      <dgm:spPr/>
      <dgm:t>
        <a:bodyPr/>
        <a:lstStyle/>
        <a:p>
          <a:endParaRPr lang="en-US" sz="1100"/>
        </a:p>
      </dgm:t>
    </dgm:pt>
    <dgm:pt modelId="{1DB40932-931B-40CD-AE27-5474CDD98AD4}">
      <dgm:prSet phldrT="[Text]" custT="1"/>
      <dgm:spPr/>
      <dgm:t>
        <a:bodyPr/>
        <a:lstStyle/>
        <a:p>
          <a:pPr algn="l"/>
          <a:r>
            <a:rPr lang="en-US" sz="1050" b="1" dirty="0" smtClean="0"/>
            <a:t>Exponentially Weighted Moving Average</a:t>
          </a:r>
          <a:endParaRPr lang="en-US" sz="1050" dirty="0"/>
        </a:p>
      </dgm:t>
    </dgm:pt>
    <dgm:pt modelId="{4243A0D5-90E1-4D35-8CA1-59804FB81350}" type="parTrans" cxnId="{17A2CD7F-0498-4709-9E86-8F9B2767A4A6}">
      <dgm:prSet/>
      <dgm:spPr/>
      <dgm:t>
        <a:bodyPr/>
        <a:lstStyle/>
        <a:p>
          <a:endParaRPr lang="en-US" sz="1100"/>
        </a:p>
      </dgm:t>
    </dgm:pt>
    <dgm:pt modelId="{F1613413-4189-4066-92E1-11F5A7FEEE40}" type="sibTrans" cxnId="{17A2CD7F-0498-4709-9E86-8F9B2767A4A6}">
      <dgm:prSet/>
      <dgm:spPr/>
      <dgm:t>
        <a:bodyPr/>
        <a:lstStyle/>
        <a:p>
          <a:endParaRPr lang="en-US" sz="1100"/>
        </a:p>
      </dgm:t>
    </dgm:pt>
    <dgm:pt modelId="{9DFC0F6C-9948-46D1-BF37-F589688FE3D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OCN***</a:t>
          </a:r>
          <a:endParaRPr lang="en-US" sz="1600" b="1" dirty="0"/>
        </a:p>
      </dgm:t>
    </dgm:pt>
    <dgm:pt modelId="{7B7761CA-F405-4C72-ACEF-3B230455F1E9}" type="parTrans" cxnId="{917DC183-AABC-460A-95B7-95FCDA24872D}">
      <dgm:prSet/>
      <dgm:spPr/>
      <dgm:t>
        <a:bodyPr/>
        <a:lstStyle/>
        <a:p>
          <a:endParaRPr lang="en-US" sz="1100"/>
        </a:p>
      </dgm:t>
    </dgm:pt>
    <dgm:pt modelId="{90D1D3FA-7297-4BDB-A16A-9222EDCDC83C}" type="sibTrans" cxnId="{917DC183-AABC-460A-95B7-95FCDA24872D}">
      <dgm:prSet/>
      <dgm:spPr/>
      <dgm:t>
        <a:bodyPr/>
        <a:lstStyle/>
        <a:p>
          <a:endParaRPr lang="en-US" sz="1100"/>
        </a:p>
      </dgm:t>
    </dgm:pt>
    <dgm:pt modelId="{5943B158-C757-4507-B9BF-45F2F4BBED30}">
      <dgm:prSet phldrT="[Text]" custT="1"/>
      <dgm:spPr/>
      <dgm:t>
        <a:bodyPr/>
        <a:lstStyle/>
        <a:p>
          <a:r>
            <a:rPr lang="en-US" sz="1050" b="1" dirty="0" smtClean="0"/>
            <a:t>Optimal Climate Normal</a:t>
          </a:r>
          <a:r>
            <a:rPr lang="en-US" sz="1050" b="1" baseline="0" dirty="0" smtClean="0"/>
            <a:t> </a:t>
          </a:r>
          <a:endParaRPr lang="en-US" sz="1050" dirty="0"/>
        </a:p>
      </dgm:t>
    </dgm:pt>
    <dgm:pt modelId="{19EE6CF1-E8F8-403F-BE32-3EC104A6B436}" type="parTrans" cxnId="{F98072EF-B056-410A-8557-22297DA5023A}">
      <dgm:prSet/>
      <dgm:spPr/>
      <dgm:t>
        <a:bodyPr/>
        <a:lstStyle/>
        <a:p>
          <a:endParaRPr lang="en-US" sz="1100"/>
        </a:p>
      </dgm:t>
    </dgm:pt>
    <dgm:pt modelId="{73DF5B95-C843-4B0E-A05E-08D4E6763B43}" type="sibTrans" cxnId="{F98072EF-B056-410A-8557-22297DA5023A}">
      <dgm:prSet/>
      <dgm:spPr/>
      <dgm:t>
        <a:bodyPr/>
        <a:lstStyle/>
        <a:p>
          <a:endParaRPr lang="en-US" sz="1100"/>
        </a:p>
      </dgm:t>
    </dgm:pt>
    <dgm:pt modelId="{D530955F-4986-4ED5-864F-540CD83A3C68}">
      <dgm:prSet custT="1"/>
      <dgm:spPr/>
      <dgm:t>
        <a:bodyPr/>
        <a:lstStyle/>
        <a:p>
          <a:pPr algn="l"/>
          <a:r>
            <a:rPr lang="en-US" sz="900" b="1" dirty="0" smtClean="0"/>
            <a:t>Best fit line 1976</a:t>
          </a:r>
          <a:r>
            <a:rPr lang="en-US" sz="900" b="1" baseline="0" dirty="0" smtClean="0"/>
            <a:t> - 2010</a:t>
          </a:r>
          <a:endParaRPr lang="en-US" sz="900" b="1" dirty="0"/>
        </a:p>
      </dgm:t>
    </dgm:pt>
    <dgm:pt modelId="{A9140AF6-D07D-4228-AC4B-5B6DE87D1991}" type="parTrans" cxnId="{3BBE1EF0-E073-449F-BF8B-B363AAE9FB9B}">
      <dgm:prSet/>
      <dgm:spPr/>
      <dgm:t>
        <a:bodyPr/>
        <a:lstStyle/>
        <a:p>
          <a:endParaRPr lang="en-US" sz="1100"/>
        </a:p>
      </dgm:t>
    </dgm:pt>
    <dgm:pt modelId="{1B3ED181-D25B-4FE7-B0A1-4340E9DFF3A2}" type="sibTrans" cxnId="{3BBE1EF0-E073-449F-BF8B-B363AAE9FB9B}">
      <dgm:prSet/>
      <dgm:spPr/>
      <dgm:t>
        <a:bodyPr/>
        <a:lstStyle/>
        <a:p>
          <a:endParaRPr lang="en-US" sz="1100"/>
        </a:p>
      </dgm:t>
    </dgm:pt>
    <dgm:pt modelId="{7C1DCDE1-C52E-4BDD-A66A-E126750C76C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Ensemble</a:t>
          </a:r>
          <a:endParaRPr lang="en-US" sz="1600" b="1" dirty="0"/>
        </a:p>
      </dgm:t>
    </dgm:pt>
    <dgm:pt modelId="{FD8079D2-BCE9-435D-AE39-CEB089FFB329}" type="parTrans" cxnId="{38B5D787-8C96-40F3-9CAB-8B38A311A945}">
      <dgm:prSet/>
      <dgm:spPr/>
      <dgm:t>
        <a:bodyPr/>
        <a:lstStyle/>
        <a:p>
          <a:endParaRPr lang="en-US" sz="1100"/>
        </a:p>
      </dgm:t>
    </dgm:pt>
    <dgm:pt modelId="{D2FA8837-CAC0-4F3F-9145-E3BDC1CD64AD}" type="sibTrans" cxnId="{38B5D787-8C96-40F3-9CAB-8B38A311A945}">
      <dgm:prSet/>
      <dgm:spPr/>
      <dgm:t>
        <a:bodyPr/>
        <a:lstStyle/>
        <a:p>
          <a:endParaRPr lang="en-US" sz="1100"/>
        </a:p>
      </dgm:t>
    </dgm:pt>
    <dgm:pt modelId="{3DAE4054-3324-4C75-8D55-FA869785CFB4}">
      <dgm:prSet custT="1"/>
      <dgm:spPr/>
      <dgm:t>
        <a:bodyPr/>
        <a:lstStyle/>
        <a:p>
          <a:r>
            <a:rPr lang="en-US" sz="1050" b="1" dirty="0" smtClean="0"/>
            <a:t>Average of all trend values</a:t>
          </a:r>
          <a:endParaRPr lang="en-US" sz="1050" dirty="0"/>
        </a:p>
      </dgm:t>
    </dgm:pt>
    <dgm:pt modelId="{E0256012-EEEA-4BC5-9674-0B05EC997BD2}" type="parTrans" cxnId="{6F296ACF-7167-407E-BF95-2B4AFFE3C817}">
      <dgm:prSet/>
      <dgm:spPr/>
      <dgm:t>
        <a:bodyPr/>
        <a:lstStyle/>
        <a:p>
          <a:endParaRPr lang="en-US" sz="1100"/>
        </a:p>
      </dgm:t>
    </dgm:pt>
    <dgm:pt modelId="{71E0CF72-B783-439E-9DEC-D51EB8FF9E72}" type="sibTrans" cxnId="{6F296ACF-7167-407E-BF95-2B4AFFE3C817}">
      <dgm:prSet/>
      <dgm:spPr/>
      <dgm:t>
        <a:bodyPr/>
        <a:lstStyle/>
        <a:p>
          <a:endParaRPr lang="en-US" sz="1100"/>
        </a:p>
      </dgm:t>
    </dgm:pt>
    <dgm:pt modelId="{25C36FF3-4B6C-4E52-ABA1-F800E21441D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NOAA Recommended Trend Methods</a:t>
          </a:r>
          <a:endParaRPr lang="en-US" b="1" dirty="0"/>
        </a:p>
      </dgm:t>
    </dgm:pt>
    <dgm:pt modelId="{84B30C36-2646-4C43-ABFF-0A9ED5F13785}" type="parTrans" cxnId="{2E6631BB-AA93-4379-8B64-13AA414F98BD}">
      <dgm:prSet/>
      <dgm:spPr/>
      <dgm:t>
        <a:bodyPr/>
        <a:lstStyle/>
        <a:p>
          <a:endParaRPr lang="en-US"/>
        </a:p>
      </dgm:t>
    </dgm:pt>
    <dgm:pt modelId="{7CF73BDE-2983-4165-BB1A-D2F42736F567}" type="sibTrans" cxnId="{2E6631BB-AA93-4379-8B64-13AA414F98BD}">
      <dgm:prSet/>
      <dgm:spPr/>
      <dgm:t>
        <a:bodyPr/>
        <a:lstStyle/>
        <a:p>
          <a:endParaRPr lang="en-US"/>
        </a:p>
      </dgm:t>
    </dgm:pt>
    <dgm:pt modelId="{BA26BB8F-13A0-4373-8009-03F8AAC40286}" type="pres">
      <dgm:prSet presAssocID="{21B1AAF1-E43B-48B8-B5C6-F1F8509DAA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83CD7-A45B-4C37-B4A5-1CE79D035E9F}" type="pres">
      <dgm:prSet presAssocID="{25C36FF3-4B6C-4E52-ABA1-F800E21441D4}" presName="linNode" presStyleCnt="0"/>
      <dgm:spPr/>
    </dgm:pt>
    <dgm:pt modelId="{727CA40D-C2F4-42E4-8B0A-A856EFADE14C}" type="pres">
      <dgm:prSet presAssocID="{25C36FF3-4B6C-4E52-ABA1-F800E21441D4}" presName="parentText" presStyleLbl="node1" presStyleIdx="0" presStyleCnt="5" custScaleX="277778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48D67-3674-4A74-AB02-98BA4327FFF9}" type="pres">
      <dgm:prSet presAssocID="{7CF73BDE-2983-4165-BB1A-D2F42736F567}" presName="sp" presStyleCnt="0"/>
      <dgm:spPr/>
    </dgm:pt>
    <dgm:pt modelId="{11B4A41A-4B91-400B-9437-3C2CD474CFEE}" type="pres">
      <dgm:prSet presAssocID="{B7FF8C02-58A8-4A36-9CC9-5D36AE73FD1D}" presName="linNode" presStyleCnt="0"/>
      <dgm:spPr/>
    </dgm:pt>
    <dgm:pt modelId="{11EB39EB-6C47-4CC2-8542-D7D738147136}" type="pres">
      <dgm:prSet presAssocID="{B7FF8C02-58A8-4A36-9CC9-5D36AE73FD1D}" presName="parentText" presStyleLbl="node1" presStyleIdx="1" presStyleCnt="5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EC94B-F54D-4B99-8AA6-D47A8EBE632E}" type="pres">
      <dgm:prSet presAssocID="{B7FF8C02-58A8-4A36-9CC9-5D36AE73FD1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DF41E-2C77-400D-ADB4-F3C685111E2F}" type="pres">
      <dgm:prSet presAssocID="{AF5D2720-31EB-48B1-85E6-0006F9438E1F}" presName="sp" presStyleCnt="0"/>
      <dgm:spPr/>
    </dgm:pt>
    <dgm:pt modelId="{BEE3E49E-92D3-4106-85CC-FBDE477AD1DC}" type="pres">
      <dgm:prSet presAssocID="{0AC47299-DE6F-4D53-A578-0FFA18C7AA4F}" presName="linNode" presStyleCnt="0"/>
      <dgm:spPr/>
    </dgm:pt>
    <dgm:pt modelId="{1BBC8FD9-0CE2-4D96-A49E-61329487D6FA}" type="pres">
      <dgm:prSet presAssocID="{0AC47299-DE6F-4D53-A578-0FFA18C7AA4F}" presName="parentText" presStyleLbl="node1" presStyleIdx="2" presStyleCnt="5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FA215-63AD-4712-8086-B50DE79CDE7C}" type="pres">
      <dgm:prSet presAssocID="{0AC47299-DE6F-4D53-A578-0FFA18C7AA4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70587-294F-49A0-BC5C-C069489101FA}" type="pres">
      <dgm:prSet presAssocID="{5EF46299-C71E-4FD4-9235-0B02E57A81C2}" presName="sp" presStyleCnt="0"/>
      <dgm:spPr/>
    </dgm:pt>
    <dgm:pt modelId="{820991B5-61CF-4F6F-B2CF-9502E962F805}" type="pres">
      <dgm:prSet presAssocID="{9DFC0F6C-9948-46D1-BF37-F589688FE3DE}" presName="linNode" presStyleCnt="0"/>
      <dgm:spPr/>
    </dgm:pt>
    <dgm:pt modelId="{0D48AFA8-EEAD-4BA3-8D3B-7555B481B796}" type="pres">
      <dgm:prSet presAssocID="{9DFC0F6C-9948-46D1-BF37-F589688FE3DE}" presName="parentText" presStyleLbl="node1" presStyleIdx="3" presStyleCnt="5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45BFC-667F-4B64-8F5B-44A0D5E9EEB5}" type="pres">
      <dgm:prSet presAssocID="{9DFC0F6C-9948-46D1-BF37-F589688FE3D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1C5AA-68C7-4A91-A6AC-82BABC2B3063}" type="pres">
      <dgm:prSet presAssocID="{90D1D3FA-7297-4BDB-A16A-9222EDCDC83C}" presName="sp" presStyleCnt="0"/>
      <dgm:spPr/>
    </dgm:pt>
    <dgm:pt modelId="{665AA17A-F4C1-48EB-A76E-9BF2125BE3D2}" type="pres">
      <dgm:prSet presAssocID="{7C1DCDE1-C52E-4BDD-A66A-E126750C76C7}" presName="linNode" presStyleCnt="0"/>
      <dgm:spPr/>
    </dgm:pt>
    <dgm:pt modelId="{816C7D6F-3C40-4AA6-83B9-B83A12482868}" type="pres">
      <dgm:prSet presAssocID="{7C1DCDE1-C52E-4BDD-A66A-E126750C76C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93E19-B2F5-40D3-9A58-5DFF90E1A119}" type="pres">
      <dgm:prSet presAssocID="{7C1DCDE1-C52E-4BDD-A66A-E126750C76C7}" presName="descendantText" presStyleLbl="alignAccFollowNode1" presStyleIdx="3" presStyleCnt="4" custLinFactNeighborX="694" custLinFactNeighborY="7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072EF-B056-410A-8557-22297DA5023A}" srcId="{9DFC0F6C-9948-46D1-BF37-F589688FE3DE}" destId="{5943B158-C757-4507-B9BF-45F2F4BBED30}" srcOrd="0" destOrd="0" parTransId="{19EE6CF1-E8F8-403F-BE32-3EC104A6B436}" sibTransId="{73DF5B95-C843-4B0E-A05E-08D4E6763B43}"/>
    <dgm:cxn modelId="{38B5D787-8C96-40F3-9CAB-8B38A311A945}" srcId="{21B1AAF1-E43B-48B8-B5C6-F1F8509DAA8A}" destId="{7C1DCDE1-C52E-4BDD-A66A-E126750C76C7}" srcOrd="4" destOrd="0" parTransId="{FD8079D2-BCE9-435D-AE39-CEB089FFB329}" sibTransId="{D2FA8837-CAC0-4F3F-9145-E3BDC1CD64AD}"/>
    <dgm:cxn modelId="{DE20A6A1-A984-4F3E-B930-4C2AD5797C4A}" type="presOf" srcId="{0AC47299-DE6F-4D53-A578-0FFA18C7AA4F}" destId="{1BBC8FD9-0CE2-4D96-A49E-61329487D6FA}" srcOrd="0" destOrd="0" presId="urn:microsoft.com/office/officeart/2005/8/layout/vList5"/>
    <dgm:cxn modelId="{6B9359D1-09A0-458F-B243-B28DB9CD78B7}" type="presOf" srcId="{9DFC0F6C-9948-46D1-BF37-F589688FE3DE}" destId="{0D48AFA8-EEAD-4BA3-8D3B-7555B481B796}" srcOrd="0" destOrd="0" presId="urn:microsoft.com/office/officeart/2005/8/layout/vList5"/>
    <dgm:cxn modelId="{585A05F9-DFA2-4617-ABC6-B104C04A7941}" type="presOf" srcId="{3DAE4054-3324-4C75-8D55-FA869785CFB4}" destId="{D3193E19-B2F5-40D3-9A58-5DFF90E1A119}" srcOrd="0" destOrd="0" presId="urn:microsoft.com/office/officeart/2005/8/layout/vList5"/>
    <dgm:cxn modelId="{6B668E29-45B3-4E9D-B38B-1C2ED7E1DBC7}" type="presOf" srcId="{B7FF8C02-58A8-4A36-9CC9-5D36AE73FD1D}" destId="{11EB39EB-6C47-4CC2-8542-D7D738147136}" srcOrd="0" destOrd="0" presId="urn:microsoft.com/office/officeart/2005/8/layout/vList5"/>
    <dgm:cxn modelId="{17A2CD7F-0498-4709-9E86-8F9B2767A4A6}" srcId="{0AC47299-DE6F-4D53-A578-0FFA18C7AA4F}" destId="{1DB40932-931B-40CD-AE27-5474CDD98AD4}" srcOrd="0" destOrd="0" parTransId="{4243A0D5-90E1-4D35-8CA1-59804FB81350}" sibTransId="{F1613413-4189-4066-92E1-11F5A7FEEE40}"/>
    <dgm:cxn modelId="{6F296ACF-7167-407E-BF95-2B4AFFE3C817}" srcId="{7C1DCDE1-C52E-4BDD-A66A-E126750C76C7}" destId="{3DAE4054-3324-4C75-8D55-FA869785CFB4}" srcOrd="0" destOrd="0" parTransId="{E0256012-EEEA-4BC5-9674-0B05EC997BD2}" sibTransId="{71E0CF72-B783-439E-9DEC-D51EB8FF9E72}"/>
    <dgm:cxn modelId="{2E6631BB-AA93-4379-8B64-13AA414F98BD}" srcId="{21B1AAF1-E43B-48B8-B5C6-F1F8509DAA8A}" destId="{25C36FF3-4B6C-4E52-ABA1-F800E21441D4}" srcOrd="0" destOrd="0" parTransId="{84B30C36-2646-4C43-ABFF-0A9ED5F13785}" sibTransId="{7CF73BDE-2983-4165-BB1A-D2F42736F567}"/>
    <dgm:cxn modelId="{46E1C95A-0BC6-4FD5-8353-F4E1CBFF3579}" srcId="{21B1AAF1-E43B-48B8-B5C6-F1F8509DAA8A}" destId="{B7FF8C02-58A8-4A36-9CC9-5D36AE73FD1D}" srcOrd="1" destOrd="0" parTransId="{60FDE069-4FF7-4754-8ECD-628943557D72}" sibTransId="{AF5D2720-31EB-48B1-85E6-0006F9438E1F}"/>
    <dgm:cxn modelId="{5D2BBA9D-0084-44C4-A235-BDD16494F1DE}" type="presOf" srcId="{3C6AF926-AC5A-48A8-AC6C-5DF92B9F19C5}" destId="{341EC94B-F54D-4B99-8AA6-D47A8EBE632E}" srcOrd="0" destOrd="0" presId="urn:microsoft.com/office/officeart/2005/8/layout/vList5"/>
    <dgm:cxn modelId="{579C9BD4-4145-4968-91F2-C3485B948E7D}" type="presOf" srcId="{21B1AAF1-E43B-48B8-B5C6-F1F8509DAA8A}" destId="{BA26BB8F-13A0-4373-8009-03F8AAC40286}" srcOrd="0" destOrd="0" presId="urn:microsoft.com/office/officeart/2005/8/layout/vList5"/>
    <dgm:cxn modelId="{E6880735-E217-4C73-8BB7-A04AD39EE332}" type="presOf" srcId="{5943B158-C757-4507-B9BF-45F2F4BBED30}" destId="{1E045BFC-667F-4B64-8F5B-44A0D5E9EEB5}" srcOrd="0" destOrd="0" presId="urn:microsoft.com/office/officeart/2005/8/layout/vList5"/>
    <dgm:cxn modelId="{3E01C5EE-A57B-4D71-BFDA-DE0B9EA99AF3}" type="presOf" srcId="{1DB40932-931B-40CD-AE27-5474CDD98AD4}" destId="{4D4FA215-63AD-4712-8086-B50DE79CDE7C}" srcOrd="0" destOrd="0" presId="urn:microsoft.com/office/officeart/2005/8/layout/vList5"/>
    <dgm:cxn modelId="{3BBE1EF0-E073-449F-BF8B-B363AAE9FB9B}" srcId="{B7FF8C02-58A8-4A36-9CC9-5D36AE73FD1D}" destId="{D530955F-4986-4ED5-864F-540CD83A3C68}" srcOrd="1" destOrd="0" parTransId="{A9140AF6-D07D-4228-AC4B-5B6DE87D1991}" sibTransId="{1B3ED181-D25B-4FE7-B0A1-4340E9DFF3A2}"/>
    <dgm:cxn modelId="{95333039-DD90-4065-B378-5C2B6EAB8570}" type="presOf" srcId="{25C36FF3-4B6C-4E52-ABA1-F800E21441D4}" destId="{727CA40D-C2F4-42E4-8B0A-A856EFADE14C}" srcOrd="0" destOrd="0" presId="urn:microsoft.com/office/officeart/2005/8/layout/vList5"/>
    <dgm:cxn modelId="{917DC183-AABC-460A-95B7-95FCDA24872D}" srcId="{21B1AAF1-E43B-48B8-B5C6-F1F8509DAA8A}" destId="{9DFC0F6C-9948-46D1-BF37-F589688FE3DE}" srcOrd="3" destOrd="0" parTransId="{7B7761CA-F405-4C72-ACEF-3B230455F1E9}" sibTransId="{90D1D3FA-7297-4BDB-A16A-9222EDCDC83C}"/>
    <dgm:cxn modelId="{B6C6C0F9-58ED-400A-8A28-52AE6D3E8992}" type="presOf" srcId="{7C1DCDE1-C52E-4BDD-A66A-E126750C76C7}" destId="{816C7D6F-3C40-4AA6-83B9-B83A12482868}" srcOrd="0" destOrd="0" presId="urn:microsoft.com/office/officeart/2005/8/layout/vList5"/>
    <dgm:cxn modelId="{4514EB25-0256-418A-8F36-701E245EBE20}" type="presOf" srcId="{D530955F-4986-4ED5-864F-540CD83A3C68}" destId="{341EC94B-F54D-4B99-8AA6-D47A8EBE632E}" srcOrd="0" destOrd="1" presId="urn:microsoft.com/office/officeart/2005/8/layout/vList5"/>
    <dgm:cxn modelId="{67ABEC04-B65A-4BFD-9E25-B383FA37BB3C}" srcId="{21B1AAF1-E43B-48B8-B5C6-F1F8509DAA8A}" destId="{0AC47299-DE6F-4D53-A578-0FFA18C7AA4F}" srcOrd="2" destOrd="0" parTransId="{C5F31B9E-5D37-40E7-B8A2-774DDB6B799F}" sibTransId="{5EF46299-C71E-4FD4-9235-0B02E57A81C2}"/>
    <dgm:cxn modelId="{1D034284-1984-4AD7-AAF0-1DB3E1BAAE0E}" srcId="{B7FF8C02-58A8-4A36-9CC9-5D36AE73FD1D}" destId="{3C6AF926-AC5A-48A8-AC6C-5DF92B9F19C5}" srcOrd="0" destOrd="0" parTransId="{9F23B175-E2E2-4C85-BCC1-39F87FC9AA1F}" sibTransId="{2BB0B5FB-5713-4969-B7BA-65B0207B8E76}"/>
    <dgm:cxn modelId="{B21257A4-50E4-492F-9374-21769CD1608D}" type="presParOf" srcId="{BA26BB8F-13A0-4373-8009-03F8AAC40286}" destId="{FD683CD7-A45B-4C37-B4A5-1CE79D035E9F}" srcOrd="0" destOrd="0" presId="urn:microsoft.com/office/officeart/2005/8/layout/vList5"/>
    <dgm:cxn modelId="{3640566E-C707-4E29-AFE7-768EF9964793}" type="presParOf" srcId="{FD683CD7-A45B-4C37-B4A5-1CE79D035E9F}" destId="{727CA40D-C2F4-42E4-8B0A-A856EFADE14C}" srcOrd="0" destOrd="0" presId="urn:microsoft.com/office/officeart/2005/8/layout/vList5"/>
    <dgm:cxn modelId="{FF71C645-B8E0-4530-BF19-D10757797AE1}" type="presParOf" srcId="{BA26BB8F-13A0-4373-8009-03F8AAC40286}" destId="{C1548D67-3674-4A74-AB02-98BA4327FFF9}" srcOrd="1" destOrd="0" presId="urn:microsoft.com/office/officeart/2005/8/layout/vList5"/>
    <dgm:cxn modelId="{98C556B7-3DB2-4E38-89E3-88E70C879742}" type="presParOf" srcId="{BA26BB8F-13A0-4373-8009-03F8AAC40286}" destId="{11B4A41A-4B91-400B-9437-3C2CD474CFEE}" srcOrd="2" destOrd="0" presId="urn:microsoft.com/office/officeart/2005/8/layout/vList5"/>
    <dgm:cxn modelId="{7772FCBD-2552-40C0-BC42-E83EB9D07D30}" type="presParOf" srcId="{11B4A41A-4B91-400B-9437-3C2CD474CFEE}" destId="{11EB39EB-6C47-4CC2-8542-D7D738147136}" srcOrd="0" destOrd="0" presId="urn:microsoft.com/office/officeart/2005/8/layout/vList5"/>
    <dgm:cxn modelId="{D9C50146-2133-4C99-AFC5-38E5CF0DC591}" type="presParOf" srcId="{11B4A41A-4B91-400B-9437-3C2CD474CFEE}" destId="{341EC94B-F54D-4B99-8AA6-D47A8EBE632E}" srcOrd="1" destOrd="0" presId="urn:microsoft.com/office/officeart/2005/8/layout/vList5"/>
    <dgm:cxn modelId="{A990867A-3FB2-4782-AC23-A248BACB4437}" type="presParOf" srcId="{BA26BB8F-13A0-4373-8009-03F8AAC40286}" destId="{286DF41E-2C77-400D-ADB4-F3C685111E2F}" srcOrd="3" destOrd="0" presId="urn:microsoft.com/office/officeart/2005/8/layout/vList5"/>
    <dgm:cxn modelId="{34E329FE-5D06-47CC-8745-BF8165F8FD06}" type="presParOf" srcId="{BA26BB8F-13A0-4373-8009-03F8AAC40286}" destId="{BEE3E49E-92D3-4106-85CC-FBDE477AD1DC}" srcOrd="4" destOrd="0" presId="urn:microsoft.com/office/officeart/2005/8/layout/vList5"/>
    <dgm:cxn modelId="{4488FBAD-CEBC-4B32-9E73-7DF6985CC571}" type="presParOf" srcId="{BEE3E49E-92D3-4106-85CC-FBDE477AD1DC}" destId="{1BBC8FD9-0CE2-4D96-A49E-61329487D6FA}" srcOrd="0" destOrd="0" presId="urn:microsoft.com/office/officeart/2005/8/layout/vList5"/>
    <dgm:cxn modelId="{D2CC648A-AE97-4E65-8B01-DE35BCCDAAAE}" type="presParOf" srcId="{BEE3E49E-92D3-4106-85CC-FBDE477AD1DC}" destId="{4D4FA215-63AD-4712-8086-B50DE79CDE7C}" srcOrd="1" destOrd="0" presId="urn:microsoft.com/office/officeart/2005/8/layout/vList5"/>
    <dgm:cxn modelId="{F120425A-51B9-4D42-A726-58BC28D6CA34}" type="presParOf" srcId="{BA26BB8F-13A0-4373-8009-03F8AAC40286}" destId="{A1570587-294F-49A0-BC5C-C069489101FA}" srcOrd="5" destOrd="0" presId="urn:microsoft.com/office/officeart/2005/8/layout/vList5"/>
    <dgm:cxn modelId="{4BD67825-ED3B-4867-BE24-612D67DF4444}" type="presParOf" srcId="{BA26BB8F-13A0-4373-8009-03F8AAC40286}" destId="{820991B5-61CF-4F6F-B2CF-9502E962F805}" srcOrd="6" destOrd="0" presId="urn:microsoft.com/office/officeart/2005/8/layout/vList5"/>
    <dgm:cxn modelId="{55461BE3-CC69-4914-BF9D-F763794A50E7}" type="presParOf" srcId="{820991B5-61CF-4F6F-B2CF-9502E962F805}" destId="{0D48AFA8-EEAD-4BA3-8D3B-7555B481B796}" srcOrd="0" destOrd="0" presId="urn:microsoft.com/office/officeart/2005/8/layout/vList5"/>
    <dgm:cxn modelId="{4C8C7FC7-BC87-4D57-A87D-9993D12351DA}" type="presParOf" srcId="{820991B5-61CF-4F6F-B2CF-9502E962F805}" destId="{1E045BFC-667F-4B64-8F5B-44A0D5E9EEB5}" srcOrd="1" destOrd="0" presId="urn:microsoft.com/office/officeart/2005/8/layout/vList5"/>
    <dgm:cxn modelId="{C4D780E6-23E4-495C-B696-89986B5F9950}" type="presParOf" srcId="{BA26BB8F-13A0-4373-8009-03F8AAC40286}" destId="{8021C5AA-68C7-4A91-A6AC-82BABC2B3063}" srcOrd="7" destOrd="0" presId="urn:microsoft.com/office/officeart/2005/8/layout/vList5"/>
    <dgm:cxn modelId="{7A0BE323-FBE6-4D9A-86B8-2CF7D48F5C59}" type="presParOf" srcId="{BA26BB8F-13A0-4373-8009-03F8AAC40286}" destId="{665AA17A-F4C1-48EB-A76E-9BF2125BE3D2}" srcOrd="8" destOrd="0" presId="urn:microsoft.com/office/officeart/2005/8/layout/vList5"/>
    <dgm:cxn modelId="{2120C7DE-14C3-41A0-9E94-9E50093F78EB}" type="presParOf" srcId="{665AA17A-F4C1-48EB-A76E-9BF2125BE3D2}" destId="{816C7D6F-3C40-4AA6-83B9-B83A12482868}" srcOrd="0" destOrd="0" presId="urn:microsoft.com/office/officeart/2005/8/layout/vList5"/>
    <dgm:cxn modelId="{1413A8F9-F06F-4665-A137-2D4ECE144E53}" type="presParOf" srcId="{665AA17A-F4C1-48EB-A76E-9BF2125BE3D2}" destId="{D3193E19-B2F5-40D3-9A58-5DFF90E1A1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CA40D-C2F4-42E4-8B0A-A856EFADE14C}">
      <dsp:nvSpPr>
        <dsp:cNvPr id="0" name=""/>
        <dsp:cNvSpPr/>
      </dsp:nvSpPr>
      <dsp:spPr>
        <a:xfrm>
          <a:off x="0" y="6946"/>
          <a:ext cx="3045025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NOAA Recommended Trend Methods</a:t>
          </a:r>
          <a:endParaRPr lang="en-US" sz="1400" b="1" kern="1200" dirty="0"/>
        </a:p>
      </dsp:txBody>
      <dsp:txXfrm>
        <a:off x="0" y="6946"/>
        <a:ext cx="3045025" cy="487936"/>
      </dsp:txXfrm>
    </dsp:sp>
    <dsp:sp modelId="{341EC94B-F54D-4B99-8AA6-D47A8EBE632E}">
      <dsp:nvSpPr>
        <dsp:cNvPr id="0" name=""/>
        <dsp:cNvSpPr/>
      </dsp:nvSpPr>
      <dsp:spPr>
        <a:xfrm rot="5400000">
          <a:off x="1877465" y="-217942"/>
          <a:ext cx="390349" cy="195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Best fit line (Slope = 0) 1950 – </a:t>
          </a:r>
          <a:r>
            <a:rPr lang="en-US" sz="800" b="1" kern="1200" dirty="0" smtClean="0"/>
            <a:t>1976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Best fit line 1976</a:t>
          </a:r>
          <a:r>
            <a:rPr lang="en-US" sz="900" b="1" kern="1200" baseline="0" dirty="0" smtClean="0"/>
            <a:t> - 2010</a:t>
          </a:r>
          <a:endParaRPr lang="en-US" sz="900" b="1" kern="1200" dirty="0"/>
        </a:p>
      </dsp:txBody>
      <dsp:txXfrm rot="5400000">
        <a:off x="1877465" y="-217942"/>
        <a:ext cx="390349" cy="1950720"/>
      </dsp:txXfrm>
    </dsp:sp>
    <dsp:sp modelId="{11EB39EB-6C47-4CC2-8542-D7D738147136}">
      <dsp:nvSpPr>
        <dsp:cNvPr id="0" name=""/>
        <dsp:cNvSpPr/>
      </dsp:nvSpPr>
      <dsp:spPr>
        <a:xfrm>
          <a:off x="0" y="519280"/>
          <a:ext cx="1097280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Hinge*</a:t>
          </a:r>
          <a:endParaRPr lang="en-US" sz="1600" b="1" kern="1200" dirty="0"/>
        </a:p>
      </dsp:txBody>
      <dsp:txXfrm>
        <a:off x="0" y="519280"/>
        <a:ext cx="1097280" cy="487936"/>
      </dsp:txXfrm>
    </dsp:sp>
    <dsp:sp modelId="{4D4FA215-63AD-4712-8086-B50DE79CDE7C}">
      <dsp:nvSpPr>
        <dsp:cNvPr id="0" name=""/>
        <dsp:cNvSpPr/>
      </dsp:nvSpPr>
      <dsp:spPr>
        <a:xfrm rot="5400000">
          <a:off x="1877465" y="294391"/>
          <a:ext cx="390349" cy="195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Exponentially Weighted Moving Average</a:t>
          </a:r>
          <a:endParaRPr lang="en-US" sz="1050" kern="1200" dirty="0"/>
        </a:p>
      </dsp:txBody>
      <dsp:txXfrm rot="5400000">
        <a:off x="1877465" y="294391"/>
        <a:ext cx="390349" cy="1950720"/>
      </dsp:txXfrm>
    </dsp:sp>
    <dsp:sp modelId="{1BBC8FD9-0CE2-4D96-A49E-61329487D6FA}">
      <dsp:nvSpPr>
        <dsp:cNvPr id="0" name=""/>
        <dsp:cNvSpPr/>
      </dsp:nvSpPr>
      <dsp:spPr>
        <a:xfrm>
          <a:off x="0" y="1031613"/>
          <a:ext cx="1097280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EWMA**</a:t>
          </a:r>
          <a:endParaRPr lang="en-US" sz="1600" b="1" kern="1200" dirty="0"/>
        </a:p>
      </dsp:txBody>
      <dsp:txXfrm>
        <a:off x="0" y="1031613"/>
        <a:ext cx="1097280" cy="487936"/>
      </dsp:txXfrm>
    </dsp:sp>
    <dsp:sp modelId="{1E045BFC-667F-4B64-8F5B-44A0D5E9EEB5}">
      <dsp:nvSpPr>
        <dsp:cNvPr id="0" name=""/>
        <dsp:cNvSpPr/>
      </dsp:nvSpPr>
      <dsp:spPr>
        <a:xfrm rot="5400000">
          <a:off x="1877465" y="806725"/>
          <a:ext cx="390349" cy="195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Optimal Climate Normal</a:t>
          </a:r>
          <a:r>
            <a:rPr lang="en-US" sz="1050" b="1" kern="1200" baseline="0" dirty="0" smtClean="0"/>
            <a:t> </a:t>
          </a:r>
          <a:endParaRPr lang="en-US" sz="1050" kern="1200" dirty="0"/>
        </a:p>
      </dsp:txBody>
      <dsp:txXfrm rot="5400000">
        <a:off x="1877465" y="806725"/>
        <a:ext cx="390349" cy="1950720"/>
      </dsp:txXfrm>
    </dsp:sp>
    <dsp:sp modelId="{0D48AFA8-EEAD-4BA3-8D3B-7555B481B796}">
      <dsp:nvSpPr>
        <dsp:cNvPr id="0" name=""/>
        <dsp:cNvSpPr/>
      </dsp:nvSpPr>
      <dsp:spPr>
        <a:xfrm>
          <a:off x="0" y="1543947"/>
          <a:ext cx="1097280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OCN***</a:t>
          </a:r>
          <a:endParaRPr lang="en-US" sz="1600" b="1" kern="1200" dirty="0"/>
        </a:p>
      </dsp:txBody>
      <dsp:txXfrm>
        <a:off x="0" y="1543947"/>
        <a:ext cx="1097280" cy="487936"/>
      </dsp:txXfrm>
    </dsp:sp>
    <dsp:sp modelId="{D3193E19-B2F5-40D3-9A58-5DFF90E1A119}">
      <dsp:nvSpPr>
        <dsp:cNvPr id="0" name=""/>
        <dsp:cNvSpPr/>
      </dsp:nvSpPr>
      <dsp:spPr>
        <a:xfrm rot="5400000">
          <a:off x="1877465" y="1346515"/>
          <a:ext cx="390349" cy="195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Average of all trend values</a:t>
          </a:r>
          <a:endParaRPr lang="en-US" sz="1050" kern="1200" dirty="0"/>
        </a:p>
      </dsp:txBody>
      <dsp:txXfrm rot="5400000">
        <a:off x="1877465" y="1346515"/>
        <a:ext cx="390349" cy="1950720"/>
      </dsp:txXfrm>
    </dsp:sp>
    <dsp:sp modelId="{816C7D6F-3C40-4AA6-83B9-B83A12482868}">
      <dsp:nvSpPr>
        <dsp:cNvPr id="0" name=""/>
        <dsp:cNvSpPr/>
      </dsp:nvSpPr>
      <dsp:spPr>
        <a:xfrm>
          <a:off x="0" y="2050450"/>
          <a:ext cx="1097280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Ensemble</a:t>
          </a:r>
          <a:endParaRPr lang="en-US" sz="1600" b="1" kern="1200" dirty="0"/>
        </a:p>
      </dsp:txBody>
      <dsp:txXfrm>
        <a:off x="0" y="2050450"/>
        <a:ext cx="1097280" cy="487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9D161773-2BAF-4D34-B935-FFC250EF745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85A275AA-6DC5-449A-AD19-0F62D9A82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294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5F061571-D95C-48A3-8806-5ECED7F4292E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52" y="4422144"/>
            <a:ext cx="5617196" cy="4188133"/>
          </a:xfrm>
          <a:prstGeom prst="rect">
            <a:avLst/>
          </a:prstGeom>
        </p:spPr>
        <p:txBody>
          <a:bodyPr vert="horz" lIns="92373" tIns="46186" rIns="92373" bIns="461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DD96654E-963E-4CC3-9386-998C49C9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19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Ears, mouth, arms,</a:t>
            </a:r>
            <a:r>
              <a:rPr lang="en-US" baseline="0" dirty="0" smtClean="0"/>
              <a:t> brain – we train </a:t>
            </a:r>
            <a:r>
              <a:rPr lang="en-US" baseline="0" smtClean="0"/>
              <a:t>the brain.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654E-963E-4CC3-9386-998C49C951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11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654E-963E-4CC3-9386-998C49C951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22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654E-963E-4CC3-9386-998C49C951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218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647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108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782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86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790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81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127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236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123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0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4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8782-4EDD-4F3F-A129-7D1D43B598C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2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pps.weather.gov/lcat/_dev/index.php?lcatArea=lca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hyperlink" Target="http://www.cpc.noaa.gov/trndtext.s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Fiona Horsfall</a:t>
            </a:r>
          </a:p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AASC Annual Meeting</a:t>
            </a:r>
          </a:p>
          <a:p>
            <a:r>
              <a:rPr lang="en-US" sz="1800" b="1" dirty="0" smtClean="0"/>
              <a:t>July 2012</a:t>
            </a:r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2650" y="1981200"/>
            <a:ext cx="7423150" cy="20554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lIns="23941" tIns="11969" rIns="23941" bIns="11969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NWS Climate Services Division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Developing the Partnership with LCAT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8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Thoughts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824" y="1453356"/>
            <a:ext cx="7572375" cy="525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70C0"/>
                </a:solidFill>
              </a:rPr>
              <a:t>LCAT is a unique, revolutionary tool for data analysis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Relieves user of burden of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</a:rPr>
              <a:t>Identifying which data is the most relevant and reliable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</a:rPr>
              <a:t>Identifying which analysis technique to use that is most appropriate and scientifically sound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</a:rPr>
              <a:t>Developing codes for data access and analysis techniques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LCAT has potential for broad application for comprehensive environmental study of climate impacts at regional and local levels</a:t>
            </a:r>
          </a:p>
          <a:p>
            <a:pPr lvl="1"/>
            <a:r>
              <a:rPr lang="en-US" sz="1800" b="1" dirty="0" smtClean="0">
                <a:solidFill>
                  <a:srgbClr val="002060"/>
                </a:solidFill>
              </a:rPr>
              <a:t>Nationally and globally</a:t>
            </a:r>
          </a:p>
          <a:p>
            <a:pPr lvl="1"/>
            <a:r>
              <a:rPr lang="en-US" sz="1800" b="1" dirty="0" smtClean="0">
                <a:solidFill>
                  <a:srgbClr val="002060"/>
                </a:solidFill>
              </a:rPr>
              <a:t>Historical data out to climate projections</a:t>
            </a:r>
          </a:p>
          <a:p>
            <a:r>
              <a:rPr lang="en-US" sz="2200" b="1" dirty="0" smtClean="0">
                <a:solidFill>
                  <a:srgbClr val="002060"/>
                </a:solidFill>
              </a:rPr>
              <a:t>Partnerships are growing</a:t>
            </a:r>
          </a:p>
          <a:p>
            <a:pPr lvl="1"/>
            <a:r>
              <a:rPr lang="en-US" sz="1800" b="1" dirty="0" smtClean="0">
                <a:solidFill>
                  <a:srgbClr val="002060"/>
                </a:solidFill>
              </a:rPr>
              <a:t>Vermont SC; NOS; Fisheries; DOE; USGCRP; private sector</a:t>
            </a:r>
            <a:endParaRPr lang="en-US" sz="18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76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Link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105835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u="sng" dirty="0">
                <a:hlinkClick r:id="rId2"/>
              </a:rPr>
              <a:t>https://apps.weather.gov/lcat/_dev/index.php?lcatArea=lcat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67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esting LCAT Best Practices</a:t>
            </a:r>
            <a:endParaRPr lang="en-US" dirty="0"/>
          </a:p>
        </p:txBody>
      </p:sp>
      <p:pic>
        <p:nvPicPr>
          <p:cNvPr id="3" name="Picture 22" descr="http://www.cpc.ncep.noaa.gov/jfmtrend.gif"/>
          <p:cNvPicPr>
            <a:picLocks noChangeAspect="1" noChangeArrowheads="1"/>
          </p:cNvPicPr>
          <p:nvPr/>
        </p:nvPicPr>
        <p:blipFill>
          <a:blip r:embed="rId2" cstate="print"/>
          <a:srcRect b="47778"/>
          <a:stretch>
            <a:fillRect/>
          </a:stretch>
        </p:blipFill>
        <p:spPr bwMode="auto">
          <a:xfrm>
            <a:off x="325438" y="1500188"/>
            <a:ext cx="366712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JFMTrend.png"/>
          <p:cNvPicPr>
            <a:picLocks noChangeAspect="1"/>
          </p:cNvPicPr>
          <p:nvPr/>
        </p:nvPicPr>
        <p:blipFill>
          <a:blip r:embed="rId3" cstate="print"/>
          <a:srcRect l="16158" t="16643" r="7732" b="23326"/>
          <a:stretch>
            <a:fillRect/>
          </a:stretch>
        </p:blipFill>
        <p:spPr bwMode="auto">
          <a:xfrm>
            <a:off x="5055394" y="1500188"/>
            <a:ext cx="382746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ASOTrend.png"/>
          <p:cNvPicPr>
            <a:picLocks noChangeAspect="1"/>
          </p:cNvPicPr>
          <p:nvPr/>
        </p:nvPicPr>
        <p:blipFill>
          <a:blip r:embed="rId4" cstate="print"/>
          <a:srcRect l="16187" t="16895" r="7117" b="23170"/>
          <a:stretch>
            <a:fillRect/>
          </a:stretch>
        </p:blipFill>
        <p:spPr bwMode="auto">
          <a:xfrm>
            <a:off x="5045075" y="4017963"/>
            <a:ext cx="38481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cpc.ncep.noaa.gov/asotrend.gif"/>
          <p:cNvPicPr>
            <a:picLocks noChangeAspect="1" noChangeArrowheads="1"/>
          </p:cNvPicPr>
          <p:nvPr/>
        </p:nvPicPr>
        <p:blipFill>
          <a:blip r:embed="rId5" cstate="print"/>
          <a:srcRect b="47780"/>
          <a:stretch>
            <a:fillRect/>
          </a:stretch>
        </p:blipFill>
        <p:spPr bwMode="auto">
          <a:xfrm>
            <a:off x="304800" y="4051300"/>
            <a:ext cx="366553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1125538"/>
            <a:ext cx="1980029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 dirty="0"/>
              <a:t>Climate Division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05525" y="1119188"/>
            <a:ext cx="1095172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b="1"/>
              <a:t>Stations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36775" y="6537325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hlinkClick r:id="rId6"/>
              </a:rPr>
              <a:t>http://www.cpc.noaa.gov/trndtext.shtml</a:t>
            </a:r>
            <a:r>
              <a:rPr lang="en-US" sz="20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143" y="1599501"/>
            <a:ext cx="143180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Arial Black" pitchFamily="34" charset="0"/>
              </a:rPr>
              <a:t>(Inches per decade)         </a:t>
            </a:r>
            <a:endParaRPr lang="en-US" sz="7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00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Local Climate Analysis Tool (LCAT)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/>
              <a:t>Developed to support NWS field offices 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Online interactive tool 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For regional and local climate studies 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State-of-the-art station data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Best practices for climate analysis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285750" indent="-285750">
              <a:spcAft>
                <a:spcPts val="1800"/>
              </a:spcAft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Variables beyond average temp and total </a:t>
            </a:r>
            <a:r>
              <a:rPr lang="en-US" b="1" dirty="0" err="1">
                <a:solidFill>
                  <a:schemeClr val="bg1"/>
                </a:solidFill>
                <a:cs typeface="Arial" charset="0"/>
              </a:rPr>
              <a:t>precip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, including extreme 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events</a:t>
            </a:r>
            <a:endParaRPr lang="en-US" b="1" dirty="0" smtClean="0"/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defRPr/>
            </a:pPr>
            <a:r>
              <a:rPr lang="en-US" b="1" dirty="0" smtClean="0"/>
              <a:t>Reduce </a:t>
            </a:r>
            <a:r>
              <a:rPr lang="en-US" b="1" dirty="0"/>
              <a:t>field office time spent on responding to customers’ climate questions</a:t>
            </a:r>
          </a:p>
          <a:p>
            <a:pPr marL="285750" indent="-285750">
              <a:spcAft>
                <a:spcPts val="1800"/>
              </a:spcAft>
              <a:defRPr/>
            </a:pPr>
            <a:r>
              <a:rPr lang="en-US" b="1" dirty="0"/>
              <a:t> Provides critical links for forecasters on climate drivers for weather and water events 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58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81600" y="1581823"/>
            <a:ext cx="1365272" cy="4509995"/>
            <a:chOff x="5181600" y="1581823"/>
            <a:chExt cx="1365272" cy="4509995"/>
          </a:xfrm>
        </p:grpSpPr>
        <p:sp>
          <p:nvSpPr>
            <p:cNvPr id="2" name="AutoShape 4"/>
            <p:cNvSpPr>
              <a:spLocks noChangeArrowheads="1"/>
            </p:cNvSpPr>
            <p:nvPr/>
          </p:nvSpPr>
          <p:spPr bwMode="auto">
            <a:xfrm>
              <a:off x="5181600" y="1581823"/>
              <a:ext cx="1365272" cy="113882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Integrated 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Working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Team</a:t>
              </a:r>
            </a:p>
          </p:txBody>
        </p:sp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5181600" y="3298320"/>
              <a:ext cx="1365272" cy="113298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Science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Advisory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Teams</a:t>
              </a:r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5181600" y="4953000"/>
              <a:ext cx="1365272" cy="113881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LCAT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Development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Team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2953" y="1581823"/>
            <a:ext cx="1393847" cy="4509995"/>
            <a:chOff x="3482953" y="1581823"/>
            <a:chExt cx="1393847" cy="4509995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3482953" y="1581823"/>
              <a:ext cx="1365272" cy="113882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Requirements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Training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511528" y="3298320"/>
              <a:ext cx="1365272" cy="113298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u="sng" dirty="0" smtClean="0">
                  <a:solidFill>
                    <a:schemeClr val="bg1"/>
                  </a:solidFill>
                  <a:latin typeface="+mj-lt"/>
                </a:rPr>
                <a:t>SMEs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NCDC, CPC,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NCMC, ESRL,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CBRFC,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WWA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511528" y="4953000"/>
              <a:ext cx="1365272" cy="113881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CSD, OST,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Contractors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48111" y="1754442"/>
            <a:ext cx="1949817" cy="4216554"/>
            <a:chOff x="7048111" y="1754442"/>
            <a:chExt cx="1949817" cy="421655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7048111" y="1754442"/>
              <a:ext cx="1949817" cy="554811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Drought Analysis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7048111" y="2671340"/>
              <a:ext cx="1949817" cy="55480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Climate Change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7048111" y="3582396"/>
              <a:ext cx="1949817" cy="55480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Climate Variability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048111" y="4499291"/>
              <a:ext cx="1949817" cy="554811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Water Resources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Applications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048111" y="5416188"/>
              <a:ext cx="1949817" cy="55480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Attribution of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Extreme Events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4236" y="2720645"/>
            <a:ext cx="0" cy="2232355"/>
            <a:chOff x="5864236" y="2720645"/>
            <a:chExt cx="0" cy="2232355"/>
          </a:xfrm>
        </p:grpSpPr>
        <p:cxnSp>
          <p:nvCxnSpPr>
            <p:cNvPr id="16" name="AutoShape 8"/>
            <p:cNvCxnSpPr>
              <a:cxnSpLocks noChangeShapeType="1"/>
            </p:cNvCxnSpPr>
            <p:nvPr/>
          </p:nvCxnSpPr>
          <p:spPr bwMode="auto">
            <a:xfrm>
              <a:off x="5864236" y="2720645"/>
              <a:ext cx="0" cy="57767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AutoShape 9"/>
            <p:cNvCxnSpPr>
              <a:cxnSpLocks noChangeShapeType="1"/>
            </p:cNvCxnSpPr>
            <p:nvPr/>
          </p:nvCxnSpPr>
          <p:spPr bwMode="auto">
            <a:xfrm>
              <a:off x="5864236" y="4431300"/>
              <a:ext cx="0" cy="52170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546872" y="2031848"/>
            <a:ext cx="501239" cy="3661744"/>
            <a:chOff x="6546872" y="2031848"/>
            <a:chExt cx="501239" cy="3661744"/>
          </a:xfrm>
        </p:grpSpPr>
        <p:cxnSp>
          <p:nvCxnSpPr>
            <p:cNvPr id="22" name="Elbow Connector 21"/>
            <p:cNvCxnSpPr>
              <a:stCxn id="3" idx="3"/>
              <a:endCxn id="10" idx="1"/>
            </p:cNvCxnSpPr>
            <p:nvPr/>
          </p:nvCxnSpPr>
          <p:spPr>
            <a:xfrm flipV="1">
              <a:off x="6546872" y="2031848"/>
              <a:ext cx="501239" cy="183296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3" idx="3"/>
              <a:endCxn id="11" idx="1"/>
            </p:cNvCxnSpPr>
            <p:nvPr/>
          </p:nvCxnSpPr>
          <p:spPr>
            <a:xfrm flipV="1">
              <a:off x="6546872" y="2948744"/>
              <a:ext cx="501239" cy="916066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3" idx="3"/>
              <a:endCxn id="12" idx="1"/>
            </p:cNvCxnSpPr>
            <p:nvPr/>
          </p:nvCxnSpPr>
          <p:spPr>
            <a:xfrm flipV="1">
              <a:off x="6546872" y="3859800"/>
              <a:ext cx="501239" cy="501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3" idx="3"/>
              <a:endCxn id="13" idx="1"/>
            </p:cNvCxnSpPr>
            <p:nvPr/>
          </p:nvCxnSpPr>
          <p:spPr>
            <a:xfrm>
              <a:off x="6546872" y="3864810"/>
              <a:ext cx="501239" cy="91188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3" idx="3"/>
              <a:endCxn id="14" idx="1"/>
            </p:cNvCxnSpPr>
            <p:nvPr/>
          </p:nvCxnSpPr>
          <p:spPr>
            <a:xfrm>
              <a:off x="6546872" y="3864810"/>
              <a:ext cx="501239" cy="182878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48225" y="2151234"/>
            <a:ext cx="333375" cy="3371175"/>
            <a:chOff x="4848225" y="2151234"/>
            <a:chExt cx="333375" cy="3371175"/>
          </a:xfrm>
        </p:grpSpPr>
        <p:cxnSp>
          <p:nvCxnSpPr>
            <p:cNvPr id="33" name="Straight Arrow Connector 32"/>
            <p:cNvCxnSpPr>
              <a:stCxn id="6" idx="3"/>
              <a:endCxn id="2" idx="1"/>
            </p:cNvCxnSpPr>
            <p:nvPr/>
          </p:nvCxnSpPr>
          <p:spPr>
            <a:xfrm>
              <a:off x="4848225" y="2151234"/>
              <a:ext cx="3333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3"/>
              <a:endCxn id="3" idx="1"/>
            </p:cNvCxnSpPr>
            <p:nvPr/>
          </p:nvCxnSpPr>
          <p:spPr>
            <a:xfrm>
              <a:off x="4876800" y="3864810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3"/>
              <a:endCxn id="4" idx="1"/>
            </p:cNvCxnSpPr>
            <p:nvPr/>
          </p:nvCxnSpPr>
          <p:spPr>
            <a:xfrm>
              <a:off x="4876800" y="5522409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9050" y="2505075"/>
            <a:ext cx="4499208" cy="4343400"/>
            <a:chOff x="9525" y="2514600"/>
            <a:chExt cx="4499208" cy="4343400"/>
          </a:xfrm>
        </p:grpSpPr>
        <p:graphicFrame>
          <p:nvGraphicFramePr>
            <p:cNvPr id="39" name="Diagram 38"/>
            <p:cNvGraphicFramePr/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1981016"/>
                </p:ext>
              </p:extLst>
            </p:nvPr>
          </p:nvGraphicFramePr>
          <p:xfrm>
            <a:off x="152400" y="2514600"/>
            <a:ext cx="3048000" cy="2539503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flipH="1" flipV="1">
              <a:off x="3200400" y="2819400"/>
              <a:ext cx="311128" cy="10454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200400" y="3864810"/>
              <a:ext cx="311128" cy="10119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525" y="5950059"/>
              <a:ext cx="449920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 smtClean="0"/>
                <a:t>* </a:t>
              </a:r>
              <a:r>
                <a:rPr lang="en-US" sz="1100" b="1" dirty="0" err="1" smtClean="0"/>
                <a:t>Livezey</a:t>
              </a:r>
              <a:r>
                <a:rPr lang="en-US" sz="1100" b="1" dirty="0" smtClean="0"/>
                <a:t> et al, 2007; </a:t>
              </a:r>
              <a:r>
                <a:rPr lang="en-US" sz="1100" b="1" i="1" dirty="0" smtClean="0"/>
                <a:t>J. Appl. Meteor. </a:t>
              </a:r>
              <a:r>
                <a:rPr lang="en-US" sz="1100" b="1" i="1" dirty="0" err="1" smtClean="0"/>
                <a:t>Climatol</a:t>
              </a:r>
              <a:r>
                <a:rPr lang="en-US" sz="1100" b="1" dirty="0" smtClean="0"/>
                <a:t>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 smtClean="0"/>
                <a:t>** </a:t>
              </a:r>
              <a:r>
                <a:rPr lang="en-US" sz="1100" b="1" i="1" dirty="0"/>
                <a:t>NIST/SEMATECH e-­‐Handbook of Statistical Methods. </a:t>
              </a:r>
              <a:r>
                <a:rPr lang="en-US" sz="1100" b="1" i="1" dirty="0" smtClean="0"/>
                <a:t>2012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i="1" dirty="0" smtClean="0"/>
                <a:t>*** </a:t>
              </a:r>
              <a:r>
                <a:rPr lang="en-US" sz="1100" b="1" dirty="0" smtClean="0"/>
                <a:t>Huang et al</a:t>
              </a:r>
              <a:r>
                <a:rPr lang="en-US" sz="1100" b="1" i="1" dirty="0" smtClean="0"/>
                <a:t>, 1996; J. Climate</a:t>
              </a:r>
              <a:endParaRPr lang="en-US" sz="1100" b="1" dirty="0"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LCAT Essentials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8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does LCAT work?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47875" y="2144664"/>
            <a:ext cx="5048250" cy="3226179"/>
            <a:chOff x="2047875" y="1647825"/>
            <a:chExt cx="5048250" cy="32261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9437"/>
            <a:stretch/>
          </p:blipFill>
          <p:spPr bwMode="auto">
            <a:xfrm>
              <a:off x="2047875" y="1647825"/>
              <a:ext cx="5048250" cy="322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590800" y="1883220"/>
              <a:ext cx="1762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NWS Forecasters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6400" y="1872734"/>
              <a:ext cx="630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LCAT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Callout 8"/>
          <p:cNvSpPr/>
          <p:nvPr/>
        </p:nvSpPr>
        <p:spPr>
          <a:xfrm>
            <a:off x="0" y="1669470"/>
            <a:ext cx="1905000" cy="914399"/>
          </a:xfrm>
          <a:prstGeom prst="wedgeEllipseCallout">
            <a:avLst>
              <a:gd name="adj1" fmla="val 139981"/>
              <a:gd name="adj2" fmla="val 105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i="1" dirty="0" smtClean="0"/>
              <a:t>How is the temperature in my town changing?</a:t>
            </a:r>
            <a:endParaRPr lang="en-US" sz="1400" i="1" dirty="0"/>
          </a:p>
        </p:txBody>
      </p:sp>
      <p:sp>
        <p:nvSpPr>
          <p:cNvPr id="12" name="Line Callout 2 11"/>
          <p:cNvSpPr/>
          <p:nvPr/>
        </p:nvSpPr>
        <p:spPr>
          <a:xfrm>
            <a:off x="7160004" y="1707569"/>
            <a:ext cx="1954635" cy="838200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185472"/>
              <a:gd name="adj6" fmla="val -8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1200" b="1" dirty="0" smtClean="0"/>
              <a:t>Data</a:t>
            </a:r>
            <a:r>
              <a:rPr lang="en-US" sz="900" dirty="0" smtClean="0"/>
              <a:t>:  </a:t>
            </a:r>
            <a:r>
              <a:rPr lang="en-US" sz="1000" dirty="0" smtClean="0"/>
              <a:t>Homogenized station maximum temperature</a:t>
            </a:r>
          </a:p>
          <a:p>
            <a:r>
              <a:rPr lang="en-US" sz="1200" b="1" dirty="0" smtClean="0"/>
              <a:t>Analysis</a:t>
            </a:r>
            <a:r>
              <a:rPr lang="en-US" sz="900" dirty="0" smtClean="0"/>
              <a:t>: </a:t>
            </a:r>
            <a:r>
              <a:rPr lang="en-US" sz="1000" dirty="0" smtClean="0"/>
              <a:t>best practices for trend; rate of change  </a:t>
            </a:r>
          </a:p>
          <a:p>
            <a:r>
              <a:rPr lang="en-US" sz="1200" b="1" dirty="0" smtClean="0"/>
              <a:t>Output</a:t>
            </a:r>
            <a:r>
              <a:rPr lang="en-US" sz="1200" dirty="0" smtClean="0"/>
              <a:t>: </a:t>
            </a:r>
            <a:r>
              <a:rPr lang="en-US" sz="1000" dirty="0" smtClean="0"/>
              <a:t>statistics, plots, metadata</a:t>
            </a:r>
            <a:endParaRPr lang="en-US" sz="1000" dirty="0"/>
          </a:p>
        </p:txBody>
      </p:sp>
      <p:sp>
        <p:nvSpPr>
          <p:cNvPr id="14" name="Oval Callout 13"/>
          <p:cNvSpPr/>
          <p:nvPr/>
        </p:nvSpPr>
        <p:spPr>
          <a:xfrm>
            <a:off x="0" y="2667000"/>
            <a:ext cx="1905000" cy="914400"/>
          </a:xfrm>
          <a:prstGeom prst="wedgeEllipseCallout">
            <a:avLst>
              <a:gd name="adj1" fmla="val 115760"/>
              <a:gd name="adj2" fmla="val 1439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i="1" dirty="0" smtClean="0">
                <a:latin typeface="Chiller" pitchFamily="82" charset="0"/>
                <a:cs typeface="Arabic Typesetting" pitchFamily="66" charset="-78"/>
              </a:rPr>
              <a:t>Should we expect floods during La Nina events?</a:t>
            </a:r>
            <a:endParaRPr lang="en-US" i="1" dirty="0">
              <a:latin typeface="Chiller" pitchFamily="82" charset="0"/>
              <a:cs typeface="Arabic Typesetting" pitchFamily="66" charset="-78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0" y="3633361"/>
            <a:ext cx="1905000" cy="914400"/>
          </a:xfrm>
          <a:prstGeom prst="wedgeEllipseCallout">
            <a:avLst>
              <a:gd name="adj1" fmla="val 137338"/>
              <a:gd name="adj2" fmla="val -7734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US" sz="1200" i="1" dirty="0" smtClean="0">
                <a:latin typeface="Comic Sans MS" pitchFamily="66" charset="0"/>
              </a:rPr>
              <a:t>How severe is the drought in my region this year?</a:t>
            </a:r>
            <a:endParaRPr lang="en-US" sz="1200" i="1" dirty="0">
              <a:latin typeface="Comic Sans MS" pitchFamily="66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0" y="4623961"/>
            <a:ext cx="1905000" cy="914400"/>
          </a:xfrm>
          <a:prstGeom prst="wedgeEllipseCallout">
            <a:avLst>
              <a:gd name="adj1" fmla="val 99907"/>
              <a:gd name="adj2" fmla="val -135146"/>
            </a:avLst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i="1" dirty="0" smtClean="0">
                <a:latin typeface="Times" pitchFamily="18" charset="0"/>
              </a:rPr>
              <a:t>Which climate model performs best in my region?</a:t>
            </a:r>
            <a:endParaRPr lang="en-US" sz="1400" i="1" dirty="0">
              <a:latin typeface="Times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09600" y="5638800"/>
            <a:ext cx="1905000" cy="914400"/>
          </a:xfrm>
          <a:prstGeom prst="wedgeEllipseCallout">
            <a:avLst>
              <a:gd name="adj1" fmla="val 94622"/>
              <a:gd name="adj2" fmla="val -275514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dirty="0" smtClean="0">
                <a:latin typeface="DilleniaUPC" pitchFamily="18" charset="-34"/>
                <a:cs typeface="DilleniaUPC" pitchFamily="18" charset="-34"/>
              </a:rPr>
              <a:t>What are the projections for climate in my region?</a:t>
            </a:r>
            <a:endParaRPr lang="en-US" sz="1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7161402" y="2732532"/>
            <a:ext cx="1954635" cy="835296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70566"/>
              <a:gd name="adj6" fmla="val -6059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Homogenized precipitation and river flow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1000" dirty="0" smtClean="0">
                <a:solidFill>
                  <a:prstClr val="white"/>
                </a:solidFill>
              </a:rPr>
              <a:t>composites, risk assessment 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7162800" y="3744094"/>
            <a:ext cx="1954635" cy="853886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22967"/>
              <a:gd name="adj6" fmla="val -7989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Drought indices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1000" dirty="0" smtClean="0">
                <a:solidFill>
                  <a:prstClr val="white"/>
                </a:solidFill>
              </a:rPr>
              <a:t>time series analysis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2" name="Line Callout 2 21"/>
          <p:cNvSpPr/>
          <p:nvPr/>
        </p:nvSpPr>
        <p:spPr>
          <a:xfrm>
            <a:off x="7162800" y="4750380"/>
            <a:ext cx="1954635" cy="838200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91512"/>
              <a:gd name="adj6" fmla="val -44841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Reanalysis and GCM fields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900" dirty="0" smtClean="0">
                <a:solidFill>
                  <a:prstClr val="white"/>
                </a:solidFill>
              </a:rPr>
              <a:t>downscaling, </a:t>
            </a:r>
            <a:r>
              <a:rPr lang="en-US" sz="1000" dirty="0" smtClean="0">
                <a:solidFill>
                  <a:prstClr val="white"/>
                </a:solidFill>
              </a:rPr>
              <a:t>sensitivity tests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3" name="Line Callout 2 22"/>
          <p:cNvSpPr/>
          <p:nvPr/>
        </p:nvSpPr>
        <p:spPr>
          <a:xfrm>
            <a:off x="6553200" y="5689019"/>
            <a:ext cx="1954635" cy="813961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239836"/>
              <a:gd name="adj6" fmla="val -38207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400" b="1" dirty="0">
                <a:solidFill>
                  <a:prstClr val="white"/>
                </a:solidFill>
              </a:rPr>
              <a:t>Data</a:t>
            </a:r>
            <a:r>
              <a:rPr lang="en-US" sz="1000" dirty="0">
                <a:solidFill>
                  <a:prstClr val="white"/>
                </a:solidFill>
              </a:rPr>
              <a:t>:  </a:t>
            </a:r>
            <a:r>
              <a:rPr lang="en-US" sz="1050" dirty="0" smtClean="0">
                <a:solidFill>
                  <a:prstClr val="white"/>
                </a:solidFill>
              </a:rPr>
              <a:t>GCM outputs</a:t>
            </a:r>
            <a:endParaRPr lang="en-US" sz="1050" dirty="0">
              <a:solidFill>
                <a:prstClr val="white"/>
              </a:solidFill>
            </a:endParaRPr>
          </a:p>
          <a:p>
            <a:pPr lvl="0"/>
            <a:r>
              <a:rPr lang="en-US" sz="1400" b="1" dirty="0">
                <a:solidFill>
                  <a:prstClr val="white"/>
                </a:solidFill>
              </a:rPr>
              <a:t>Analysis</a:t>
            </a:r>
            <a:r>
              <a:rPr lang="en-US" sz="1000" dirty="0">
                <a:solidFill>
                  <a:prstClr val="white"/>
                </a:solidFill>
              </a:rPr>
              <a:t>: </a:t>
            </a:r>
            <a:r>
              <a:rPr lang="en-US" sz="1050" dirty="0" smtClean="0">
                <a:solidFill>
                  <a:prstClr val="white"/>
                </a:solidFill>
              </a:rPr>
              <a:t>downscaling</a:t>
            </a:r>
            <a:endParaRPr lang="en-US" sz="1050" dirty="0">
              <a:solidFill>
                <a:prstClr val="white"/>
              </a:solidFill>
            </a:endParaRPr>
          </a:p>
          <a:p>
            <a:pPr lvl="0"/>
            <a:r>
              <a:rPr lang="en-US" sz="1400" b="1" dirty="0">
                <a:solidFill>
                  <a:prstClr val="white"/>
                </a:solidFill>
              </a:rPr>
              <a:t>Output</a:t>
            </a:r>
            <a:r>
              <a:rPr lang="en-US" sz="1400" dirty="0">
                <a:solidFill>
                  <a:prstClr val="white"/>
                </a:solidFill>
              </a:rPr>
              <a:t>: </a:t>
            </a:r>
            <a:r>
              <a:rPr lang="en-US" sz="105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199" y="1182469"/>
            <a:ext cx="511492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LCAT uses principles of Artificial Intelligence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to connect humans with computing capability  to apply data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and scientific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techniques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rot="6419483">
            <a:off x="4147453" y="4412105"/>
            <a:ext cx="848943" cy="73763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Temp, </a:t>
            </a:r>
            <a:r>
              <a:rPr lang="en-US" sz="700" dirty="0" err="1" smtClean="0">
                <a:solidFill>
                  <a:schemeClr val="tx1"/>
                </a:solidFill>
              </a:rPr>
              <a:t>precip</a:t>
            </a:r>
            <a:r>
              <a:rPr lang="en-US" sz="700" dirty="0" smtClean="0">
                <a:solidFill>
                  <a:schemeClr val="tx1"/>
                </a:solidFill>
              </a:rPr>
              <a:t>, 30 years…………………………………..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5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LCAT Output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432" y="1332083"/>
            <a:ext cx="3089275" cy="331958"/>
          </a:xfrm>
          <a:prstGeom prst="rect">
            <a:avLst/>
          </a:prstGeom>
        </p:spPr>
        <p:txBody>
          <a:bodyPr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Climate Change Impacts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1278046"/>
            <a:ext cx="3200400" cy="331958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Climate Variability Impacts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6176"/>
          <a:stretch/>
        </p:blipFill>
        <p:spPr>
          <a:xfrm>
            <a:off x="76198" y="1905000"/>
            <a:ext cx="3177589" cy="3736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27851" y="1615858"/>
            <a:ext cx="2445916" cy="1813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1800" y="3952205"/>
            <a:ext cx="1653623" cy="1229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1712" y="5720233"/>
            <a:ext cx="41716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COOP Data: </a:t>
            </a: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TALLAHASSEE 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WSO AP, FL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Variable:	Average Temperature (degrees F)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" b="45513"/>
          <a:stretch/>
        </p:blipFill>
        <p:spPr>
          <a:xfrm>
            <a:off x="4831915" y="1752600"/>
            <a:ext cx="1804267" cy="2823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13465" y="1638579"/>
            <a:ext cx="2511330" cy="37009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25423" y="5720233"/>
            <a:ext cx="44002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Climate Division Data: 	</a:t>
            </a:r>
            <a:r>
              <a:rPr lang="en-US" sz="1400" b="1" dirty="0" smtClean="0"/>
              <a:t>Florida </a:t>
            </a:r>
            <a:r>
              <a:rPr lang="en-US" sz="1400" b="1" dirty="0"/>
              <a:t>Panhandle</a:t>
            </a:r>
          </a:p>
          <a:p>
            <a:r>
              <a:rPr lang="en-US" sz="1400" b="1" dirty="0" smtClean="0">
                <a:cs typeface="Arial" pitchFamily="34" charset="0"/>
              </a:rPr>
              <a:t>Variable</a:t>
            </a:r>
            <a:r>
              <a:rPr lang="en-US" sz="1400" b="1" dirty="0">
                <a:cs typeface="Arial" pitchFamily="34" charset="0"/>
              </a:rPr>
              <a:t>:		</a:t>
            </a:r>
            <a:r>
              <a:rPr lang="en-US" sz="1400" b="1" dirty="0" smtClean="0">
                <a:cs typeface="Arial" pitchFamily="34" charset="0"/>
              </a:rPr>
              <a:t>Total </a:t>
            </a:r>
            <a:r>
              <a:rPr lang="en-US" sz="1400" b="1" dirty="0">
                <a:cs typeface="Arial" pitchFamily="34" charset="0"/>
              </a:rPr>
              <a:t>Precipitation (inches)</a:t>
            </a:r>
          </a:p>
        </p:txBody>
      </p:sp>
      <p:sp>
        <p:nvSpPr>
          <p:cNvPr id="4" name="Right Arrow 3"/>
          <p:cNvSpPr/>
          <p:nvPr/>
        </p:nvSpPr>
        <p:spPr>
          <a:xfrm rot="8806678">
            <a:off x="7821932" y="2921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88733" y="1234304"/>
            <a:ext cx="3854885" cy="50783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ENSO Composite Analysis performed at 90% confidence (10% error) level for Florida Panhandle (Climate Division ID# 69), suggests that</a:t>
            </a:r>
          </a:p>
          <a:p>
            <a:endParaRPr lang="en-US" sz="900" dirty="0"/>
          </a:p>
          <a:p>
            <a:r>
              <a:rPr lang="en-US" sz="900" dirty="0"/>
              <a:t>During </a:t>
            </a:r>
            <a:r>
              <a:rPr lang="en-US" sz="900" dirty="0" err="1"/>
              <a:t>LaNina</a:t>
            </a:r>
            <a:r>
              <a:rPr lang="en-US" sz="900" dirty="0"/>
              <a:t> events (when ONI* is less than or equal to -0.5):</a:t>
            </a:r>
          </a:p>
          <a:p>
            <a:endParaRPr lang="en-US" sz="900" dirty="0"/>
          </a:p>
          <a:p>
            <a:r>
              <a:rPr lang="en-US" sz="900" dirty="0"/>
              <a:t>There is a statistically significant chance (60.0%) that the 3-Month Total Precipitation (inches) for the July-August-September period will be Above Normal. A chance (20.0%) for Total Precipitation (inches) to occur in the Below Normal category is not statistically significant. A chance (20.0%) for Total Precipitation (inches) to occur in the Near Normal category is not statistically significant.</a:t>
            </a:r>
          </a:p>
          <a:p>
            <a:endParaRPr lang="en-US" sz="900" dirty="0"/>
          </a:p>
          <a:p>
            <a:r>
              <a:rPr lang="en-US" sz="900" dirty="0"/>
              <a:t>During Neutral events (when ONI* is between -0.5 and +0.5):</a:t>
            </a:r>
          </a:p>
          <a:p>
            <a:endParaRPr lang="en-US" sz="900" dirty="0"/>
          </a:p>
          <a:p>
            <a:r>
              <a:rPr lang="en-US" sz="900" dirty="0"/>
              <a:t>There is a statistically significant chance (28.1%) that the 3-Month Total Precipitation (inches) for the July-August-September period will be Above Normal. A chance (37.5%) for Total Precipitation (inches) to occur in the Below Normal category is not statistically significant. A chance (34.4%) for Total Precipitation (inches) to occur in the Near Normal category is not statistically significant.</a:t>
            </a:r>
          </a:p>
          <a:p>
            <a:endParaRPr lang="en-US" sz="900" dirty="0"/>
          </a:p>
          <a:p>
            <a:r>
              <a:rPr lang="en-US" sz="900" dirty="0"/>
              <a:t>During </a:t>
            </a:r>
            <a:r>
              <a:rPr lang="en-US" sz="900" dirty="0" err="1"/>
              <a:t>ElNino</a:t>
            </a:r>
            <a:r>
              <a:rPr lang="en-US" sz="900" dirty="0"/>
              <a:t> events (when ONI* is greater than or equal to +0.5):</a:t>
            </a:r>
          </a:p>
          <a:p>
            <a:endParaRPr lang="en-US" sz="900" dirty="0"/>
          </a:p>
          <a:p>
            <a:r>
              <a:rPr lang="en-US" sz="900" dirty="0"/>
              <a:t>A chance (28.6%) for 3-Month Total Precipitation (inches) for the July-August-September period to occur in below normal, (21.4%) in near normal and (50.0%) in above normal category is not statistically significant.</a:t>
            </a:r>
          </a:p>
          <a:p>
            <a:endParaRPr lang="en-US" sz="900" dirty="0"/>
          </a:p>
          <a:p>
            <a:r>
              <a:rPr lang="en-US" sz="900" dirty="0"/>
              <a:t>*ONI episodes based on a threshold of +/- 0.5 Degrees C for the Oceanic Nino Index (ONI) [3 month running mean of ERSST.v3b SST anomalies in the Nino 3.4 region (5N-5S, 120W-170W)], based on centered 30-year base periods updated every 5 years. For historical purposes cold and warm episodes are defined when the threshold is met for a minimum of 5 consecutive over-lapping seasons. Please refer to http://www.cpc.ncep.noaa.gov/products/analysis_monitoring/ensostuff/ONI_change.shtml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36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Currently Under Development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95400"/>
            <a:ext cx="8915400" cy="52578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September 2012</a:t>
            </a:r>
          </a:p>
          <a:p>
            <a:pPr marL="285750" lvl="1"/>
            <a:r>
              <a:rPr lang="en-US" sz="1400" b="1" dirty="0" smtClean="0"/>
              <a:t>Add trend due to climate </a:t>
            </a:r>
            <a:r>
              <a:rPr lang="en-US" sz="1400" b="1" dirty="0"/>
              <a:t>c</a:t>
            </a:r>
            <a:r>
              <a:rPr lang="en-US" sz="1400" b="1" dirty="0" smtClean="0"/>
              <a:t>hange to analysis of climate variability </a:t>
            </a:r>
          </a:p>
          <a:p>
            <a:pPr marL="285750" lvl="1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Additional output statistics displayed </a:t>
            </a:r>
          </a:p>
          <a:p>
            <a:pPr marL="285750" lvl="1"/>
            <a:r>
              <a:rPr lang="en-US" sz="1400" b="1" dirty="0" smtClean="0"/>
              <a:t>Enhancements to help buttons and references</a:t>
            </a:r>
          </a:p>
          <a:p>
            <a:pPr marL="285750" lvl="1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Personalized report labeling for easier reference</a:t>
            </a:r>
          </a:p>
          <a:p>
            <a:pPr marL="285750" lvl="1"/>
            <a:r>
              <a:rPr lang="en-US" sz="1400" b="1" dirty="0" smtClean="0"/>
              <a:t>Reference maps for Climate Divisions, County Warning Areas, and station locations</a:t>
            </a:r>
          </a:p>
          <a:p>
            <a:pPr marL="285750" lvl="1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Additional output formats available (comma-, space- or tab- delimited, XML, PDF and Excel) </a:t>
            </a:r>
          </a:p>
          <a:p>
            <a:pPr marL="285750" lvl="1"/>
            <a:r>
              <a:rPr lang="en-US" sz="1400" b="1" dirty="0" smtClean="0"/>
              <a:t>Analog signal years displayed (e.g., years that were La Niña or El Niño) </a:t>
            </a:r>
          </a:p>
          <a:p>
            <a:pPr marL="285750" lvl="1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Additional data sets:</a:t>
            </a:r>
          </a:p>
          <a:p>
            <a:pPr marL="571500" lvl="2" indent="-285750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Alaska and Hawaii stations</a:t>
            </a:r>
          </a:p>
          <a:p>
            <a:pPr marL="571500" lvl="2" indent="-285750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NCDC Climate Division Data </a:t>
            </a:r>
          </a:p>
          <a:p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0" indent="0">
              <a:buFont typeface="Arial" pitchFamily="34" charset="0"/>
              <a:buNone/>
            </a:pPr>
            <a:endParaRPr lang="en-US" sz="1400" b="1" dirty="0" smtClean="0"/>
          </a:p>
          <a:p>
            <a:pPr marL="396875" indent="-163513">
              <a:buFont typeface="Arial" pitchFamily="34" charset="0"/>
              <a:buNone/>
              <a:tabLst>
                <a:tab pos="457200" algn="l"/>
              </a:tabLst>
            </a:pPr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FY13 plans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Tuning ONI index capability </a:t>
            </a:r>
            <a:endParaRPr lang="en-US" sz="1400" b="1" i="1" dirty="0" smtClean="0"/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 of Climate Variability Indices (NAO/AO, SOI, MEI 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Functional link between </a:t>
            </a:r>
            <a:r>
              <a:rPr lang="en-US" sz="1400" b="1" dirty="0" err="1" smtClean="0"/>
              <a:t>xmACIS</a:t>
            </a:r>
            <a:r>
              <a:rPr lang="en-US" sz="1400" b="1" dirty="0" smtClean="0"/>
              <a:t> data and LCAT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Additional statistical analysis options (e.g., Multiple linear regression, logistic regression, PCA, etc.)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User defined variable seasons (e.g. 2- , 4-month or 6-month periods)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Increase of spatial options (e.g. county or state wide)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Additional options for definition of climate variable (e.g., critical value)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Multiple signal option combinations (e.g., Negative ONI with Positive AO)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Drought studies (incorporation of drought data)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Trouble Ticketing system implemented 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Functionality improvements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Publication process available</a:t>
            </a:r>
          </a:p>
          <a:p>
            <a:pPr marL="396875" lvl="1" indent="-163513">
              <a:tabLst>
                <a:tab pos="457200" algn="l"/>
              </a:tabLst>
            </a:pPr>
            <a:r>
              <a:rPr lang="en-US" sz="1400" b="1" dirty="0" smtClean="0"/>
              <a:t>Additional data sets:</a:t>
            </a:r>
          </a:p>
          <a:p>
            <a:pPr marL="796925" lvl="2" indent="-163513">
              <a:tabLst>
                <a:tab pos="457200" algn="l"/>
              </a:tabLst>
            </a:pPr>
            <a:r>
              <a:rPr lang="en-US" sz="1400" b="1" dirty="0" smtClean="0"/>
              <a:t>Pacific Island Data sets</a:t>
            </a:r>
          </a:p>
          <a:p>
            <a:pPr marL="796925" lvl="2" indent="-163513">
              <a:tabLst>
                <a:tab pos="457200" algn="l"/>
              </a:tabLst>
            </a:pPr>
            <a:r>
              <a:rPr lang="en-US" sz="1400" b="1" dirty="0" smtClean="0"/>
              <a:t>Reanalysis data</a:t>
            </a:r>
          </a:p>
          <a:p>
            <a:pPr marL="796925" lvl="2" indent="-163513">
              <a:tabLst>
                <a:tab pos="457200" algn="l"/>
              </a:tabLst>
            </a:pPr>
            <a:r>
              <a:rPr lang="en-US" sz="1400" b="1" dirty="0" smtClean="0"/>
              <a:t>Unique data sets</a:t>
            </a:r>
          </a:p>
          <a:p>
            <a:pPr marL="396875" lvl="1" indent="-163513">
              <a:tabLst>
                <a:tab pos="457200" algn="l"/>
              </a:tabLst>
            </a:pPr>
            <a:endParaRPr lang="en-US" sz="1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350" y="1828800"/>
            <a:ext cx="407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" y="20574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4732789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8778" y="4986556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0811" y="2091655"/>
            <a:ext cx="2751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0810" y="2819400"/>
            <a:ext cx="2675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12422" y="3758967"/>
            <a:ext cx="1913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12422" y="4495800"/>
            <a:ext cx="2683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99870" y="5708708"/>
            <a:ext cx="2286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47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065" t="18976" r="12547" b="19661"/>
          <a:stretch/>
        </p:blipFill>
        <p:spPr bwMode="auto">
          <a:xfrm>
            <a:off x="6229349" y="3076575"/>
            <a:ext cx="1771651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557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in the Future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93663" y="824344"/>
            <a:ext cx="3250337" cy="2668316"/>
            <a:chOff x="1896611" y="457200"/>
            <a:chExt cx="7247389" cy="543047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896611" y="2835203"/>
              <a:ext cx="7239000" cy="3052472"/>
              <a:chOff x="510330" y="3486673"/>
              <a:chExt cx="8077200" cy="33528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238774" y="3486673"/>
                <a:ext cx="6477000" cy="3352800"/>
              </a:xfrm>
              <a:prstGeom prst="roundRect">
                <a:avLst/>
              </a:prstGeom>
              <a:gradFill flip="none" rotWithShape="1">
                <a:gsLst>
                  <a:gs pos="26500">
                    <a:schemeClr val="bg2">
                      <a:lumMod val="25000"/>
                    </a:schemeClr>
                  </a:gs>
                  <a:gs pos="10000">
                    <a:schemeClr val="accent3">
                      <a:lumMod val="75000"/>
                    </a:schemeClr>
                  </a:gs>
                  <a:gs pos="64000">
                    <a:schemeClr val="tx2">
                      <a:lumMod val="60000"/>
                      <a:lumOff val="40000"/>
                    </a:schemeClr>
                  </a:gs>
                  <a:gs pos="82000">
                    <a:schemeClr val="tx2">
                      <a:lumMod val="50000"/>
                    </a:schemeClr>
                  </a:gs>
                  <a:gs pos="43000">
                    <a:schemeClr val="bg2">
                      <a:lumMod val="50000"/>
                    </a:schemeClr>
                  </a:gs>
                </a:gsLst>
                <a:lin ang="18900000" scaled="1"/>
                <a:tileRect/>
              </a:gradFill>
              <a:effectLst>
                <a:softEdge rad="12700"/>
              </a:effectLst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10330" y="4114802"/>
                <a:ext cx="8077200" cy="2030482"/>
                <a:chOff x="304800" y="4446518"/>
                <a:chExt cx="8077200" cy="2030482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457200" y="4446518"/>
                  <a:ext cx="1835791" cy="114998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04800" y="5486400"/>
                  <a:ext cx="67056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38200" y="5130567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143000" y="4762500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752600" y="4533900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1295400" y="445490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1981200" y="4560815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746695" y="4672318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3505200" y="4792210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4267200" y="4901268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5029200" y="501102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791200" y="513336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6477000" y="5229837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4" name="Group 123"/>
            <p:cNvGrpSpPr/>
            <p:nvPr/>
          </p:nvGrpSpPr>
          <p:grpSpPr>
            <a:xfrm>
              <a:off x="1905000" y="457200"/>
              <a:ext cx="7239000" cy="2971800"/>
              <a:chOff x="624630" y="1005968"/>
              <a:chExt cx="8077200" cy="33528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57618" y="1005968"/>
                <a:ext cx="6477000" cy="3352800"/>
              </a:xfrm>
              <a:prstGeom prst="round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8900000" scaled="0"/>
              </a:gra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624630" y="1644227"/>
                <a:ext cx="8077200" cy="2022096"/>
                <a:chOff x="304800" y="4454904"/>
                <a:chExt cx="8077200" cy="2022096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457200" y="4454906"/>
                  <a:ext cx="1835791" cy="1141599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04800" y="5486400"/>
                  <a:ext cx="67056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38200" y="5130567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143000" y="4762500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1295400" y="445490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1981200" y="4560815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746695" y="4672318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505200" y="4792210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4267200" y="4901268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029200" y="501102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5791200" y="513336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6477000" y="5229837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752600" y="4533900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905000" y="685800"/>
              <a:ext cx="7239000" cy="5151401"/>
              <a:chOff x="1905000" y="685800"/>
              <a:chExt cx="7239000" cy="515140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5000" y="685800"/>
                <a:ext cx="7239000" cy="4017985"/>
                <a:chOff x="1905000" y="685800"/>
                <a:chExt cx="7239000" cy="4017985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1905000" y="1635754"/>
                  <a:ext cx="7239000" cy="3068031"/>
                  <a:chOff x="624630" y="2280754"/>
                  <a:chExt cx="8077200" cy="3352800"/>
                </a:xfrm>
              </p:grpSpPr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1315673" y="2280754"/>
                    <a:ext cx="6477000" cy="3352800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6200000" scaled="0"/>
                    <a:tileRect/>
                  </a:gradFill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624630" y="2900141"/>
                    <a:ext cx="8077200" cy="2022096"/>
                    <a:chOff x="304800" y="4454904"/>
                    <a:chExt cx="8077200" cy="2022096"/>
                  </a:xfrm>
                </p:grpSpPr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flipV="1">
                      <a:off x="457200" y="4454906"/>
                      <a:ext cx="1835791" cy="1141599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304800" y="5486400"/>
                      <a:ext cx="67056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838200" y="5130567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1143000" y="4762500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1752600" y="4533900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flipV="1">
                      <a:off x="1295400" y="445490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flipV="1">
                      <a:off x="1981200" y="4560815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flipV="1">
                      <a:off x="2746695" y="4672318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flipV="1">
                      <a:off x="3505200" y="4792210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flipV="1">
                      <a:off x="4267200" y="4901268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flipV="1">
                      <a:off x="5029200" y="501102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V="1">
                      <a:off x="5791200" y="513336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flipV="1">
                      <a:off x="6477000" y="5229837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3793222" y="1751747"/>
                  <a:ext cx="152400" cy="2582566"/>
                  <a:chOff x="2780950" y="2522448"/>
                  <a:chExt cx="101542" cy="2596927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2836877" y="2567014"/>
                    <a:ext cx="0" cy="246323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Oval 114"/>
                  <p:cNvSpPr/>
                  <p:nvPr/>
                </p:nvSpPr>
                <p:spPr>
                  <a:xfrm>
                    <a:off x="2780950" y="2522448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2789339" y="3769973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2791262" y="5013466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8" name="Oval 117"/>
                <p:cNvSpPr/>
                <p:nvPr/>
              </p:nvSpPr>
              <p:spPr>
                <a:xfrm>
                  <a:off x="4338856" y="685800"/>
                  <a:ext cx="3162300" cy="2536968"/>
                </a:xfrm>
                <a:prstGeom prst="ellipse">
                  <a:avLst/>
                </a:prstGeom>
                <a:solidFill>
                  <a:srgbClr val="FFC000">
                    <a:alpha val="37000"/>
                  </a:srgbClr>
                </a:solidFill>
                <a:ln>
                  <a:solidFill>
                    <a:schemeClr val="accent6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336059" y="1898529"/>
                  <a:ext cx="3162300" cy="2536968"/>
                </a:xfrm>
                <a:prstGeom prst="ellipse">
                  <a:avLst/>
                </a:prstGeom>
                <a:solidFill>
                  <a:srgbClr val="FFC000">
                    <a:alpha val="37000"/>
                  </a:srgbClr>
                </a:solidFill>
                <a:ln>
                  <a:solidFill>
                    <a:schemeClr val="accent6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Oval 119"/>
              <p:cNvSpPr/>
              <p:nvPr/>
            </p:nvSpPr>
            <p:spPr>
              <a:xfrm>
                <a:off x="4419599" y="2919233"/>
                <a:ext cx="3061981" cy="2917968"/>
              </a:xfrm>
              <a:prstGeom prst="ellipse">
                <a:avLst/>
              </a:prstGeom>
              <a:solidFill>
                <a:srgbClr val="FFC000">
                  <a:alpha val="37000"/>
                </a:srgbClr>
              </a:solidFill>
              <a:ln>
                <a:solidFill>
                  <a:schemeClr val="accent6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7" name="Rectangle 196"/>
          <p:cNvSpPr/>
          <p:nvPr/>
        </p:nvSpPr>
        <p:spPr>
          <a:xfrm>
            <a:off x="146936" y="4936629"/>
            <a:ext cx="8441997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/>
              <a:t>Uses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Validation/evaluation </a:t>
            </a:r>
            <a:r>
              <a:rPr lang="en-US" sz="2000" b="1" dirty="0">
                <a:solidFill>
                  <a:schemeClr val="tx2"/>
                </a:solidFill>
              </a:rPr>
              <a:t>of climate model output/performance by region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Analysis of regional trends in climate models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Spatial correlations to climate </a:t>
            </a:r>
            <a:r>
              <a:rPr lang="en-US" sz="2000" b="1" dirty="0" smtClean="0">
                <a:solidFill>
                  <a:schemeClr val="tx2"/>
                </a:solidFill>
              </a:rPr>
              <a:t>phenomena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Etc.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6937" y="1202404"/>
            <a:ext cx="575048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Reanalysis data – </a:t>
            </a:r>
            <a:r>
              <a:rPr lang="en-US" sz="2400" b="1" dirty="0" smtClean="0"/>
              <a:t>CFSR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Grid </a:t>
            </a:r>
            <a:r>
              <a:rPr lang="en-US" sz="2400" b="1" dirty="0">
                <a:solidFill>
                  <a:schemeClr val="tx2"/>
                </a:solidFill>
              </a:rPr>
              <a:t>point </a:t>
            </a:r>
            <a:r>
              <a:rPr lang="en-US" sz="2400" b="1" dirty="0" smtClean="0">
                <a:solidFill>
                  <a:schemeClr val="tx2"/>
                </a:solidFill>
              </a:rPr>
              <a:t>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Averaging </a:t>
            </a:r>
            <a:r>
              <a:rPr lang="en-US" sz="2400" b="1" dirty="0">
                <a:solidFill>
                  <a:schemeClr val="tx2"/>
                </a:solidFill>
              </a:rPr>
              <a:t>over a </a:t>
            </a:r>
            <a:r>
              <a:rPr lang="en-US" sz="2400" b="1" dirty="0" smtClean="0">
                <a:solidFill>
                  <a:schemeClr val="tx2"/>
                </a:solidFill>
              </a:rPr>
              <a:t>region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Model data at grid points and regions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CFSv2, FIM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7 models of the NMME – individual model output and ensemble average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CMIP / IPCC models – </a:t>
            </a:r>
            <a:r>
              <a:rPr lang="en-US" sz="2400" b="1" dirty="0" smtClean="0">
                <a:solidFill>
                  <a:schemeClr val="tx2"/>
                </a:solidFill>
              </a:rPr>
              <a:t>AR5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9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Future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448236" cy="5715000"/>
          </a:xfrm>
        </p:spPr>
        <p:txBody>
          <a:bodyPr>
            <a:normAutofit fontScale="92500" lnSpcReduction="20000"/>
          </a:bodyPr>
          <a:lstStyle/>
          <a:p>
            <a:pPr marL="342900" lvl="2" indent="-342900">
              <a:spcBef>
                <a:spcPts val="600"/>
              </a:spcBef>
              <a:spcAft>
                <a:spcPts val="300"/>
              </a:spcAft>
            </a:pPr>
            <a:r>
              <a:rPr lang="en-US" sz="2200" b="1" dirty="0"/>
              <a:t>Relative humidity, upper air, storminess, lightning, tornadoes, hurricanes, snow, </a:t>
            </a:r>
            <a:r>
              <a:rPr lang="en-US" sz="2200" b="1" dirty="0" smtClean="0"/>
              <a:t>radiation, tornadoes</a:t>
            </a:r>
            <a:r>
              <a:rPr lang="en-US" sz="2200" b="1" dirty="0"/>
              <a:t>, large hail, high </a:t>
            </a:r>
            <a:r>
              <a:rPr lang="en-US" sz="2200" b="1" dirty="0" smtClean="0"/>
              <a:t>winds, lightning, winter </a:t>
            </a:r>
            <a:r>
              <a:rPr lang="en-US" sz="2200" b="1" dirty="0"/>
              <a:t>storms, blizzards,  tropical storms and hurricanes, flooding, dust </a:t>
            </a:r>
            <a:r>
              <a:rPr lang="en-US" sz="2200" b="1" dirty="0" smtClean="0"/>
              <a:t>storms, radiation </a:t>
            </a:r>
            <a:endParaRPr lang="en-US" sz="2200" b="1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>
                <a:solidFill>
                  <a:schemeClr val="accent1"/>
                </a:solidFill>
              </a:rPr>
              <a:t>What is the trend in snowfall in the Pacific NW?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>
                <a:solidFill>
                  <a:schemeClr val="accent1"/>
                </a:solidFill>
              </a:rPr>
              <a:t>What is the average speed of the </a:t>
            </a:r>
            <a:r>
              <a:rPr lang="en-US" sz="1700" b="1" dirty="0" err="1">
                <a:solidFill>
                  <a:schemeClr val="accent1"/>
                </a:solidFill>
              </a:rPr>
              <a:t>midlatitude</a:t>
            </a:r>
            <a:r>
              <a:rPr lang="en-US" sz="1700" b="1" dirty="0">
                <a:solidFill>
                  <a:schemeClr val="accent1"/>
                </a:solidFill>
              </a:rPr>
              <a:t> jet over Kansas during ENSO neutral years?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>
                <a:solidFill>
                  <a:schemeClr val="accent1"/>
                </a:solidFill>
              </a:rPr>
              <a:t>What is the probability of a greater than average number of hurricanes during a La Niña year</a:t>
            </a:r>
            <a:r>
              <a:rPr lang="en-US" sz="1700" b="1" dirty="0" smtClean="0">
                <a:solidFill>
                  <a:schemeClr val="accent1"/>
                </a:solidFill>
              </a:rPr>
              <a:t>?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 smtClean="0">
                <a:solidFill>
                  <a:srgbClr val="C00000"/>
                </a:solidFill>
              </a:rPr>
              <a:t>Is the local climatology favorable for spreading the Dengue Fever vector? 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 smtClean="0">
                <a:solidFill>
                  <a:srgbClr val="C00000"/>
                </a:solidFill>
              </a:rPr>
              <a:t>Will a </a:t>
            </a:r>
            <a:r>
              <a:rPr lang="en-US" sz="1700" b="1" dirty="0">
                <a:solidFill>
                  <a:srgbClr val="C00000"/>
                </a:solidFill>
              </a:rPr>
              <a:t>spring drought </a:t>
            </a:r>
            <a:r>
              <a:rPr lang="en-US" sz="1700" b="1" dirty="0" smtClean="0">
                <a:solidFill>
                  <a:srgbClr val="C00000"/>
                </a:solidFill>
              </a:rPr>
              <a:t>increase the chance for spread of West </a:t>
            </a:r>
            <a:r>
              <a:rPr lang="en-US" sz="1700" b="1" dirty="0">
                <a:solidFill>
                  <a:srgbClr val="C00000"/>
                </a:solidFill>
              </a:rPr>
              <a:t>Nile virus? </a:t>
            </a:r>
            <a:endParaRPr lang="en-US" sz="1700" b="1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dirty="0" smtClean="0"/>
              <a:t>Water level (tides, etc.) and climate signals for coastal regions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 smtClean="0">
                <a:solidFill>
                  <a:schemeClr val="accent1"/>
                </a:solidFill>
              </a:rPr>
              <a:t>What are water level extremes during El Niño or La Niña events?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 smtClean="0">
                <a:solidFill>
                  <a:schemeClr val="accent1"/>
                </a:solidFill>
              </a:rPr>
              <a:t>Are there seasonal extremes?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/>
              <a:t>Data </a:t>
            </a:r>
            <a:r>
              <a:rPr lang="en-US" sz="2400" b="1" dirty="0"/>
              <a:t>and analyses for energy industry support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>
                <a:solidFill>
                  <a:schemeClr val="tx2"/>
                </a:solidFill>
              </a:rPr>
              <a:t>What has been the maximum wind speed over the past 30 years?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>
                <a:solidFill>
                  <a:schemeClr val="tx2"/>
                </a:solidFill>
              </a:rPr>
              <a:t>What is the projection for the next 20-50 years?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>
                <a:solidFill>
                  <a:schemeClr val="tx2"/>
                </a:solidFill>
              </a:rPr>
              <a:t>What is the average daily cloud cover in a region during an El Niño winter?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700" b="1" dirty="0">
                <a:solidFill>
                  <a:schemeClr val="tx2"/>
                </a:solidFill>
              </a:rPr>
              <a:t>What is the average radiation in the North East when the AO is in the negative phase?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b="1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250" y="2552700"/>
            <a:ext cx="226629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950" y="1021018"/>
            <a:ext cx="2105543" cy="141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44240"/>
            <a:ext cx="1066800" cy="746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059" y="4238625"/>
            <a:ext cx="1283303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68618" cy="86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451"/>
            <a:ext cx="1073708" cy="88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370" y="5257800"/>
            <a:ext cx="1929376" cy="144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3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Potential Parameters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59" y="1493837"/>
            <a:ext cx="6445541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CO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emissions/trends</a:t>
            </a:r>
          </a:p>
          <a:p>
            <a:r>
              <a:rPr lang="en-US" sz="2000" b="1" dirty="0" smtClean="0"/>
              <a:t>Satellite data</a:t>
            </a:r>
          </a:p>
          <a:p>
            <a:r>
              <a:rPr lang="en-US" sz="2000" b="1" dirty="0" smtClean="0"/>
              <a:t>Biological/physical </a:t>
            </a:r>
            <a:r>
              <a:rPr lang="en-US" sz="2000" b="1" dirty="0"/>
              <a:t>ocean data</a:t>
            </a:r>
          </a:p>
          <a:p>
            <a:r>
              <a:rPr lang="en-US" sz="2000" b="1" dirty="0"/>
              <a:t>Ecological data for deriving relationships to climate signals (coastal, soil, demographics, vegetation</a:t>
            </a:r>
            <a:r>
              <a:rPr lang="en-US" sz="2000" b="1" dirty="0" smtClean="0"/>
              <a:t>)</a:t>
            </a:r>
          </a:p>
          <a:p>
            <a:r>
              <a:rPr lang="en-US" sz="1900" b="1" i="1" dirty="0">
                <a:solidFill>
                  <a:srgbClr val="0070C0"/>
                </a:solidFill>
              </a:rPr>
              <a:t>NOAA Habitat Blueprint: A framework to improve habitat for fisheries, marine life, and coastal communities</a:t>
            </a:r>
            <a:endParaRPr lang="en-US" sz="1900" b="1" dirty="0">
              <a:solidFill>
                <a:srgbClr val="0070C0"/>
              </a:solidFill>
            </a:endParaRPr>
          </a:p>
          <a:p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884" y="1143000"/>
            <a:ext cx="216946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177" y="2743200"/>
            <a:ext cx="1405220" cy="108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021" y="3733800"/>
            <a:ext cx="3149319" cy="216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7830" y="5084319"/>
            <a:ext cx="25673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Climate change impacts to the </a:t>
            </a:r>
            <a:r>
              <a:rPr lang="en-US" sz="1400" b="1" dirty="0" smtClean="0"/>
              <a:t>oceans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Sea </a:t>
            </a:r>
            <a:r>
              <a:rPr lang="en-US" sz="1400" b="1" dirty="0"/>
              <a:t>level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/>
              <a:t>Acidification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/>
              <a:t>Warming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897309"/>
            <a:ext cx="266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Relating climate variables with relevant data sets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/>
              <a:t>Fisheries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/>
              <a:t>Habitats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/>
              <a:t>Iconic species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961" y="3995677"/>
            <a:ext cx="142407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78188"/>
            <a:ext cx="1724062" cy="114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15000"/>
            <a:ext cx="1377951" cy="103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700" y="5525667"/>
            <a:ext cx="13208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94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10794</TotalTime>
  <Words>1573</Words>
  <Application>Microsoft Macintosh PowerPoint</Application>
  <PresentationFormat>On-screen Show (4:3)</PresentationFormat>
  <Paragraphs>205</Paragraphs>
  <Slides>12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Local Climate Analysis Tool (LCAT)</vt:lpstr>
      <vt:lpstr>Slide 3</vt:lpstr>
      <vt:lpstr>How does LCAT work?</vt:lpstr>
      <vt:lpstr>LCAT Output</vt:lpstr>
      <vt:lpstr>Currently Under Development</vt:lpstr>
      <vt:lpstr>LCAT in the Future</vt:lpstr>
      <vt:lpstr>LCAT Future</vt:lpstr>
      <vt:lpstr>Other Potential Parameters</vt:lpstr>
      <vt:lpstr>Final Thoughts</vt:lpstr>
      <vt:lpstr>LCAT Link</vt:lpstr>
      <vt:lpstr>Testing LCAT Best Practices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Horsfall</dc:creator>
  <cp:lastModifiedBy>Fiona.Horsfall</cp:lastModifiedBy>
  <cp:revision>145</cp:revision>
  <cp:lastPrinted>2012-02-27T21:14:27Z</cp:lastPrinted>
  <dcterms:created xsi:type="dcterms:W3CDTF">2012-07-10T13:33:39Z</dcterms:created>
  <dcterms:modified xsi:type="dcterms:W3CDTF">2012-07-10T13:34:24Z</dcterms:modified>
</cp:coreProperties>
</file>