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7" r:id="rId5"/>
    <p:sldId id="267" r:id="rId6"/>
    <p:sldId id="268" r:id="rId7"/>
    <p:sldId id="269" r:id="rId8"/>
    <p:sldId id="259" r:id="rId9"/>
    <p:sldId id="263" r:id="rId10"/>
    <p:sldId id="264" r:id="rId11"/>
    <p:sldId id="26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July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July 6, 2012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ClimaTOLOGISTS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HISTORICAL LIST</a:t>
            </a:r>
          </a:p>
          <a:p>
            <a:endParaRPr lang="en-US" dirty="0"/>
          </a:p>
          <a:p>
            <a:r>
              <a:rPr lang="en-US" i="1" dirty="0" smtClean="0"/>
              <a:t>“Preserving our collective history”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800" y="6419850"/>
            <a:ext cx="375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Henry W. Reges, Colorado State University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394" y="2177550"/>
            <a:ext cx="1145534" cy="13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391" y="274638"/>
            <a:ext cx="6649241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spc="600" dirty="0" smtClean="0"/>
              <a:t>STATES ALMOST COMPLETE</a:t>
            </a:r>
            <a:br>
              <a:rPr lang="en-US" sz="2800" spc="600" dirty="0" smtClean="0"/>
            </a:br>
            <a:r>
              <a:rPr lang="en-US" sz="2800" spc="600" dirty="0" smtClean="0"/>
              <a:t>1880’s - 2012</a:t>
            </a:r>
            <a:endParaRPr lang="en-US" sz="2800" spc="600" dirty="0"/>
          </a:p>
        </p:txBody>
      </p:sp>
      <p:sp>
        <p:nvSpPr>
          <p:cNvPr id="4" name="TextBox 3"/>
          <p:cNvSpPr txBox="1"/>
          <p:nvPr/>
        </p:nvSpPr>
        <p:spPr>
          <a:xfrm>
            <a:off x="3624044" y="1964833"/>
            <a:ext cx="15311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Colorado</a:t>
            </a:r>
          </a:p>
          <a:p>
            <a:r>
              <a:rPr lang="en-US" dirty="0" smtClean="0"/>
              <a:t>Indiana</a:t>
            </a:r>
          </a:p>
          <a:p>
            <a:r>
              <a:rPr lang="en-US" dirty="0" smtClean="0"/>
              <a:t>Iowa</a:t>
            </a:r>
          </a:p>
          <a:p>
            <a:r>
              <a:rPr lang="en-US" dirty="0" smtClean="0"/>
              <a:t>Kentucky</a:t>
            </a:r>
          </a:p>
          <a:p>
            <a:r>
              <a:rPr lang="en-US" dirty="0" smtClean="0"/>
              <a:t>Louisiana</a:t>
            </a:r>
          </a:p>
          <a:p>
            <a:r>
              <a:rPr lang="en-US" dirty="0" smtClean="0"/>
              <a:t>Minnesota</a:t>
            </a:r>
          </a:p>
          <a:p>
            <a:r>
              <a:rPr lang="en-US" dirty="0" smtClean="0"/>
              <a:t>Missouri</a:t>
            </a:r>
          </a:p>
          <a:p>
            <a:r>
              <a:rPr lang="en-US" dirty="0" smtClean="0"/>
              <a:t>North Dakota</a:t>
            </a:r>
          </a:p>
          <a:p>
            <a:r>
              <a:rPr lang="en-US" dirty="0" smtClean="0"/>
              <a:t>Pennsylvania</a:t>
            </a:r>
          </a:p>
          <a:p>
            <a:r>
              <a:rPr lang="en-US" dirty="0" smtClean="0"/>
              <a:t>Wisconsin</a:t>
            </a:r>
          </a:p>
          <a:p>
            <a:r>
              <a:rPr lang="en-US" dirty="0" smtClean="0"/>
              <a:t>Wyoming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2-07-02 04.0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08" y="152650"/>
            <a:ext cx="5725006" cy="61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lmutlandsberg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41" y="5065983"/>
            <a:ext cx="1433620" cy="1726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9615" y="3733395"/>
            <a:ext cx="5021327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Donald Dunlap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57" y="1868376"/>
            <a:ext cx="4097834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azz LET"/>
                <a:cs typeface="Jazz LET"/>
              </a:rPr>
              <a:t>Jerry Davis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azz LET"/>
              <a:cs typeface="Jazz LE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745" y="3293078"/>
            <a:ext cx="4486026" cy="58477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Nelson Kaufman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8246" y="5190259"/>
            <a:ext cx="4491248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yuthaya"/>
                <a:cs typeface="Ayuthaya"/>
              </a:rPr>
              <a:t>Robert Lautzenheiser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yuthaya"/>
              <a:cs typeface="Ayuthay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2091" y="1565018"/>
            <a:ext cx="5432408" cy="68011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Environmental Data Service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8115" y="6205569"/>
            <a:ext cx="4532010" cy="646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helmut </a:t>
            </a:r>
            <a:r>
              <a:rPr lang="en-US" sz="3600" b="1" cap="none" spc="3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landsberg</a:t>
            </a:r>
            <a:endParaRPr lang="en-US" sz="3600" b="1" cap="none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9331" y="508803"/>
            <a:ext cx="1832794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1955</a:t>
            </a:r>
            <a:endParaRPr lang="en-US" sz="5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0840" y="2939135"/>
            <a:ext cx="2666816" cy="70788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April 1973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502" y="641688"/>
            <a:ext cx="2752113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ARSCO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0131" y="4591569"/>
            <a:ext cx="3276683" cy="46166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k Gothic"/>
                <a:cs typeface="Bank Gothic"/>
              </a:rPr>
              <a:t>435 Stewart Ave</a:t>
            </a:r>
            <a:endParaRPr lang="en-U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nk Gothic"/>
              <a:cs typeface="Bank Gothic"/>
            </a:endParaRPr>
          </a:p>
        </p:txBody>
      </p:sp>
      <p:pic>
        <p:nvPicPr>
          <p:cNvPr id="14" name="Picture 13" descr="IMG_26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6" y="4591569"/>
            <a:ext cx="1644162" cy="2201275"/>
          </a:xfrm>
          <a:prstGeom prst="rect">
            <a:avLst/>
          </a:prstGeom>
        </p:spPr>
      </p:pic>
      <p:pic>
        <p:nvPicPr>
          <p:cNvPr id="15" name="Picture 14" descr="IMG_829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82" y="224449"/>
            <a:ext cx="1590919" cy="1193189"/>
          </a:xfrm>
          <a:prstGeom prst="rect">
            <a:avLst/>
          </a:prstGeom>
          <a:ln w="76200" cmpd="sng"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 flipH="1">
            <a:off x="211745" y="4129904"/>
            <a:ext cx="4552024" cy="46166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DAVID ROBINSON</a:t>
            </a:r>
            <a:endParaRPr lang="en-US" sz="2400" b="1" cap="none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2091" y="2369748"/>
            <a:ext cx="221820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AASC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9337" y="5743904"/>
            <a:ext cx="2897746" cy="110799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duster"/>
                <a:cs typeface="Chalkduster"/>
              </a:rPr>
              <a:t>WRPC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946" y="26134"/>
            <a:ext cx="5429003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American Association of State Weather Services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4062" y="2850927"/>
            <a:ext cx="3703822" cy="46166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i="1" cap="none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Section Director</a:t>
            </a:r>
            <a:endParaRPr lang="en-US" sz="2400" i="1" cap="none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911" y="457022"/>
            <a:ext cx="175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M.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2334" y="-271417"/>
            <a:ext cx="3389361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u="sng" dirty="0" smtClean="0"/>
              <a:t>Brief history</a:t>
            </a:r>
            <a:endParaRPr lang="en-US" sz="2800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1588" y="3325072"/>
            <a:ext cx="8516241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cap="none" dirty="0" smtClean="0">
                <a:solidFill>
                  <a:srgbClr val="FAC810"/>
                </a:solidFill>
                <a:latin typeface="+mn-lt"/>
              </a:rPr>
              <a:t>1973</a:t>
            </a:r>
            <a:r>
              <a:rPr lang="en-US" sz="1400" cap="none" dirty="0" smtClean="0">
                <a:latin typeface="+mn-lt"/>
              </a:rPr>
              <a:t> - Federal funding of the </a:t>
            </a:r>
            <a:r>
              <a:rPr lang="en-US" sz="1400" cap="none" dirty="0" smtClean="0">
                <a:solidFill>
                  <a:srgbClr val="86CE24"/>
                </a:solidFill>
                <a:latin typeface="+mn-lt"/>
              </a:rPr>
              <a:t>national state climatologist program was terminated </a:t>
            </a:r>
            <a:r>
              <a:rPr lang="en-US" sz="1400" cap="none" dirty="0" smtClean="0">
                <a:latin typeface="+mn-lt"/>
              </a:rPr>
              <a:t>on April 16, 1973 due to budget considerations and the state climatologists were assigned to other positions in NOAA.</a:t>
            </a:r>
            <a:endParaRPr lang="en-US" sz="1400" cap="none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7470" y="1223939"/>
            <a:ext cx="8516241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cap="none" dirty="0" smtClean="0">
                <a:solidFill>
                  <a:srgbClr val="FAC810"/>
                </a:solidFill>
                <a:latin typeface="+mn-lt"/>
              </a:rPr>
              <a:t>1890’s</a:t>
            </a:r>
            <a:r>
              <a:rPr lang="en-US" sz="1400" cap="none" dirty="0" smtClean="0">
                <a:latin typeface="+mn-lt"/>
              </a:rPr>
              <a:t> </a:t>
            </a:r>
            <a:r>
              <a:rPr lang="en-US" sz="1400" cap="none" dirty="0" smtClean="0">
                <a:latin typeface="+mn-lt"/>
              </a:rPr>
              <a:t>– National weather program transferred to US Department of Agriculture.  As part of the </a:t>
            </a:r>
            <a:r>
              <a:rPr lang="en-US" sz="1400" cap="none" dirty="0" smtClean="0">
                <a:solidFill>
                  <a:srgbClr val="86CE24"/>
                </a:solidFill>
                <a:latin typeface="+mn-lt"/>
              </a:rPr>
              <a:t>establishment of the civilian U.S. Weather Bureau</a:t>
            </a:r>
            <a:r>
              <a:rPr lang="en-US" sz="1400" cap="none" dirty="0" smtClean="0">
                <a:latin typeface="+mn-lt"/>
              </a:rPr>
              <a:t>, one office in each state was designated the "section center.” </a:t>
            </a:r>
            <a:endParaRPr lang="en-US" sz="1400" cap="none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1588" y="2830936"/>
            <a:ext cx="8516241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cap="none" dirty="0" smtClean="0">
                <a:solidFill>
                  <a:srgbClr val="FAC810"/>
                </a:solidFill>
                <a:latin typeface="+mn-lt"/>
              </a:rPr>
              <a:t>1956</a:t>
            </a:r>
            <a:r>
              <a:rPr lang="en-US" sz="1400" cap="none" dirty="0" smtClean="0">
                <a:latin typeface="+mn-lt"/>
              </a:rPr>
              <a:t> - </a:t>
            </a:r>
            <a:r>
              <a:rPr lang="en-US" sz="1400" cap="none" dirty="0" smtClean="0">
                <a:solidFill>
                  <a:srgbClr val="86CE24"/>
                </a:solidFill>
                <a:latin typeface="+mn-lt"/>
              </a:rPr>
              <a:t>State climatologist program established</a:t>
            </a:r>
            <a:r>
              <a:rPr lang="en-US" sz="1400" cap="none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1400" cap="none" dirty="0" smtClean="0">
                <a:latin typeface="+mn-lt"/>
              </a:rPr>
              <a:t>on a national basis and </a:t>
            </a:r>
            <a:r>
              <a:rPr lang="en-US" sz="1400" cap="none" dirty="0" smtClean="0">
                <a:solidFill>
                  <a:srgbClr val="86CE24"/>
                </a:solidFill>
                <a:latin typeface="+mn-lt"/>
              </a:rPr>
              <a:t>federal state </a:t>
            </a:r>
            <a:r>
              <a:rPr lang="en-US" sz="1400" cap="none" dirty="0" smtClean="0">
                <a:solidFill>
                  <a:srgbClr val="86CE24"/>
                </a:solidFill>
                <a:latin typeface="+mn-lt"/>
              </a:rPr>
              <a:t>climatologists </a:t>
            </a:r>
            <a:r>
              <a:rPr lang="en-US" sz="1400" cap="none" dirty="0" smtClean="0">
                <a:latin typeface="+mn-lt"/>
              </a:rPr>
              <a:t>appointed. </a:t>
            </a:r>
            <a:endParaRPr lang="en-US" sz="1400" cap="none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894" y="643301"/>
            <a:ext cx="8647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Pre-1880</a:t>
            </a:r>
            <a:r>
              <a:rPr lang="en-US" sz="1400" dirty="0" smtClean="0"/>
              <a:t> </a:t>
            </a:r>
            <a:r>
              <a:rPr lang="en-US" sz="1400" dirty="0"/>
              <a:t>- US Army Signal Service, established in 1870. </a:t>
            </a:r>
            <a:r>
              <a:rPr lang="en-US" sz="1400" dirty="0" smtClean="0"/>
              <a:t> By </a:t>
            </a:r>
            <a:r>
              <a:rPr lang="en-US" sz="1400" dirty="0"/>
              <a:t>the late 1870s, most of the weather networks, including the Smithsonian and the US Army's Medical Service, were combined into the US Army Signal Service.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212" y="1185257"/>
            <a:ext cx="8647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1880’s</a:t>
            </a:r>
            <a:r>
              <a:rPr lang="en-US" sz="1400" dirty="0" smtClean="0"/>
              <a:t> </a:t>
            </a:r>
            <a:r>
              <a:rPr lang="en-US" sz="1400" dirty="0"/>
              <a:t>- During the 1880s, </a:t>
            </a:r>
            <a:r>
              <a:rPr lang="en-US" sz="1400" dirty="0">
                <a:solidFill>
                  <a:schemeClr val="accent1"/>
                </a:solidFill>
              </a:rPr>
              <a:t>state weather services were developed</a:t>
            </a:r>
            <a:r>
              <a:rPr lang="en-US" sz="1400" dirty="0" smtClean="0"/>
              <a:t>. 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7066" y="6457890"/>
            <a:ext cx="8647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History List References </a:t>
            </a:r>
            <a:r>
              <a:rPr lang="en-US" sz="1000" dirty="0" smtClean="0">
                <a:solidFill>
                  <a:schemeClr val="bg1"/>
                </a:solidFill>
              </a:rPr>
              <a:t>- </a:t>
            </a:r>
            <a:r>
              <a:rPr lang="en-US" sz="1000" i="1" dirty="0" smtClean="0">
                <a:solidFill>
                  <a:schemeClr val="bg1"/>
                </a:solidFill>
              </a:rPr>
              <a:t>Wisconsin State Climatology Office,</a:t>
            </a:r>
            <a:r>
              <a:rPr lang="en-US" sz="1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P.  Waite, </a:t>
            </a:r>
            <a:r>
              <a:rPr lang="en-US" sz="1000" i="1" dirty="0" smtClean="0">
                <a:solidFill>
                  <a:schemeClr val="bg1"/>
                </a:solidFill>
              </a:rPr>
              <a:t>United States Climatological Chronology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608" y="4071059"/>
            <a:ext cx="8097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– NOAA Administrator Robert M. White sends letter to all state governors asking that they establish their own state climate programs.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000" y="4555597"/>
            <a:ext cx="8647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1976 </a:t>
            </a:r>
            <a:r>
              <a:rPr lang="en-US" sz="1400" dirty="0" smtClean="0"/>
              <a:t>– The </a:t>
            </a:r>
            <a:r>
              <a:rPr lang="en-US" sz="1400" dirty="0" smtClean="0">
                <a:solidFill>
                  <a:srgbClr val="86CE24"/>
                </a:solidFill>
              </a:rPr>
              <a:t>American Association of State Climatologists organized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49349" y="5151166"/>
            <a:ext cx="8647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2012</a:t>
            </a:r>
            <a:r>
              <a:rPr lang="en-US" sz="1400" dirty="0" smtClean="0"/>
              <a:t>– 48 states + Puerto Rico/Virgin Islands with state climate programs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00672" y="2068736"/>
            <a:ext cx="8647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1890s -1950’s</a:t>
            </a:r>
            <a:r>
              <a:rPr lang="en-US" sz="1400" dirty="0" smtClean="0"/>
              <a:t> – </a:t>
            </a:r>
            <a:r>
              <a:rPr lang="en-US" sz="1400" dirty="0" smtClean="0">
                <a:solidFill>
                  <a:srgbClr val="86CE24"/>
                </a:solidFill>
              </a:rPr>
              <a:t>“Section Directors” </a:t>
            </a:r>
            <a:r>
              <a:rPr lang="en-US" sz="1400" dirty="0" smtClean="0"/>
              <a:t>similar to modern state climatologists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291777" y="2405621"/>
            <a:ext cx="8647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1930’s &amp; 40’s</a:t>
            </a:r>
            <a:r>
              <a:rPr lang="en-US" sz="1400" dirty="0" smtClean="0"/>
              <a:t> – </a:t>
            </a:r>
            <a:r>
              <a:rPr lang="en-US" sz="1400" dirty="0" smtClean="0"/>
              <a:t>Many climatology </a:t>
            </a:r>
            <a:r>
              <a:rPr lang="en-US" sz="1400" dirty="0" smtClean="0"/>
              <a:t>programs on the decline.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290106" y="2724269"/>
            <a:ext cx="8647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1954 </a:t>
            </a:r>
            <a:r>
              <a:rPr lang="en-US" sz="1400" dirty="0" smtClean="0"/>
              <a:t>– Weather Bureau Climatological Service Division headed up by Helmut Landsberg.  Discontinues section sectors and creates state climatologist program.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296553" y="4836937"/>
            <a:ext cx="8647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AC810"/>
                </a:solidFill>
              </a:rPr>
              <a:t>1980’s </a:t>
            </a:r>
            <a:r>
              <a:rPr lang="en-US" sz="1400" dirty="0" smtClean="0"/>
              <a:t>– Several States without state climate offices.  Regional Climate Offices begin.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406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89" y="274638"/>
            <a:ext cx="9232899" cy="1143000"/>
          </a:xfrm>
        </p:spPr>
        <p:txBody>
          <a:bodyPr>
            <a:normAutofit fontScale="90000"/>
          </a:bodyPr>
          <a:lstStyle/>
          <a:p>
            <a:r>
              <a:rPr lang="en-US" sz="2800" spc="600" dirty="0" smtClean="0">
                <a:solidFill>
                  <a:schemeClr val="accent3"/>
                </a:solidFill>
              </a:rPr>
              <a:t>GOAL: </a:t>
            </a:r>
            <a:r>
              <a:rPr lang="en-US" sz="2800" spc="600" dirty="0" smtClean="0"/>
              <a:t>compile a list of state climatologists (all in </a:t>
            </a:r>
            <a:r>
              <a:rPr lang="en-US" sz="2800" spc="600" dirty="0" smtClean="0"/>
              <a:t>one place)</a:t>
            </a:r>
            <a:br>
              <a:rPr lang="en-US" sz="2800" spc="600" dirty="0" smtClean="0"/>
            </a:br>
            <a:r>
              <a:rPr lang="en-US" sz="2800" spc="600" dirty="0" smtClean="0"/>
              <a:t>back </a:t>
            </a:r>
            <a:r>
              <a:rPr lang="en-US" sz="2800" spc="600" dirty="0" smtClean="0"/>
              <a:t>to the </a:t>
            </a:r>
            <a:r>
              <a:rPr lang="en-US" sz="2800" spc="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1880’s</a:t>
            </a:r>
            <a:r>
              <a:rPr lang="en-US" sz="2800" spc="600" dirty="0" smtClean="0"/>
              <a:t> for all 50 states</a:t>
            </a:r>
            <a:endParaRPr lang="en-US" sz="2800" spc="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35" y="2235200"/>
            <a:ext cx="1940250" cy="2476500"/>
          </a:xfrm>
          <a:prstGeom prst="rect">
            <a:avLst/>
          </a:prstGeom>
        </p:spPr>
      </p:pic>
      <p:pic>
        <p:nvPicPr>
          <p:cNvPr id="7" name="Picture 6" descr="IMG_38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40" y="1850652"/>
            <a:ext cx="2372807" cy="3419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6477" y="4849591"/>
            <a:ext cx="145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Isaac M. Cline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65088" y="3538502"/>
            <a:ext cx="1674960" cy="12700"/>
          </a:xfrm>
          <a:prstGeom prst="straightConnector1">
            <a:avLst/>
          </a:prstGeom>
          <a:ln w="2095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5134" y="5429248"/>
            <a:ext cx="148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Barry D. Keim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1790" y="335364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Louisiana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5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32" y="-282154"/>
            <a:ext cx="77724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“In progress” - State Climatologist History Spreadsheet</a:t>
            </a:r>
            <a:endParaRPr lang="en-US" sz="2000" dirty="0"/>
          </a:p>
        </p:txBody>
      </p:sp>
      <p:pic>
        <p:nvPicPr>
          <p:cNvPr id="3" name="Picture 2" descr="2012-07-03 02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9144000" cy="62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48" y="1404085"/>
            <a:ext cx="57951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US Weather Bureau Climatological Data Publications</a:t>
            </a:r>
            <a:endParaRPr lang="en-US" dirty="0">
              <a:solidFill>
                <a:srgbClr val="FF6600"/>
              </a:solidFill>
              <a:latin typeface="Apple Casual"/>
              <a:cs typeface="Apple Casu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4581" y="-3973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spc="600" dirty="0" smtClean="0"/>
              <a:t>Where are the Clues ?</a:t>
            </a:r>
            <a:endParaRPr lang="en-US" u="sng" spc="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55059" y="4736965"/>
            <a:ext cx="5818261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rlemagne Std Bold"/>
                <a:cs typeface="Charlemagne Std Bold"/>
              </a:rPr>
              <a:t>Climatological Services Memorandum   1956 -1973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Charlemagne Std Bold"/>
              <a:cs typeface="Charlemagne Std Bol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95351" y="2393643"/>
            <a:ext cx="4890714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  <a:latin typeface="Bank Gothic"/>
                <a:cs typeface="Bank Gothic"/>
              </a:rPr>
              <a:t>State Climate office archives</a:t>
            </a:r>
            <a:endParaRPr lang="en-US" dirty="0">
              <a:solidFill>
                <a:schemeClr val="accent2"/>
              </a:solidFill>
              <a:latin typeface="Bank Gothic"/>
              <a:cs typeface="Bank Gothic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8344" y="3414150"/>
            <a:ext cx="4890714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Collective Climatologist memories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5664" y="3849264"/>
            <a:ext cx="4617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e Mono"/>
                <a:cs typeface="Andale Mono"/>
              </a:rPr>
              <a:t>Past AASC Programs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4998" y="1577351"/>
            <a:ext cx="358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ea typeface="Calibri"/>
                <a:cs typeface="Calibri"/>
              </a:rPr>
              <a:t>Ag Experiment </a:t>
            </a:r>
            <a:r>
              <a:rPr lang="en-US" sz="1400" dirty="0">
                <a:latin typeface="Calibri"/>
                <a:ea typeface="Calibri"/>
                <a:cs typeface="Calibri"/>
              </a:rPr>
              <a:t>Station regional project reports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223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782" y="1112748"/>
            <a:ext cx="483267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Climatological data</a:t>
            </a:r>
            <a:endParaRPr lang="en-US" dirty="0"/>
          </a:p>
        </p:txBody>
      </p:sp>
      <p:pic>
        <p:nvPicPr>
          <p:cNvPr id="3" name="Picture 2" descr="2012-07-03 04.3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3735" cy="3881096"/>
          </a:xfrm>
          <a:prstGeom prst="rect">
            <a:avLst/>
          </a:prstGeom>
        </p:spPr>
      </p:pic>
      <p:pic>
        <p:nvPicPr>
          <p:cNvPr id="5" name="Picture 4" descr="2012-07-03 04.2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98" y="3844477"/>
            <a:ext cx="7078602" cy="301352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300768" y="5363907"/>
            <a:ext cx="1405405" cy="348138"/>
          </a:xfrm>
          <a:prstGeom prst="fra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06174" y="3339548"/>
            <a:ext cx="1540788" cy="196633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0873" y="269321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Kansas State Section Director</a:t>
            </a:r>
          </a:p>
          <a:p>
            <a:r>
              <a:rPr lang="en-US" dirty="0" smtClean="0"/>
              <a:t>Snowden D. Flora, 1942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3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2-07-03 04.5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95" y="274638"/>
            <a:ext cx="4482953" cy="6154180"/>
          </a:xfrm>
          <a:prstGeom prst="rect">
            <a:avLst/>
          </a:prstGeom>
        </p:spPr>
      </p:pic>
      <p:pic>
        <p:nvPicPr>
          <p:cNvPr id="5" name="Picture 4" descr="2012-07-03 04.54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" y="292882"/>
            <a:ext cx="4251550" cy="613593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73320" y="6279381"/>
            <a:ext cx="213389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5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86" y="397131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February 1894</a:t>
            </a:r>
            <a:endParaRPr lang="en-US" sz="6600" dirty="0"/>
          </a:p>
        </p:txBody>
      </p:sp>
      <p:pic>
        <p:nvPicPr>
          <p:cNvPr id="4" name="Picture 3" descr="2012-06-15 02.4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421"/>
            <a:ext cx="9144000" cy="40787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84839" y="5017670"/>
            <a:ext cx="2715452" cy="3097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3" y="274638"/>
            <a:ext cx="8672925" cy="1143000"/>
          </a:xfrm>
        </p:spPr>
        <p:txBody>
          <a:bodyPr>
            <a:normAutofit/>
          </a:bodyPr>
          <a:lstStyle/>
          <a:p>
            <a:r>
              <a:rPr lang="en-US" sz="2800" spc="600" dirty="0" smtClean="0"/>
              <a:t>STATES WE Really NEED HELP WITH</a:t>
            </a:r>
            <a:endParaRPr lang="en-US" sz="2800" spc="600" dirty="0"/>
          </a:p>
        </p:txBody>
      </p:sp>
      <p:sp>
        <p:nvSpPr>
          <p:cNvPr id="4" name="TextBox 3"/>
          <p:cNvSpPr txBox="1"/>
          <p:nvPr/>
        </p:nvSpPr>
        <p:spPr>
          <a:xfrm>
            <a:off x="2756751" y="1417638"/>
            <a:ext cx="1513418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</a:t>
            </a:r>
          </a:p>
          <a:p>
            <a:r>
              <a:rPr lang="en-US" dirty="0" smtClean="0"/>
              <a:t>Arkansas</a:t>
            </a:r>
          </a:p>
          <a:p>
            <a:r>
              <a:rPr lang="en-US" dirty="0" smtClean="0"/>
              <a:t>California</a:t>
            </a:r>
          </a:p>
          <a:p>
            <a:r>
              <a:rPr lang="en-US" dirty="0" smtClean="0"/>
              <a:t>Connecticut</a:t>
            </a:r>
          </a:p>
          <a:p>
            <a:r>
              <a:rPr lang="en-US" dirty="0" smtClean="0"/>
              <a:t>Delaware</a:t>
            </a:r>
          </a:p>
          <a:p>
            <a:r>
              <a:rPr lang="en-US" dirty="0" smtClean="0"/>
              <a:t>Florida</a:t>
            </a:r>
          </a:p>
          <a:p>
            <a:r>
              <a:rPr lang="en-US" dirty="0" smtClean="0"/>
              <a:t>Guam</a:t>
            </a:r>
          </a:p>
          <a:p>
            <a:r>
              <a:rPr lang="en-US" dirty="0" smtClean="0"/>
              <a:t>Hawaii</a:t>
            </a:r>
          </a:p>
          <a:p>
            <a:r>
              <a:rPr lang="en-US" dirty="0" smtClean="0"/>
              <a:t>Illinois</a:t>
            </a:r>
          </a:p>
          <a:p>
            <a:r>
              <a:rPr lang="en-US" dirty="0" smtClean="0"/>
              <a:t>Maine</a:t>
            </a:r>
          </a:p>
          <a:p>
            <a:r>
              <a:rPr lang="en-US" dirty="0" smtClean="0"/>
              <a:t>Maryland</a:t>
            </a:r>
          </a:p>
          <a:p>
            <a:r>
              <a:rPr lang="en-US" dirty="0" smtClean="0"/>
              <a:t>Massachusetts</a:t>
            </a:r>
          </a:p>
          <a:p>
            <a:r>
              <a:rPr lang="en-US" dirty="0" smtClean="0"/>
              <a:t>Montana</a:t>
            </a:r>
          </a:p>
          <a:p>
            <a:r>
              <a:rPr lang="en-US" dirty="0" smtClean="0"/>
              <a:t>Nebraska</a:t>
            </a:r>
          </a:p>
          <a:p>
            <a:r>
              <a:rPr lang="en-US" dirty="0" smtClean="0"/>
              <a:t>Nevada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7635" y="2281699"/>
            <a:ext cx="14676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Mexico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Ohio</a:t>
            </a:r>
          </a:p>
          <a:p>
            <a:r>
              <a:rPr lang="en-US" dirty="0" smtClean="0"/>
              <a:t>Puerto Rico</a:t>
            </a:r>
          </a:p>
          <a:p>
            <a:r>
              <a:rPr lang="en-US" dirty="0" smtClean="0"/>
              <a:t>Rhode Island</a:t>
            </a:r>
          </a:p>
          <a:p>
            <a:r>
              <a:rPr lang="en-US" dirty="0" smtClean="0"/>
              <a:t>South Dakota</a:t>
            </a:r>
          </a:p>
          <a:p>
            <a:r>
              <a:rPr lang="en-US" dirty="0" smtClean="0"/>
              <a:t>Vermont</a:t>
            </a:r>
          </a:p>
          <a:p>
            <a:r>
              <a:rPr lang="en-US" dirty="0" smtClean="0"/>
              <a:t>Virginia</a:t>
            </a:r>
          </a:p>
          <a:p>
            <a:r>
              <a:rPr lang="en-US" dirty="0" smtClean="0"/>
              <a:t>West Virginia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5083601"/>
            <a:ext cx="3839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86CE24"/>
                </a:solidFill>
              </a:rPr>
              <a:t>1956 - present</a:t>
            </a:r>
            <a:endParaRPr lang="en-US" sz="4800" dirty="0">
              <a:solidFill>
                <a:srgbClr val="86C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1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1051</TotalTime>
  <Words>438</Words>
  <Application>Microsoft Macintosh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State ClimaTOLOGISTS</vt:lpstr>
      <vt:lpstr>PowerPoint Presentation</vt:lpstr>
      <vt:lpstr>GOAL: compile a list of state climatologists (all in one place) back to the 1880’s for all 50 states</vt:lpstr>
      <vt:lpstr>“In progress” - State Climatologist History Spreadsheet</vt:lpstr>
      <vt:lpstr>US Weather Bureau Climatological Data Publications</vt:lpstr>
      <vt:lpstr>Climatological data</vt:lpstr>
      <vt:lpstr>PowerPoint Presentation</vt:lpstr>
      <vt:lpstr>February 1894</vt:lpstr>
      <vt:lpstr>STATES WE Really NEED HELP WITH</vt:lpstr>
      <vt:lpstr>STATES ALMOST COMPLETE 1880’s - 2012</vt:lpstr>
      <vt:lpstr>PowerPoint Presentation</vt:lpstr>
      <vt:lpstr>PowerPoint Presentation</vt:lpstr>
    </vt:vector>
  </TitlesOfParts>
  <Company>Colorado State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ClimaTOLOGISTS</dc:title>
  <dc:creator>Henry Reges</dc:creator>
  <cp:lastModifiedBy>Henry Reges</cp:lastModifiedBy>
  <cp:revision>50</cp:revision>
  <dcterms:created xsi:type="dcterms:W3CDTF">2012-06-04T19:38:00Z</dcterms:created>
  <dcterms:modified xsi:type="dcterms:W3CDTF">2012-07-06T22:35:20Z</dcterms:modified>
</cp:coreProperties>
</file>