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8" r:id="rId3"/>
    <p:sldId id="269" r:id="rId4"/>
    <p:sldId id="259" r:id="rId5"/>
    <p:sldId id="277" r:id="rId6"/>
    <p:sldId id="265" r:id="rId7"/>
    <p:sldId id="257" r:id="rId8"/>
    <p:sldId id="272" r:id="rId9"/>
    <p:sldId id="276" r:id="rId10"/>
    <p:sldId id="293" r:id="rId11"/>
    <p:sldId id="294" r:id="rId12"/>
    <p:sldId id="295" r:id="rId13"/>
    <p:sldId id="296" r:id="rId14"/>
    <p:sldId id="279" r:id="rId15"/>
    <p:sldId id="280" r:id="rId16"/>
    <p:sldId id="281" r:id="rId17"/>
    <p:sldId id="282" r:id="rId18"/>
    <p:sldId id="284" r:id="rId19"/>
    <p:sldId id="285" r:id="rId20"/>
    <p:sldId id="275" r:id="rId21"/>
    <p:sldId id="286" r:id="rId22"/>
    <p:sldId id="299" r:id="rId23"/>
    <p:sldId id="287" r:id="rId24"/>
    <p:sldId id="297" r:id="rId25"/>
    <p:sldId id="288" r:id="rId26"/>
    <p:sldId id="289" r:id="rId27"/>
    <p:sldId id="290" r:id="rId28"/>
    <p:sldId id="291" r:id="rId29"/>
    <p:sldId id="292" r:id="rId30"/>
    <p:sldId id="274" r:id="rId31"/>
    <p:sldId id="258" r:id="rId32"/>
    <p:sldId id="271" r:id="rId33"/>
    <p:sldId id="283" r:id="rId34"/>
    <p:sldId id="260" r:id="rId35"/>
    <p:sldId id="261" r:id="rId36"/>
    <p:sldId id="262" r:id="rId37"/>
    <p:sldId id="263" r:id="rId38"/>
    <p:sldId id="264" r:id="rId39"/>
    <p:sldId id="273" r:id="rId40"/>
    <p:sldId id="266" r:id="rId41"/>
    <p:sldId id="26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7" d="100"/>
          <a:sy n="97" d="100"/>
        </p:scale>
        <p:origin x="-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5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nchristy:Desktop:General:AL%20TMax:AL_TMax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64705745115194"/>
          <c:y val="0.0435772453287842"/>
          <c:w val="0.8880447944007"/>
          <c:h val="0.870654267390167"/>
        </c:manualLayout>
      </c:layout>
      <c:lineChart>
        <c:grouping val="standard"/>
        <c:varyColors val="0"/>
        <c:ser>
          <c:idx val="0"/>
          <c:order val="0"/>
          <c:tx>
            <c:strRef>
              <c:f>ALLseries!$B$149</c:f>
              <c:strCache>
                <c:ptCount val="1"/>
                <c:pt idx="0">
                  <c:v>JE</c:v>
                </c:pt>
              </c:strCache>
            </c:strRef>
          </c:tx>
          <c:spPr>
            <a:ln w="9525" cmpd="sng"/>
          </c:spPr>
          <c:marker>
            <c:symbol val="none"/>
          </c:marker>
          <c:cat>
            <c:numRef>
              <c:f>ALLseries!$A$150:$A$285</c:f>
              <c:numCache>
                <c:formatCode>General</c:formatCode>
                <c:ptCount val="136"/>
                <c:pt idx="0">
                  <c:v>1880.0</c:v>
                </c:pt>
                <c:pt idx="1">
                  <c:v>1881.0</c:v>
                </c:pt>
                <c:pt idx="2">
                  <c:v>1882.0</c:v>
                </c:pt>
                <c:pt idx="3">
                  <c:v>1883.0</c:v>
                </c:pt>
                <c:pt idx="4">
                  <c:v>1884.0</c:v>
                </c:pt>
                <c:pt idx="5">
                  <c:v>1885.0</c:v>
                </c:pt>
                <c:pt idx="6">
                  <c:v>1886.0</c:v>
                </c:pt>
                <c:pt idx="7">
                  <c:v>1887.0</c:v>
                </c:pt>
                <c:pt idx="8">
                  <c:v>1888.0</c:v>
                </c:pt>
                <c:pt idx="9">
                  <c:v>1889.0</c:v>
                </c:pt>
                <c:pt idx="10">
                  <c:v>1890.0</c:v>
                </c:pt>
                <c:pt idx="11">
                  <c:v>1891.0</c:v>
                </c:pt>
                <c:pt idx="12">
                  <c:v>1892.0</c:v>
                </c:pt>
                <c:pt idx="13">
                  <c:v>1893.0</c:v>
                </c:pt>
                <c:pt idx="14">
                  <c:v>1894.0</c:v>
                </c:pt>
                <c:pt idx="15">
                  <c:v>1895.0</c:v>
                </c:pt>
                <c:pt idx="16">
                  <c:v>1896.0</c:v>
                </c:pt>
                <c:pt idx="17">
                  <c:v>1897.0</c:v>
                </c:pt>
                <c:pt idx="18">
                  <c:v>1898.0</c:v>
                </c:pt>
                <c:pt idx="19">
                  <c:v>1899.0</c:v>
                </c:pt>
                <c:pt idx="20">
                  <c:v>1900.0</c:v>
                </c:pt>
                <c:pt idx="21">
                  <c:v>1901.0</c:v>
                </c:pt>
                <c:pt idx="22">
                  <c:v>1902.0</c:v>
                </c:pt>
                <c:pt idx="23">
                  <c:v>1903.0</c:v>
                </c:pt>
                <c:pt idx="24">
                  <c:v>1904.0</c:v>
                </c:pt>
                <c:pt idx="25">
                  <c:v>1905.0</c:v>
                </c:pt>
                <c:pt idx="26">
                  <c:v>1906.0</c:v>
                </c:pt>
                <c:pt idx="27">
                  <c:v>1907.0</c:v>
                </c:pt>
                <c:pt idx="28">
                  <c:v>1908.0</c:v>
                </c:pt>
                <c:pt idx="29">
                  <c:v>1909.0</c:v>
                </c:pt>
                <c:pt idx="30">
                  <c:v>1910.0</c:v>
                </c:pt>
                <c:pt idx="31">
                  <c:v>1911.0</c:v>
                </c:pt>
                <c:pt idx="32">
                  <c:v>1912.0</c:v>
                </c:pt>
                <c:pt idx="33">
                  <c:v>1913.0</c:v>
                </c:pt>
                <c:pt idx="34">
                  <c:v>1914.0</c:v>
                </c:pt>
                <c:pt idx="35">
                  <c:v>1915.0</c:v>
                </c:pt>
                <c:pt idx="36">
                  <c:v>1916.0</c:v>
                </c:pt>
                <c:pt idx="37">
                  <c:v>1917.0</c:v>
                </c:pt>
                <c:pt idx="38">
                  <c:v>1918.0</c:v>
                </c:pt>
                <c:pt idx="39">
                  <c:v>1919.0</c:v>
                </c:pt>
                <c:pt idx="40">
                  <c:v>1920.0</c:v>
                </c:pt>
                <c:pt idx="41">
                  <c:v>1921.0</c:v>
                </c:pt>
                <c:pt idx="42">
                  <c:v>1922.0</c:v>
                </c:pt>
                <c:pt idx="43">
                  <c:v>1923.0</c:v>
                </c:pt>
                <c:pt idx="44">
                  <c:v>1924.0</c:v>
                </c:pt>
                <c:pt idx="45">
                  <c:v>1925.0</c:v>
                </c:pt>
                <c:pt idx="46">
                  <c:v>1926.0</c:v>
                </c:pt>
                <c:pt idx="47">
                  <c:v>1927.0</c:v>
                </c:pt>
                <c:pt idx="48">
                  <c:v>1928.0</c:v>
                </c:pt>
                <c:pt idx="49">
                  <c:v>1929.0</c:v>
                </c:pt>
                <c:pt idx="50">
                  <c:v>1930.0</c:v>
                </c:pt>
                <c:pt idx="51">
                  <c:v>1931.0</c:v>
                </c:pt>
                <c:pt idx="52">
                  <c:v>1932.0</c:v>
                </c:pt>
                <c:pt idx="53">
                  <c:v>1933.0</c:v>
                </c:pt>
                <c:pt idx="54">
                  <c:v>1934.0</c:v>
                </c:pt>
                <c:pt idx="55">
                  <c:v>1935.0</c:v>
                </c:pt>
                <c:pt idx="56">
                  <c:v>1936.0</c:v>
                </c:pt>
                <c:pt idx="57">
                  <c:v>1937.0</c:v>
                </c:pt>
                <c:pt idx="58">
                  <c:v>1938.0</c:v>
                </c:pt>
                <c:pt idx="59">
                  <c:v>1939.0</c:v>
                </c:pt>
                <c:pt idx="60">
                  <c:v>1940.0</c:v>
                </c:pt>
                <c:pt idx="61">
                  <c:v>1941.0</c:v>
                </c:pt>
                <c:pt idx="62">
                  <c:v>1942.0</c:v>
                </c:pt>
                <c:pt idx="63">
                  <c:v>1943.0</c:v>
                </c:pt>
                <c:pt idx="64">
                  <c:v>1944.0</c:v>
                </c:pt>
                <c:pt idx="65">
                  <c:v>1945.0</c:v>
                </c:pt>
                <c:pt idx="66">
                  <c:v>1946.0</c:v>
                </c:pt>
                <c:pt idx="67">
                  <c:v>1947.0</c:v>
                </c:pt>
                <c:pt idx="68">
                  <c:v>1948.0</c:v>
                </c:pt>
                <c:pt idx="69">
                  <c:v>1949.0</c:v>
                </c:pt>
                <c:pt idx="70">
                  <c:v>1950.0</c:v>
                </c:pt>
                <c:pt idx="71">
                  <c:v>1951.0</c:v>
                </c:pt>
                <c:pt idx="72">
                  <c:v>1952.0</c:v>
                </c:pt>
                <c:pt idx="73">
                  <c:v>1953.0</c:v>
                </c:pt>
                <c:pt idx="74">
                  <c:v>1954.0</c:v>
                </c:pt>
                <c:pt idx="75">
                  <c:v>1955.0</c:v>
                </c:pt>
                <c:pt idx="76">
                  <c:v>1956.0</c:v>
                </c:pt>
                <c:pt idx="77">
                  <c:v>1957.0</c:v>
                </c:pt>
                <c:pt idx="78">
                  <c:v>1958.0</c:v>
                </c:pt>
                <c:pt idx="79">
                  <c:v>1959.0</c:v>
                </c:pt>
                <c:pt idx="80">
                  <c:v>1960.0</c:v>
                </c:pt>
                <c:pt idx="81">
                  <c:v>1961.0</c:v>
                </c:pt>
                <c:pt idx="82">
                  <c:v>1962.0</c:v>
                </c:pt>
                <c:pt idx="83">
                  <c:v>1963.0</c:v>
                </c:pt>
                <c:pt idx="84">
                  <c:v>1964.0</c:v>
                </c:pt>
                <c:pt idx="85">
                  <c:v>1965.0</c:v>
                </c:pt>
                <c:pt idx="86">
                  <c:v>1966.0</c:v>
                </c:pt>
                <c:pt idx="87">
                  <c:v>1967.0</c:v>
                </c:pt>
                <c:pt idx="88">
                  <c:v>1968.0</c:v>
                </c:pt>
                <c:pt idx="89">
                  <c:v>1969.0</c:v>
                </c:pt>
                <c:pt idx="90">
                  <c:v>1970.0</c:v>
                </c:pt>
                <c:pt idx="91">
                  <c:v>1971.0</c:v>
                </c:pt>
                <c:pt idx="92">
                  <c:v>1972.0</c:v>
                </c:pt>
                <c:pt idx="93">
                  <c:v>1973.0</c:v>
                </c:pt>
                <c:pt idx="94">
                  <c:v>1974.0</c:v>
                </c:pt>
                <c:pt idx="95">
                  <c:v>1975.0</c:v>
                </c:pt>
                <c:pt idx="96">
                  <c:v>1976.0</c:v>
                </c:pt>
                <c:pt idx="97">
                  <c:v>1977.0</c:v>
                </c:pt>
                <c:pt idx="98">
                  <c:v>1978.0</c:v>
                </c:pt>
                <c:pt idx="99">
                  <c:v>1979.0</c:v>
                </c:pt>
                <c:pt idx="100">
                  <c:v>1980.0</c:v>
                </c:pt>
                <c:pt idx="101">
                  <c:v>1981.0</c:v>
                </c:pt>
                <c:pt idx="102">
                  <c:v>1982.0</c:v>
                </c:pt>
                <c:pt idx="103">
                  <c:v>1983.0</c:v>
                </c:pt>
                <c:pt idx="104">
                  <c:v>1984.0</c:v>
                </c:pt>
                <c:pt idx="105">
                  <c:v>1985.0</c:v>
                </c:pt>
                <c:pt idx="106">
                  <c:v>1986.0</c:v>
                </c:pt>
                <c:pt idx="107">
                  <c:v>1987.0</c:v>
                </c:pt>
                <c:pt idx="108">
                  <c:v>1988.0</c:v>
                </c:pt>
                <c:pt idx="109">
                  <c:v>1989.0</c:v>
                </c:pt>
                <c:pt idx="110">
                  <c:v>1990.0</c:v>
                </c:pt>
                <c:pt idx="111">
                  <c:v>1991.0</c:v>
                </c:pt>
                <c:pt idx="112">
                  <c:v>1992.0</c:v>
                </c:pt>
                <c:pt idx="113">
                  <c:v>1993.0</c:v>
                </c:pt>
                <c:pt idx="114">
                  <c:v>1994.0</c:v>
                </c:pt>
                <c:pt idx="115">
                  <c:v>1995.0</c:v>
                </c:pt>
                <c:pt idx="116">
                  <c:v>1996.0</c:v>
                </c:pt>
                <c:pt idx="117">
                  <c:v>1997.0</c:v>
                </c:pt>
                <c:pt idx="118">
                  <c:v>1998.0</c:v>
                </c:pt>
                <c:pt idx="119">
                  <c:v>1999.0</c:v>
                </c:pt>
                <c:pt idx="120">
                  <c:v>2000.0</c:v>
                </c:pt>
                <c:pt idx="121">
                  <c:v>2001.0</c:v>
                </c:pt>
                <c:pt idx="122">
                  <c:v>2002.0</c:v>
                </c:pt>
                <c:pt idx="123">
                  <c:v>2003.0</c:v>
                </c:pt>
                <c:pt idx="124">
                  <c:v>2004.0</c:v>
                </c:pt>
                <c:pt idx="125">
                  <c:v>2005.0</c:v>
                </c:pt>
                <c:pt idx="126">
                  <c:v>2006.0</c:v>
                </c:pt>
                <c:pt idx="127">
                  <c:v>2007.0</c:v>
                </c:pt>
                <c:pt idx="128">
                  <c:v>2008.0</c:v>
                </c:pt>
                <c:pt idx="129">
                  <c:v>2009.0</c:v>
                </c:pt>
                <c:pt idx="130">
                  <c:v>2010.0</c:v>
                </c:pt>
                <c:pt idx="131">
                  <c:v>2011.0</c:v>
                </c:pt>
                <c:pt idx="132">
                  <c:v>2012.0</c:v>
                </c:pt>
                <c:pt idx="133">
                  <c:v>2013.0</c:v>
                </c:pt>
                <c:pt idx="134">
                  <c:v>2014.0</c:v>
                </c:pt>
                <c:pt idx="135">
                  <c:v>2015.0</c:v>
                </c:pt>
              </c:numCache>
            </c:numRef>
          </c:cat>
          <c:val>
            <c:numRef>
              <c:f>ALLseries!$B$150:$B$285</c:f>
              <c:numCache>
                <c:formatCode>General</c:formatCode>
                <c:ptCount val="136"/>
                <c:pt idx="3" formatCode="0.00">
                  <c:v>1.363333333333333</c:v>
                </c:pt>
                <c:pt idx="4" formatCode="0.00">
                  <c:v>-1.465238095238095</c:v>
                </c:pt>
                <c:pt idx="5" formatCode="0.00">
                  <c:v>1.984761904761904</c:v>
                </c:pt>
                <c:pt idx="6" formatCode="0.00">
                  <c:v>0.251428571428571</c:v>
                </c:pt>
                <c:pt idx="7" formatCode="0.00">
                  <c:v>2.073809523809524</c:v>
                </c:pt>
                <c:pt idx="8" formatCode="0.00">
                  <c:v>1.342857142857143</c:v>
                </c:pt>
                <c:pt idx="9" formatCode="0.00">
                  <c:v>0.145</c:v>
                </c:pt>
                <c:pt idx="10" formatCode="0.00">
                  <c:v>2.567857142857143</c:v>
                </c:pt>
                <c:pt idx="11" formatCode="0.00">
                  <c:v>2.167857142857142</c:v>
                </c:pt>
                <c:pt idx="12" formatCode="0.00">
                  <c:v>1.067142857142857</c:v>
                </c:pt>
                <c:pt idx="13" formatCode="0.00">
                  <c:v>0.0866666666666666</c:v>
                </c:pt>
                <c:pt idx="14" formatCode="0.00">
                  <c:v>1.326666666666667</c:v>
                </c:pt>
                <c:pt idx="15" formatCode="0.00">
                  <c:v>0.197142857142857</c:v>
                </c:pt>
                <c:pt idx="16" formatCode="0.00">
                  <c:v>-0.108571428571428</c:v>
                </c:pt>
                <c:pt idx="17" formatCode="0.00">
                  <c:v>3.318095238095238</c:v>
                </c:pt>
                <c:pt idx="18" formatCode="0.00">
                  <c:v>2.644761904761905</c:v>
                </c:pt>
                <c:pt idx="19" formatCode="0.00">
                  <c:v>2.556190476190476</c:v>
                </c:pt>
                <c:pt idx="20" formatCode="0.00">
                  <c:v>-1.757619047619047</c:v>
                </c:pt>
                <c:pt idx="21" formatCode="0.00">
                  <c:v>1.094761904761905</c:v>
                </c:pt>
                <c:pt idx="22" formatCode="0.00">
                  <c:v>3.264285714285714</c:v>
                </c:pt>
                <c:pt idx="23" formatCode="0.00">
                  <c:v>-2.298571428571428</c:v>
                </c:pt>
                <c:pt idx="24" formatCode="0.00">
                  <c:v>1.375238095238095</c:v>
                </c:pt>
                <c:pt idx="25" formatCode="0.00">
                  <c:v>0.854761904761905</c:v>
                </c:pt>
                <c:pt idx="26" formatCode="0.00">
                  <c:v>1.392380952380953</c:v>
                </c:pt>
                <c:pt idx="27" formatCode="0.00">
                  <c:v>-0.241428571428571</c:v>
                </c:pt>
                <c:pt idx="28" formatCode="0.00">
                  <c:v>0.779523809523809</c:v>
                </c:pt>
                <c:pt idx="29" formatCode="0.00">
                  <c:v>-0.20047619047619</c:v>
                </c:pt>
                <c:pt idx="30" formatCode="0.00">
                  <c:v>-1.281428571428571</c:v>
                </c:pt>
                <c:pt idx="31" formatCode="0.00">
                  <c:v>2.340476190476191</c:v>
                </c:pt>
                <c:pt idx="32" formatCode="0.00">
                  <c:v>-1.720952380952381</c:v>
                </c:pt>
                <c:pt idx="33" formatCode="0.00">
                  <c:v>1.228571428571428</c:v>
                </c:pt>
                <c:pt idx="34" formatCode="0.00">
                  <c:v>4.347619047619045</c:v>
                </c:pt>
                <c:pt idx="35" formatCode="0.00">
                  <c:v>0.708095238095238</c:v>
                </c:pt>
                <c:pt idx="36" formatCode="0.00">
                  <c:v>0.223333333333333</c:v>
                </c:pt>
                <c:pt idx="37" formatCode="0.00">
                  <c:v>0.761904761904762</c:v>
                </c:pt>
                <c:pt idx="38" formatCode="0.00">
                  <c:v>1.69904761904762</c:v>
                </c:pt>
                <c:pt idx="39" formatCode="0.00">
                  <c:v>0.119047619047619</c:v>
                </c:pt>
                <c:pt idx="40" formatCode="0.00">
                  <c:v>-0.451904761904762</c:v>
                </c:pt>
                <c:pt idx="41" formatCode="0.00">
                  <c:v>2.678095238095238</c:v>
                </c:pt>
                <c:pt idx="42" formatCode="0.00">
                  <c:v>0.768095238095238</c:v>
                </c:pt>
                <c:pt idx="43" formatCode="0.00">
                  <c:v>-0.219047619047619</c:v>
                </c:pt>
                <c:pt idx="44" formatCode="0.00">
                  <c:v>0.499523809523809</c:v>
                </c:pt>
                <c:pt idx="45" formatCode="0.00">
                  <c:v>3.172857142857143</c:v>
                </c:pt>
                <c:pt idx="46" formatCode="0.00">
                  <c:v>0.464285714285714</c:v>
                </c:pt>
                <c:pt idx="47" formatCode="0.00">
                  <c:v>-1.265714285714286</c:v>
                </c:pt>
                <c:pt idx="48" formatCode="0.00">
                  <c:v>-1.63</c:v>
                </c:pt>
                <c:pt idx="49" formatCode="0.00">
                  <c:v>-0.147619047619048</c:v>
                </c:pt>
                <c:pt idx="50" formatCode="0.00">
                  <c:v>1.405238095238095</c:v>
                </c:pt>
                <c:pt idx="51" formatCode="0.00">
                  <c:v>3.225238095238095</c:v>
                </c:pt>
                <c:pt idx="52" formatCode="0.00">
                  <c:v>1.292380952380952</c:v>
                </c:pt>
                <c:pt idx="53" formatCode="0.00">
                  <c:v>2.113333333333333</c:v>
                </c:pt>
                <c:pt idx="54" formatCode="0.00">
                  <c:v>1.43047619047619</c:v>
                </c:pt>
                <c:pt idx="55" formatCode="0.00">
                  <c:v>-0.409523809523809</c:v>
                </c:pt>
                <c:pt idx="56" formatCode="0.00">
                  <c:v>3.845238095238094</c:v>
                </c:pt>
                <c:pt idx="57" formatCode="0.00">
                  <c:v>1.872380952380952</c:v>
                </c:pt>
                <c:pt idx="58" formatCode="0.00">
                  <c:v>-0.226666666666667</c:v>
                </c:pt>
                <c:pt idx="59" formatCode="0.00">
                  <c:v>0.486190476190476</c:v>
                </c:pt>
                <c:pt idx="60" formatCode="0.00">
                  <c:v>-0.0942857142857143</c:v>
                </c:pt>
                <c:pt idx="61" formatCode="0.00">
                  <c:v>0.999047619047619</c:v>
                </c:pt>
                <c:pt idx="62" formatCode="0.00">
                  <c:v>0.957142857142857</c:v>
                </c:pt>
                <c:pt idx="63" formatCode="0.00">
                  <c:v>3.166666666666666</c:v>
                </c:pt>
                <c:pt idx="64" formatCode="0.00">
                  <c:v>2.812380952380952</c:v>
                </c:pt>
                <c:pt idx="65" formatCode="0.00">
                  <c:v>1.137142857142857</c:v>
                </c:pt>
                <c:pt idx="66" formatCode="0.00">
                  <c:v>-0.516190476190476</c:v>
                </c:pt>
                <c:pt idx="67" formatCode="0.00">
                  <c:v>-0.352380952380952</c:v>
                </c:pt>
                <c:pt idx="68" formatCode="0.00">
                  <c:v>1.70904761904762</c:v>
                </c:pt>
                <c:pt idx="69" formatCode="0.00">
                  <c:v>-0.391428571428571</c:v>
                </c:pt>
                <c:pt idx="70" formatCode="0.00">
                  <c:v>0.248571428571429</c:v>
                </c:pt>
                <c:pt idx="71" formatCode="0.00">
                  <c:v>1.21047619047619</c:v>
                </c:pt>
                <c:pt idx="72" formatCode="0.00">
                  <c:v>4.118571428571427</c:v>
                </c:pt>
                <c:pt idx="73" formatCode="0.00">
                  <c:v>3.023333333333333</c:v>
                </c:pt>
                <c:pt idx="74" formatCode="0.00">
                  <c:v>2.383809523809524</c:v>
                </c:pt>
                <c:pt idx="75" formatCode="0.00">
                  <c:v>-1.624761904761905</c:v>
                </c:pt>
                <c:pt idx="76" formatCode="0.00">
                  <c:v>0.184761904761905</c:v>
                </c:pt>
                <c:pt idx="77" formatCode="0.00">
                  <c:v>0.543333333333333</c:v>
                </c:pt>
                <c:pt idx="78" formatCode="0.00">
                  <c:v>0.790952380952381</c:v>
                </c:pt>
                <c:pt idx="79" formatCode="0.00">
                  <c:v>-0.493809523809524</c:v>
                </c:pt>
                <c:pt idx="80" formatCode="0.00">
                  <c:v>0.716190476190476</c:v>
                </c:pt>
                <c:pt idx="81" formatCode="0.00">
                  <c:v>-1.881428571428572</c:v>
                </c:pt>
                <c:pt idx="82" formatCode="0.00">
                  <c:v>0.185238095238095</c:v>
                </c:pt>
                <c:pt idx="83" formatCode="0.00">
                  <c:v>-0.102857142857143</c:v>
                </c:pt>
                <c:pt idx="84" formatCode="0.00">
                  <c:v>1.515238095238095</c:v>
                </c:pt>
                <c:pt idx="85" formatCode="0.00">
                  <c:v>-1.054761904761905</c:v>
                </c:pt>
                <c:pt idx="86" formatCode="0.00">
                  <c:v>-0.652380952380952</c:v>
                </c:pt>
                <c:pt idx="87" formatCode="0.00">
                  <c:v>-0.515714285714286</c:v>
                </c:pt>
                <c:pt idx="88" formatCode="0.00">
                  <c:v>1.490952380952381</c:v>
                </c:pt>
                <c:pt idx="89" formatCode="0.00">
                  <c:v>1.845238095238096</c:v>
                </c:pt>
                <c:pt idx="90" formatCode="0.00">
                  <c:v>-1.127619047619048</c:v>
                </c:pt>
                <c:pt idx="91" formatCode="0.00">
                  <c:v>1.24</c:v>
                </c:pt>
                <c:pt idx="92" formatCode="0.00">
                  <c:v>-0.665714285714286</c:v>
                </c:pt>
                <c:pt idx="93" formatCode="0.00">
                  <c:v>-0.199523809523809</c:v>
                </c:pt>
                <c:pt idx="94" formatCode="0.00">
                  <c:v>-2.136190476190476</c:v>
                </c:pt>
                <c:pt idx="95" formatCode="0.00">
                  <c:v>-0.691428571428571</c:v>
                </c:pt>
                <c:pt idx="96" formatCode="0.00">
                  <c:v>-1.557142857142857</c:v>
                </c:pt>
                <c:pt idx="97" formatCode="0.00">
                  <c:v>2.279047619047619</c:v>
                </c:pt>
                <c:pt idx="98" formatCode="0.00">
                  <c:v>0.458095238095238</c:v>
                </c:pt>
                <c:pt idx="99" formatCode="0.00">
                  <c:v>-1.082380952380952</c:v>
                </c:pt>
                <c:pt idx="100" formatCode="0.00">
                  <c:v>0.51047619047619</c:v>
                </c:pt>
                <c:pt idx="101" formatCode="0.00">
                  <c:v>1.624761904761905</c:v>
                </c:pt>
                <c:pt idx="102" formatCode="0.00">
                  <c:v>-0.5</c:v>
                </c:pt>
                <c:pt idx="103" formatCode="0.00">
                  <c:v>-1.929047619047619</c:v>
                </c:pt>
                <c:pt idx="104" formatCode="0.00">
                  <c:v>1.243809523809524</c:v>
                </c:pt>
                <c:pt idx="105" formatCode="0.00">
                  <c:v>0.194285714285714</c:v>
                </c:pt>
                <c:pt idx="106" formatCode="0.00">
                  <c:v>0.803333333333333</c:v>
                </c:pt>
                <c:pt idx="107" formatCode="0.00">
                  <c:v>-0.214761904761905</c:v>
                </c:pt>
                <c:pt idx="108" formatCode="0.00">
                  <c:v>1.738095238095238</c:v>
                </c:pt>
                <c:pt idx="109" formatCode="0.00">
                  <c:v>-2.09857142857143</c:v>
                </c:pt>
                <c:pt idx="110" formatCode="0.00">
                  <c:v>0.79</c:v>
                </c:pt>
                <c:pt idx="111" formatCode="0.00">
                  <c:v>-1.15904761904762</c:v>
                </c:pt>
                <c:pt idx="112" formatCode="0.00">
                  <c:v>-2.190952380952381</c:v>
                </c:pt>
                <c:pt idx="113" formatCode="0.00">
                  <c:v>0.282857142857143</c:v>
                </c:pt>
                <c:pt idx="114" formatCode="0.00">
                  <c:v>-0.556190476190476</c:v>
                </c:pt>
                <c:pt idx="115" formatCode="0.00">
                  <c:v>-0.990952380952381</c:v>
                </c:pt>
                <c:pt idx="116" formatCode="0.00">
                  <c:v>-0.689047619047619</c:v>
                </c:pt>
                <c:pt idx="117" formatCode="0.00">
                  <c:v>-3.527619047619047</c:v>
                </c:pt>
                <c:pt idx="118" formatCode="0.00">
                  <c:v>1.804285714285714</c:v>
                </c:pt>
                <c:pt idx="119" formatCode="0.00">
                  <c:v>-1.391428571428571</c:v>
                </c:pt>
                <c:pt idx="120" formatCode="0.00">
                  <c:v>0.345238095238095</c:v>
                </c:pt>
                <c:pt idx="121" formatCode="0.00">
                  <c:v>-1.693809523809524</c:v>
                </c:pt>
                <c:pt idx="122" formatCode="0.00">
                  <c:v>-0.216666666666667</c:v>
                </c:pt>
                <c:pt idx="123" formatCode="0.00">
                  <c:v>-2.037142857142857</c:v>
                </c:pt>
                <c:pt idx="124" formatCode="0.00">
                  <c:v>-1.670952380952381</c:v>
                </c:pt>
                <c:pt idx="125" formatCode="0.00">
                  <c:v>-1.284285714285714</c:v>
                </c:pt>
                <c:pt idx="126" formatCode="0.00">
                  <c:v>1.187619047619048</c:v>
                </c:pt>
                <c:pt idx="127" formatCode="0.00">
                  <c:v>2.140952380952381</c:v>
                </c:pt>
                <c:pt idx="128" formatCode="0.00">
                  <c:v>0.875714285714286</c:v>
                </c:pt>
                <c:pt idx="129" formatCode="0.00">
                  <c:v>0.71</c:v>
                </c:pt>
                <c:pt idx="130" formatCode="0.00">
                  <c:v>1.264285714285714</c:v>
                </c:pt>
                <c:pt idx="131" formatCode="0.00">
                  <c:v>2.599047619047619</c:v>
                </c:pt>
              </c:numCache>
            </c:numRef>
          </c:val>
          <c:smooth val="0"/>
        </c:ser>
        <c:ser>
          <c:idx val="1"/>
          <c:order val="1"/>
          <c:tx>
            <c:strRef>
              <c:f>ALLseries!$C$149</c:f>
              <c:strCache>
                <c:ptCount val="1"/>
                <c:pt idx="0">
                  <c:v>JL</c:v>
                </c:pt>
              </c:strCache>
            </c:strRef>
          </c:tx>
          <c:spPr>
            <a:ln w="9525" cmpd="sng"/>
          </c:spPr>
          <c:marker>
            <c:symbol val="none"/>
          </c:marker>
          <c:cat>
            <c:numRef>
              <c:f>ALLseries!$A$150:$A$285</c:f>
              <c:numCache>
                <c:formatCode>General</c:formatCode>
                <c:ptCount val="136"/>
                <c:pt idx="0">
                  <c:v>1880.0</c:v>
                </c:pt>
                <c:pt idx="1">
                  <c:v>1881.0</c:v>
                </c:pt>
                <c:pt idx="2">
                  <c:v>1882.0</c:v>
                </c:pt>
                <c:pt idx="3">
                  <c:v>1883.0</c:v>
                </c:pt>
                <c:pt idx="4">
                  <c:v>1884.0</c:v>
                </c:pt>
                <c:pt idx="5">
                  <c:v>1885.0</c:v>
                </c:pt>
                <c:pt idx="6">
                  <c:v>1886.0</c:v>
                </c:pt>
                <c:pt idx="7">
                  <c:v>1887.0</c:v>
                </c:pt>
                <c:pt idx="8">
                  <c:v>1888.0</c:v>
                </c:pt>
                <c:pt idx="9">
                  <c:v>1889.0</c:v>
                </c:pt>
                <c:pt idx="10">
                  <c:v>1890.0</c:v>
                </c:pt>
                <c:pt idx="11">
                  <c:v>1891.0</c:v>
                </c:pt>
                <c:pt idx="12">
                  <c:v>1892.0</c:v>
                </c:pt>
                <c:pt idx="13">
                  <c:v>1893.0</c:v>
                </c:pt>
                <c:pt idx="14">
                  <c:v>1894.0</c:v>
                </c:pt>
                <c:pt idx="15">
                  <c:v>1895.0</c:v>
                </c:pt>
                <c:pt idx="16">
                  <c:v>1896.0</c:v>
                </c:pt>
                <c:pt idx="17">
                  <c:v>1897.0</c:v>
                </c:pt>
                <c:pt idx="18">
                  <c:v>1898.0</c:v>
                </c:pt>
                <c:pt idx="19">
                  <c:v>1899.0</c:v>
                </c:pt>
                <c:pt idx="20">
                  <c:v>1900.0</c:v>
                </c:pt>
                <c:pt idx="21">
                  <c:v>1901.0</c:v>
                </c:pt>
                <c:pt idx="22">
                  <c:v>1902.0</c:v>
                </c:pt>
                <c:pt idx="23">
                  <c:v>1903.0</c:v>
                </c:pt>
                <c:pt idx="24">
                  <c:v>1904.0</c:v>
                </c:pt>
                <c:pt idx="25">
                  <c:v>1905.0</c:v>
                </c:pt>
                <c:pt idx="26">
                  <c:v>1906.0</c:v>
                </c:pt>
                <c:pt idx="27">
                  <c:v>1907.0</c:v>
                </c:pt>
                <c:pt idx="28">
                  <c:v>1908.0</c:v>
                </c:pt>
                <c:pt idx="29">
                  <c:v>1909.0</c:v>
                </c:pt>
                <c:pt idx="30">
                  <c:v>1910.0</c:v>
                </c:pt>
                <c:pt idx="31">
                  <c:v>1911.0</c:v>
                </c:pt>
                <c:pt idx="32">
                  <c:v>1912.0</c:v>
                </c:pt>
                <c:pt idx="33">
                  <c:v>1913.0</c:v>
                </c:pt>
                <c:pt idx="34">
                  <c:v>1914.0</c:v>
                </c:pt>
                <c:pt idx="35">
                  <c:v>1915.0</c:v>
                </c:pt>
                <c:pt idx="36">
                  <c:v>1916.0</c:v>
                </c:pt>
                <c:pt idx="37">
                  <c:v>1917.0</c:v>
                </c:pt>
                <c:pt idx="38">
                  <c:v>1918.0</c:v>
                </c:pt>
                <c:pt idx="39">
                  <c:v>1919.0</c:v>
                </c:pt>
                <c:pt idx="40">
                  <c:v>1920.0</c:v>
                </c:pt>
                <c:pt idx="41">
                  <c:v>1921.0</c:v>
                </c:pt>
                <c:pt idx="42">
                  <c:v>1922.0</c:v>
                </c:pt>
                <c:pt idx="43">
                  <c:v>1923.0</c:v>
                </c:pt>
                <c:pt idx="44">
                  <c:v>1924.0</c:v>
                </c:pt>
                <c:pt idx="45">
                  <c:v>1925.0</c:v>
                </c:pt>
                <c:pt idx="46">
                  <c:v>1926.0</c:v>
                </c:pt>
                <c:pt idx="47">
                  <c:v>1927.0</c:v>
                </c:pt>
                <c:pt idx="48">
                  <c:v>1928.0</c:v>
                </c:pt>
                <c:pt idx="49">
                  <c:v>1929.0</c:v>
                </c:pt>
                <c:pt idx="50">
                  <c:v>1930.0</c:v>
                </c:pt>
                <c:pt idx="51">
                  <c:v>1931.0</c:v>
                </c:pt>
                <c:pt idx="52">
                  <c:v>1932.0</c:v>
                </c:pt>
                <c:pt idx="53">
                  <c:v>1933.0</c:v>
                </c:pt>
                <c:pt idx="54">
                  <c:v>1934.0</c:v>
                </c:pt>
                <c:pt idx="55">
                  <c:v>1935.0</c:v>
                </c:pt>
                <c:pt idx="56">
                  <c:v>1936.0</c:v>
                </c:pt>
                <c:pt idx="57">
                  <c:v>1937.0</c:v>
                </c:pt>
                <c:pt idx="58">
                  <c:v>1938.0</c:v>
                </c:pt>
                <c:pt idx="59">
                  <c:v>1939.0</c:v>
                </c:pt>
                <c:pt idx="60">
                  <c:v>1940.0</c:v>
                </c:pt>
                <c:pt idx="61">
                  <c:v>1941.0</c:v>
                </c:pt>
                <c:pt idx="62">
                  <c:v>1942.0</c:v>
                </c:pt>
                <c:pt idx="63">
                  <c:v>1943.0</c:v>
                </c:pt>
                <c:pt idx="64">
                  <c:v>1944.0</c:v>
                </c:pt>
                <c:pt idx="65">
                  <c:v>1945.0</c:v>
                </c:pt>
                <c:pt idx="66">
                  <c:v>1946.0</c:v>
                </c:pt>
                <c:pt idx="67">
                  <c:v>1947.0</c:v>
                </c:pt>
                <c:pt idx="68">
                  <c:v>1948.0</c:v>
                </c:pt>
                <c:pt idx="69">
                  <c:v>1949.0</c:v>
                </c:pt>
                <c:pt idx="70">
                  <c:v>1950.0</c:v>
                </c:pt>
                <c:pt idx="71">
                  <c:v>1951.0</c:v>
                </c:pt>
                <c:pt idx="72">
                  <c:v>1952.0</c:v>
                </c:pt>
                <c:pt idx="73">
                  <c:v>1953.0</c:v>
                </c:pt>
                <c:pt idx="74">
                  <c:v>1954.0</c:v>
                </c:pt>
                <c:pt idx="75">
                  <c:v>1955.0</c:v>
                </c:pt>
                <c:pt idx="76">
                  <c:v>1956.0</c:v>
                </c:pt>
                <c:pt idx="77">
                  <c:v>1957.0</c:v>
                </c:pt>
                <c:pt idx="78">
                  <c:v>1958.0</c:v>
                </c:pt>
                <c:pt idx="79">
                  <c:v>1959.0</c:v>
                </c:pt>
                <c:pt idx="80">
                  <c:v>1960.0</c:v>
                </c:pt>
                <c:pt idx="81">
                  <c:v>1961.0</c:v>
                </c:pt>
                <c:pt idx="82">
                  <c:v>1962.0</c:v>
                </c:pt>
                <c:pt idx="83">
                  <c:v>1963.0</c:v>
                </c:pt>
                <c:pt idx="84">
                  <c:v>1964.0</c:v>
                </c:pt>
                <c:pt idx="85">
                  <c:v>1965.0</c:v>
                </c:pt>
                <c:pt idx="86">
                  <c:v>1966.0</c:v>
                </c:pt>
                <c:pt idx="87">
                  <c:v>1967.0</c:v>
                </c:pt>
                <c:pt idx="88">
                  <c:v>1968.0</c:v>
                </c:pt>
                <c:pt idx="89">
                  <c:v>1969.0</c:v>
                </c:pt>
                <c:pt idx="90">
                  <c:v>1970.0</c:v>
                </c:pt>
                <c:pt idx="91">
                  <c:v>1971.0</c:v>
                </c:pt>
                <c:pt idx="92">
                  <c:v>1972.0</c:v>
                </c:pt>
                <c:pt idx="93">
                  <c:v>1973.0</c:v>
                </c:pt>
                <c:pt idx="94">
                  <c:v>1974.0</c:v>
                </c:pt>
                <c:pt idx="95">
                  <c:v>1975.0</c:v>
                </c:pt>
                <c:pt idx="96">
                  <c:v>1976.0</c:v>
                </c:pt>
                <c:pt idx="97">
                  <c:v>1977.0</c:v>
                </c:pt>
                <c:pt idx="98">
                  <c:v>1978.0</c:v>
                </c:pt>
                <c:pt idx="99">
                  <c:v>1979.0</c:v>
                </c:pt>
                <c:pt idx="100">
                  <c:v>1980.0</c:v>
                </c:pt>
                <c:pt idx="101">
                  <c:v>1981.0</c:v>
                </c:pt>
                <c:pt idx="102">
                  <c:v>1982.0</c:v>
                </c:pt>
                <c:pt idx="103">
                  <c:v>1983.0</c:v>
                </c:pt>
                <c:pt idx="104">
                  <c:v>1984.0</c:v>
                </c:pt>
                <c:pt idx="105">
                  <c:v>1985.0</c:v>
                </c:pt>
                <c:pt idx="106">
                  <c:v>1986.0</c:v>
                </c:pt>
                <c:pt idx="107">
                  <c:v>1987.0</c:v>
                </c:pt>
                <c:pt idx="108">
                  <c:v>1988.0</c:v>
                </c:pt>
                <c:pt idx="109">
                  <c:v>1989.0</c:v>
                </c:pt>
                <c:pt idx="110">
                  <c:v>1990.0</c:v>
                </c:pt>
                <c:pt idx="111">
                  <c:v>1991.0</c:v>
                </c:pt>
                <c:pt idx="112">
                  <c:v>1992.0</c:v>
                </c:pt>
                <c:pt idx="113">
                  <c:v>1993.0</c:v>
                </c:pt>
                <c:pt idx="114">
                  <c:v>1994.0</c:v>
                </c:pt>
                <c:pt idx="115">
                  <c:v>1995.0</c:v>
                </c:pt>
                <c:pt idx="116">
                  <c:v>1996.0</c:v>
                </c:pt>
                <c:pt idx="117">
                  <c:v>1997.0</c:v>
                </c:pt>
                <c:pt idx="118">
                  <c:v>1998.0</c:v>
                </c:pt>
                <c:pt idx="119">
                  <c:v>1999.0</c:v>
                </c:pt>
                <c:pt idx="120">
                  <c:v>2000.0</c:v>
                </c:pt>
                <c:pt idx="121">
                  <c:v>2001.0</c:v>
                </c:pt>
                <c:pt idx="122">
                  <c:v>2002.0</c:v>
                </c:pt>
                <c:pt idx="123">
                  <c:v>2003.0</c:v>
                </c:pt>
                <c:pt idx="124">
                  <c:v>2004.0</c:v>
                </c:pt>
                <c:pt idx="125">
                  <c:v>2005.0</c:v>
                </c:pt>
                <c:pt idx="126">
                  <c:v>2006.0</c:v>
                </c:pt>
                <c:pt idx="127">
                  <c:v>2007.0</c:v>
                </c:pt>
                <c:pt idx="128">
                  <c:v>2008.0</c:v>
                </c:pt>
                <c:pt idx="129">
                  <c:v>2009.0</c:v>
                </c:pt>
                <c:pt idx="130">
                  <c:v>2010.0</c:v>
                </c:pt>
                <c:pt idx="131">
                  <c:v>2011.0</c:v>
                </c:pt>
                <c:pt idx="132">
                  <c:v>2012.0</c:v>
                </c:pt>
                <c:pt idx="133">
                  <c:v>2013.0</c:v>
                </c:pt>
                <c:pt idx="134">
                  <c:v>2014.0</c:v>
                </c:pt>
                <c:pt idx="135">
                  <c:v>2015.0</c:v>
                </c:pt>
              </c:numCache>
            </c:numRef>
          </c:cat>
          <c:val>
            <c:numRef>
              <c:f>ALLseries!$C$150:$C$285</c:f>
              <c:numCache>
                <c:formatCode>General</c:formatCode>
                <c:ptCount val="136"/>
                <c:pt idx="3" formatCode="0.00">
                  <c:v>2.77</c:v>
                </c:pt>
                <c:pt idx="4" formatCode="0.00">
                  <c:v>1.068095238095238</c:v>
                </c:pt>
                <c:pt idx="5" formatCode="0.00">
                  <c:v>1.434761904761905</c:v>
                </c:pt>
                <c:pt idx="6" formatCode="0.00">
                  <c:v>0.984761904761905</c:v>
                </c:pt>
                <c:pt idx="7" formatCode="0.00">
                  <c:v>1.457142857142857</c:v>
                </c:pt>
                <c:pt idx="8" formatCode="0.00">
                  <c:v>2.667857142857142</c:v>
                </c:pt>
                <c:pt idx="9" formatCode="0.00">
                  <c:v>0.845</c:v>
                </c:pt>
                <c:pt idx="10" formatCode="0.00">
                  <c:v>0.842857142857143</c:v>
                </c:pt>
                <c:pt idx="11" formatCode="0.00">
                  <c:v>-1.157142857142857</c:v>
                </c:pt>
                <c:pt idx="12" formatCode="0.00">
                  <c:v>-1.232142857142857</c:v>
                </c:pt>
                <c:pt idx="13" formatCode="0.00">
                  <c:v>2.219523809523809</c:v>
                </c:pt>
                <c:pt idx="14" formatCode="0.00">
                  <c:v>-0.242857142857143</c:v>
                </c:pt>
                <c:pt idx="15" formatCode="0.00">
                  <c:v>-0.445714285714286</c:v>
                </c:pt>
                <c:pt idx="16" formatCode="0.00">
                  <c:v>1.482380952380952</c:v>
                </c:pt>
                <c:pt idx="17" formatCode="0.00">
                  <c:v>1.738571428571428</c:v>
                </c:pt>
                <c:pt idx="18" formatCode="0.00">
                  <c:v>0.442380952380952</c:v>
                </c:pt>
                <c:pt idx="19" formatCode="0.00">
                  <c:v>1.339047619047619</c:v>
                </c:pt>
                <c:pt idx="20" formatCode="0.00">
                  <c:v>0.457619047619048</c:v>
                </c:pt>
                <c:pt idx="21" formatCode="0.00">
                  <c:v>2.858571428571428</c:v>
                </c:pt>
                <c:pt idx="22" formatCode="0.00">
                  <c:v>3.960476190476191</c:v>
                </c:pt>
                <c:pt idx="23" formatCode="0.00">
                  <c:v>0.958095238095238</c:v>
                </c:pt>
                <c:pt idx="24" formatCode="0.00">
                  <c:v>-0.0538095238095238</c:v>
                </c:pt>
                <c:pt idx="25" formatCode="0.00">
                  <c:v>0.0747619047619047</c:v>
                </c:pt>
                <c:pt idx="26" formatCode="0.00">
                  <c:v>-0.410952380952381</c:v>
                </c:pt>
                <c:pt idx="27" formatCode="0.00">
                  <c:v>1.901428571428571</c:v>
                </c:pt>
                <c:pt idx="28" formatCode="0.00">
                  <c:v>0.948571428571428</c:v>
                </c:pt>
                <c:pt idx="29" formatCode="0.00">
                  <c:v>0.509523809523809</c:v>
                </c:pt>
                <c:pt idx="30" formatCode="0.00">
                  <c:v>-0.777142857142857</c:v>
                </c:pt>
                <c:pt idx="31" formatCode="0.00">
                  <c:v>-0.710952380952381</c:v>
                </c:pt>
                <c:pt idx="32" formatCode="0.00">
                  <c:v>-0.145238095238095</c:v>
                </c:pt>
                <c:pt idx="33" formatCode="0.00">
                  <c:v>1.658571428571428</c:v>
                </c:pt>
                <c:pt idx="34" formatCode="0.00">
                  <c:v>2.338571428571428</c:v>
                </c:pt>
                <c:pt idx="35" formatCode="0.00">
                  <c:v>0.528095238095238</c:v>
                </c:pt>
                <c:pt idx="36" formatCode="0.00">
                  <c:v>-1.623809523809523</c:v>
                </c:pt>
                <c:pt idx="37" formatCode="0.00">
                  <c:v>0.325238095238095</c:v>
                </c:pt>
                <c:pt idx="38" formatCode="0.00">
                  <c:v>-0.182380952380952</c:v>
                </c:pt>
                <c:pt idx="39" formatCode="0.00">
                  <c:v>-0.132380952380952</c:v>
                </c:pt>
                <c:pt idx="40" formatCode="0.00">
                  <c:v>-0.391904761904762</c:v>
                </c:pt>
                <c:pt idx="41" formatCode="0.00">
                  <c:v>1.808571428571428</c:v>
                </c:pt>
                <c:pt idx="42" formatCode="0.00">
                  <c:v>0.795714285714286</c:v>
                </c:pt>
                <c:pt idx="43" formatCode="0.00">
                  <c:v>-0.0514285714285714</c:v>
                </c:pt>
                <c:pt idx="44" formatCode="0.00">
                  <c:v>1.08</c:v>
                </c:pt>
                <c:pt idx="45" formatCode="0.00">
                  <c:v>2.571428571428571</c:v>
                </c:pt>
                <c:pt idx="46" formatCode="0.00">
                  <c:v>0.646190476190476</c:v>
                </c:pt>
                <c:pt idx="47" formatCode="0.00">
                  <c:v>1.361904761904762</c:v>
                </c:pt>
                <c:pt idx="48" formatCode="0.00">
                  <c:v>1.019047619047619</c:v>
                </c:pt>
                <c:pt idx="49" formatCode="0.00">
                  <c:v>0.657619047619048</c:v>
                </c:pt>
                <c:pt idx="50" formatCode="0.00">
                  <c:v>4.313809523809524</c:v>
                </c:pt>
                <c:pt idx="51" formatCode="0.00">
                  <c:v>1.754761904761905</c:v>
                </c:pt>
                <c:pt idx="52" formatCode="0.00">
                  <c:v>1.817619047619048</c:v>
                </c:pt>
                <c:pt idx="53" formatCode="0.00">
                  <c:v>-0.38</c:v>
                </c:pt>
                <c:pt idx="54" formatCode="0.00">
                  <c:v>1.309047619047619</c:v>
                </c:pt>
                <c:pt idx="55" formatCode="0.00">
                  <c:v>1.533333333333333</c:v>
                </c:pt>
                <c:pt idx="56" formatCode="0.00">
                  <c:v>1.386190476190476</c:v>
                </c:pt>
                <c:pt idx="57" formatCode="0.00">
                  <c:v>0.749523809523809</c:v>
                </c:pt>
                <c:pt idx="58" formatCode="0.00">
                  <c:v>0.377142857142857</c:v>
                </c:pt>
                <c:pt idx="59" formatCode="0.00">
                  <c:v>2.208571428571428</c:v>
                </c:pt>
                <c:pt idx="60" formatCode="0.00">
                  <c:v>-1.183809523809524</c:v>
                </c:pt>
                <c:pt idx="61" formatCode="0.00">
                  <c:v>0.21952380952381</c:v>
                </c:pt>
                <c:pt idx="62" formatCode="0.00">
                  <c:v>1.20952380952381</c:v>
                </c:pt>
                <c:pt idx="63" formatCode="0.00">
                  <c:v>1.74904761904762</c:v>
                </c:pt>
                <c:pt idx="64" formatCode="0.00">
                  <c:v>1.42</c:v>
                </c:pt>
                <c:pt idx="65" formatCode="0.00">
                  <c:v>0.936190476190476</c:v>
                </c:pt>
                <c:pt idx="66" formatCode="0.00">
                  <c:v>-0.569523809523809</c:v>
                </c:pt>
                <c:pt idx="67" formatCode="0.00">
                  <c:v>-0.479523809523809</c:v>
                </c:pt>
                <c:pt idx="68" formatCode="0.00">
                  <c:v>0.793809523809524</c:v>
                </c:pt>
                <c:pt idx="69" formatCode="0.00">
                  <c:v>0.469047619047619</c:v>
                </c:pt>
                <c:pt idx="70" formatCode="0.00">
                  <c:v>-0.817142857142857</c:v>
                </c:pt>
                <c:pt idx="71" formatCode="0.00">
                  <c:v>1.546190476190476</c:v>
                </c:pt>
                <c:pt idx="72" formatCode="0.00">
                  <c:v>3.79952380952381</c:v>
                </c:pt>
                <c:pt idx="73" formatCode="0.00">
                  <c:v>0.350952380952381</c:v>
                </c:pt>
                <c:pt idx="74" formatCode="0.00">
                  <c:v>3.07857142857143</c:v>
                </c:pt>
                <c:pt idx="75" formatCode="0.00">
                  <c:v>0.550952380952381</c:v>
                </c:pt>
                <c:pt idx="76" formatCode="0.00">
                  <c:v>0.917619047619048</c:v>
                </c:pt>
                <c:pt idx="77" formatCode="0.00">
                  <c:v>0.398571428571429</c:v>
                </c:pt>
                <c:pt idx="78" formatCode="0.00">
                  <c:v>-0.424761904761905</c:v>
                </c:pt>
                <c:pt idx="79" formatCode="0.00">
                  <c:v>0.806666666666667</c:v>
                </c:pt>
                <c:pt idx="80" formatCode="0.00">
                  <c:v>1.63047619047619</c:v>
                </c:pt>
                <c:pt idx="81" formatCode="0.00">
                  <c:v>-0.642380952380952</c:v>
                </c:pt>
                <c:pt idx="82" formatCode="0.00">
                  <c:v>1.347142857142857</c:v>
                </c:pt>
                <c:pt idx="83" formatCode="0.00">
                  <c:v>-0.983333333333333</c:v>
                </c:pt>
                <c:pt idx="84" formatCode="0.00">
                  <c:v>-1.011904761904762</c:v>
                </c:pt>
                <c:pt idx="85" formatCode="0.00">
                  <c:v>-0.507619047619048</c:v>
                </c:pt>
                <c:pt idx="86" formatCode="0.00">
                  <c:v>1.546666666666667</c:v>
                </c:pt>
                <c:pt idx="87" formatCode="0.00">
                  <c:v>-2.337619047619048</c:v>
                </c:pt>
                <c:pt idx="88" formatCode="0.00">
                  <c:v>-0.297142857142857</c:v>
                </c:pt>
                <c:pt idx="89" formatCode="0.00">
                  <c:v>1.390476190476191</c:v>
                </c:pt>
                <c:pt idx="90" formatCode="0.00">
                  <c:v>0.532380952380952</c:v>
                </c:pt>
                <c:pt idx="91" formatCode="0.00">
                  <c:v>-1.244285714285714</c:v>
                </c:pt>
                <c:pt idx="92" formatCode="0.00">
                  <c:v>-0.53047619047619</c:v>
                </c:pt>
                <c:pt idx="93" formatCode="0.00">
                  <c:v>-0.0285714285714286</c:v>
                </c:pt>
                <c:pt idx="94" formatCode="0.00">
                  <c:v>-0.0195238095238095</c:v>
                </c:pt>
                <c:pt idx="95" formatCode="0.00">
                  <c:v>-1.346666666666667</c:v>
                </c:pt>
                <c:pt idx="96" formatCode="0.00">
                  <c:v>-0.630952380952381</c:v>
                </c:pt>
                <c:pt idx="97" formatCode="0.00">
                  <c:v>1.996190476190476</c:v>
                </c:pt>
                <c:pt idx="98" formatCode="0.00">
                  <c:v>1.228095238095238</c:v>
                </c:pt>
                <c:pt idx="99" formatCode="0.00">
                  <c:v>-1.183333333333333</c:v>
                </c:pt>
                <c:pt idx="100" formatCode="0.00">
                  <c:v>2.874285714285714</c:v>
                </c:pt>
                <c:pt idx="101" formatCode="0.00">
                  <c:v>1.477142857142857</c:v>
                </c:pt>
                <c:pt idx="102" formatCode="0.00">
                  <c:v>0.0257142857142857</c:v>
                </c:pt>
                <c:pt idx="103" formatCode="0.00">
                  <c:v>1.070476190476191</c:v>
                </c:pt>
                <c:pt idx="104" formatCode="0.00">
                  <c:v>-0.742857142857143</c:v>
                </c:pt>
                <c:pt idx="105" formatCode="0.00">
                  <c:v>-0.768095238095238</c:v>
                </c:pt>
                <c:pt idx="106" formatCode="0.00">
                  <c:v>1.933333333333333</c:v>
                </c:pt>
                <c:pt idx="107" formatCode="0.00">
                  <c:v>0.830952380952381</c:v>
                </c:pt>
                <c:pt idx="108" formatCode="0.00">
                  <c:v>-0.694761904761905</c:v>
                </c:pt>
                <c:pt idx="109" formatCode="0.00">
                  <c:v>-1.677619047619047</c:v>
                </c:pt>
                <c:pt idx="110" formatCode="0.00">
                  <c:v>0.099047619047619</c:v>
                </c:pt>
                <c:pt idx="111" formatCode="0.00">
                  <c:v>0.251428571428571</c:v>
                </c:pt>
                <c:pt idx="112" formatCode="0.00">
                  <c:v>-0.612380952380952</c:v>
                </c:pt>
                <c:pt idx="113" formatCode="0.00">
                  <c:v>2.26</c:v>
                </c:pt>
                <c:pt idx="114" formatCode="0.00">
                  <c:v>-2.219047619047619</c:v>
                </c:pt>
                <c:pt idx="115" formatCode="0.00">
                  <c:v>1.660952380952381</c:v>
                </c:pt>
                <c:pt idx="116" formatCode="0.00">
                  <c:v>-0.406666666666667</c:v>
                </c:pt>
                <c:pt idx="117" formatCode="0.00">
                  <c:v>0.0214285714285714</c:v>
                </c:pt>
                <c:pt idx="118" formatCode="0.00">
                  <c:v>0.560952380952381</c:v>
                </c:pt>
                <c:pt idx="119" formatCode="0.00">
                  <c:v>0.154761904761905</c:v>
                </c:pt>
                <c:pt idx="120" formatCode="0.00">
                  <c:v>2.283809523809524</c:v>
                </c:pt>
                <c:pt idx="121" formatCode="0.00">
                  <c:v>-0.415714285714286</c:v>
                </c:pt>
                <c:pt idx="122" formatCode="0.00">
                  <c:v>0.114285714285714</c:v>
                </c:pt>
                <c:pt idx="123" formatCode="0.00">
                  <c:v>-1.499047619047619</c:v>
                </c:pt>
                <c:pt idx="124" formatCode="0.00">
                  <c:v>-0.503333333333333</c:v>
                </c:pt>
                <c:pt idx="125" formatCode="0.00">
                  <c:v>-0.63047619047619</c:v>
                </c:pt>
                <c:pt idx="126" formatCode="0.00">
                  <c:v>2.088095238095238</c:v>
                </c:pt>
                <c:pt idx="127" formatCode="0.00">
                  <c:v>-0.571428571428572</c:v>
                </c:pt>
                <c:pt idx="128" formatCode="0.00">
                  <c:v>0.873809523809524</c:v>
                </c:pt>
                <c:pt idx="129" formatCode="0.00">
                  <c:v>-1.261904761904762</c:v>
                </c:pt>
                <c:pt idx="130" formatCode="0.00">
                  <c:v>2.111904761904762</c:v>
                </c:pt>
                <c:pt idx="131" formatCode="0.00">
                  <c:v>0.883809523809524</c:v>
                </c:pt>
              </c:numCache>
            </c:numRef>
          </c:val>
          <c:smooth val="0"/>
        </c:ser>
        <c:ser>
          <c:idx val="2"/>
          <c:order val="2"/>
          <c:tx>
            <c:strRef>
              <c:f>ALLseries!$D$149</c:f>
              <c:strCache>
                <c:ptCount val="1"/>
                <c:pt idx="0">
                  <c:v>AU</c:v>
                </c:pt>
              </c:strCache>
            </c:strRef>
          </c:tx>
          <c:spPr>
            <a:ln w="9525" cmpd="sng"/>
          </c:spPr>
          <c:marker>
            <c:symbol val="none"/>
          </c:marker>
          <c:cat>
            <c:numRef>
              <c:f>ALLseries!$A$150:$A$285</c:f>
              <c:numCache>
                <c:formatCode>General</c:formatCode>
                <c:ptCount val="136"/>
                <c:pt idx="0">
                  <c:v>1880.0</c:v>
                </c:pt>
                <c:pt idx="1">
                  <c:v>1881.0</c:v>
                </c:pt>
                <c:pt idx="2">
                  <c:v>1882.0</c:v>
                </c:pt>
                <c:pt idx="3">
                  <c:v>1883.0</c:v>
                </c:pt>
                <c:pt idx="4">
                  <c:v>1884.0</c:v>
                </c:pt>
                <c:pt idx="5">
                  <c:v>1885.0</c:v>
                </c:pt>
                <c:pt idx="6">
                  <c:v>1886.0</c:v>
                </c:pt>
                <c:pt idx="7">
                  <c:v>1887.0</c:v>
                </c:pt>
                <c:pt idx="8">
                  <c:v>1888.0</c:v>
                </c:pt>
                <c:pt idx="9">
                  <c:v>1889.0</c:v>
                </c:pt>
                <c:pt idx="10">
                  <c:v>1890.0</c:v>
                </c:pt>
                <c:pt idx="11">
                  <c:v>1891.0</c:v>
                </c:pt>
                <c:pt idx="12">
                  <c:v>1892.0</c:v>
                </c:pt>
                <c:pt idx="13">
                  <c:v>1893.0</c:v>
                </c:pt>
                <c:pt idx="14">
                  <c:v>1894.0</c:v>
                </c:pt>
                <c:pt idx="15">
                  <c:v>1895.0</c:v>
                </c:pt>
                <c:pt idx="16">
                  <c:v>1896.0</c:v>
                </c:pt>
                <c:pt idx="17">
                  <c:v>1897.0</c:v>
                </c:pt>
                <c:pt idx="18">
                  <c:v>1898.0</c:v>
                </c:pt>
                <c:pt idx="19">
                  <c:v>1899.0</c:v>
                </c:pt>
                <c:pt idx="20">
                  <c:v>1900.0</c:v>
                </c:pt>
                <c:pt idx="21">
                  <c:v>1901.0</c:v>
                </c:pt>
                <c:pt idx="22">
                  <c:v>1902.0</c:v>
                </c:pt>
                <c:pt idx="23">
                  <c:v>1903.0</c:v>
                </c:pt>
                <c:pt idx="24">
                  <c:v>1904.0</c:v>
                </c:pt>
                <c:pt idx="25">
                  <c:v>1905.0</c:v>
                </c:pt>
                <c:pt idx="26">
                  <c:v>1906.0</c:v>
                </c:pt>
                <c:pt idx="27">
                  <c:v>1907.0</c:v>
                </c:pt>
                <c:pt idx="28">
                  <c:v>1908.0</c:v>
                </c:pt>
                <c:pt idx="29">
                  <c:v>1909.0</c:v>
                </c:pt>
                <c:pt idx="30">
                  <c:v>1910.0</c:v>
                </c:pt>
                <c:pt idx="31">
                  <c:v>1911.0</c:v>
                </c:pt>
                <c:pt idx="32">
                  <c:v>1912.0</c:v>
                </c:pt>
                <c:pt idx="33">
                  <c:v>1913.0</c:v>
                </c:pt>
                <c:pt idx="34">
                  <c:v>1914.0</c:v>
                </c:pt>
                <c:pt idx="35">
                  <c:v>1915.0</c:v>
                </c:pt>
                <c:pt idx="36">
                  <c:v>1916.0</c:v>
                </c:pt>
                <c:pt idx="37">
                  <c:v>1917.0</c:v>
                </c:pt>
                <c:pt idx="38">
                  <c:v>1918.0</c:v>
                </c:pt>
                <c:pt idx="39">
                  <c:v>1919.0</c:v>
                </c:pt>
                <c:pt idx="40">
                  <c:v>1920.0</c:v>
                </c:pt>
                <c:pt idx="41">
                  <c:v>1921.0</c:v>
                </c:pt>
                <c:pt idx="42">
                  <c:v>1922.0</c:v>
                </c:pt>
                <c:pt idx="43">
                  <c:v>1923.0</c:v>
                </c:pt>
                <c:pt idx="44">
                  <c:v>1924.0</c:v>
                </c:pt>
                <c:pt idx="45">
                  <c:v>1925.0</c:v>
                </c:pt>
                <c:pt idx="46">
                  <c:v>1926.0</c:v>
                </c:pt>
                <c:pt idx="47">
                  <c:v>1927.0</c:v>
                </c:pt>
                <c:pt idx="48">
                  <c:v>1928.0</c:v>
                </c:pt>
                <c:pt idx="49">
                  <c:v>1929.0</c:v>
                </c:pt>
                <c:pt idx="50">
                  <c:v>1930.0</c:v>
                </c:pt>
                <c:pt idx="51">
                  <c:v>1931.0</c:v>
                </c:pt>
                <c:pt idx="52">
                  <c:v>1932.0</c:v>
                </c:pt>
                <c:pt idx="53">
                  <c:v>1933.0</c:v>
                </c:pt>
                <c:pt idx="54">
                  <c:v>1934.0</c:v>
                </c:pt>
                <c:pt idx="55">
                  <c:v>1935.0</c:v>
                </c:pt>
                <c:pt idx="56">
                  <c:v>1936.0</c:v>
                </c:pt>
                <c:pt idx="57">
                  <c:v>1937.0</c:v>
                </c:pt>
                <c:pt idx="58">
                  <c:v>1938.0</c:v>
                </c:pt>
                <c:pt idx="59">
                  <c:v>1939.0</c:v>
                </c:pt>
                <c:pt idx="60">
                  <c:v>1940.0</c:v>
                </c:pt>
                <c:pt idx="61">
                  <c:v>1941.0</c:v>
                </c:pt>
                <c:pt idx="62">
                  <c:v>1942.0</c:v>
                </c:pt>
                <c:pt idx="63">
                  <c:v>1943.0</c:v>
                </c:pt>
                <c:pt idx="64">
                  <c:v>1944.0</c:v>
                </c:pt>
                <c:pt idx="65">
                  <c:v>1945.0</c:v>
                </c:pt>
                <c:pt idx="66">
                  <c:v>1946.0</c:v>
                </c:pt>
                <c:pt idx="67">
                  <c:v>1947.0</c:v>
                </c:pt>
                <c:pt idx="68">
                  <c:v>1948.0</c:v>
                </c:pt>
                <c:pt idx="69">
                  <c:v>1949.0</c:v>
                </c:pt>
                <c:pt idx="70">
                  <c:v>1950.0</c:v>
                </c:pt>
                <c:pt idx="71">
                  <c:v>1951.0</c:v>
                </c:pt>
                <c:pt idx="72">
                  <c:v>1952.0</c:v>
                </c:pt>
                <c:pt idx="73">
                  <c:v>1953.0</c:v>
                </c:pt>
                <c:pt idx="74">
                  <c:v>1954.0</c:v>
                </c:pt>
                <c:pt idx="75">
                  <c:v>1955.0</c:v>
                </c:pt>
                <c:pt idx="76">
                  <c:v>1956.0</c:v>
                </c:pt>
                <c:pt idx="77">
                  <c:v>1957.0</c:v>
                </c:pt>
                <c:pt idx="78">
                  <c:v>1958.0</c:v>
                </c:pt>
                <c:pt idx="79">
                  <c:v>1959.0</c:v>
                </c:pt>
                <c:pt idx="80">
                  <c:v>1960.0</c:v>
                </c:pt>
                <c:pt idx="81">
                  <c:v>1961.0</c:v>
                </c:pt>
                <c:pt idx="82">
                  <c:v>1962.0</c:v>
                </c:pt>
                <c:pt idx="83">
                  <c:v>1963.0</c:v>
                </c:pt>
                <c:pt idx="84">
                  <c:v>1964.0</c:v>
                </c:pt>
                <c:pt idx="85">
                  <c:v>1965.0</c:v>
                </c:pt>
                <c:pt idx="86">
                  <c:v>1966.0</c:v>
                </c:pt>
                <c:pt idx="87">
                  <c:v>1967.0</c:v>
                </c:pt>
                <c:pt idx="88">
                  <c:v>1968.0</c:v>
                </c:pt>
                <c:pt idx="89">
                  <c:v>1969.0</c:v>
                </c:pt>
                <c:pt idx="90">
                  <c:v>1970.0</c:v>
                </c:pt>
                <c:pt idx="91">
                  <c:v>1971.0</c:v>
                </c:pt>
                <c:pt idx="92">
                  <c:v>1972.0</c:v>
                </c:pt>
                <c:pt idx="93">
                  <c:v>1973.0</c:v>
                </c:pt>
                <c:pt idx="94">
                  <c:v>1974.0</c:v>
                </c:pt>
                <c:pt idx="95">
                  <c:v>1975.0</c:v>
                </c:pt>
                <c:pt idx="96">
                  <c:v>1976.0</c:v>
                </c:pt>
                <c:pt idx="97">
                  <c:v>1977.0</c:v>
                </c:pt>
                <c:pt idx="98">
                  <c:v>1978.0</c:v>
                </c:pt>
                <c:pt idx="99">
                  <c:v>1979.0</c:v>
                </c:pt>
                <c:pt idx="100">
                  <c:v>1980.0</c:v>
                </c:pt>
                <c:pt idx="101">
                  <c:v>1981.0</c:v>
                </c:pt>
                <c:pt idx="102">
                  <c:v>1982.0</c:v>
                </c:pt>
                <c:pt idx="103">
                  <c:v>1983.0</c:v>
                </c:pt>
                <c:pt idx="104">
                  <c:v>1984.0</c:v>
                </c:pt>
                <c:pt idx="105">
                  <c:v>1985.0</c:v>
                </c:pt>
                <c:pt idx="106">
                  <c:v>1986.0</c:v>
                </c:pt>
                <c:pt idx="107">
                  <c:v>1987.0</c:v>
                </c:pt>
                <c:pt idx="108">
                  <c:v>1988.0</c:v>
                </c:pt>
                <c:pt idx="109">
                  <c:v>1989.0</c:v>
                </c:pt>
                <c:pt idx="110">
                  <c:v>1990.0</c:v>
                </c:pt>
                <c:pt idx="111">
                  <c:v>1991.0</c:v>
                </c:pt>
                <c:pt idx="112">
                  <c:v>1992.0</c:v>
                </c:pt>
                <c:pt idx="113">
                  <c:v>1993.0</c:v>
                </c:pt>
                <c:pt idx="114">
                  <c:v>1994.0</c:v>
                </c:pt>
                <c:pt idx="115">
                  <c:v>1995.0</c:v>
                </c:pt>
                <c:pt idx="116">
                  <c:v>1996.0</c:v>
                </c:pt>
                <c:pt idx="117">
                  <c:v>1997.0</c:v>
                </c:pt>
                <c:pt idx="118">
                  <c:v>1998.0</c:v>
                </c:pt>
                <c:pt idx="119">
                  <c:v>1999.0</c:v>
                </c:pt>
                <c:pt idx="120">
                  <c:v>2000.0</c:v>
                </c:pt>
                <c:pt idx="121">
                  <c:v>2001.0</c:v>
                </c:pt>
                <c:pt idx="122">
                  <c:v>2002.0</c:v>
                </c:pt>
                <c:pt idx="123">
                  <c:v>2003.0</c:v>
                </c:pt>
                <c:pt idx="124">
                  <c:v>2004.0</c:v>
                </c:pt>
                <c:pt idx="125">
                  <c:v>2005.0</c:v>
                </c:pt>
                <c:pt idx="126">
                  <c:v>2006.0</c:v>
                </c:pt>
                <c:pt idx="127">
                  <c:v>2007.0</c:v>
                </c:pt>
                <c:pt idx="128">
                  <c:v>2008.0</c:v>
                </c:pt>
                <c:pt idx="129">
                  <c:v>2009.0</c:v>
                </c:pt>
                <c:pt idx="130">
                  <c:v>2010.0</c:v>
                </c:pt>
                <c:pt idx="131">
                  <c:v>2011.0</c:v>
                </c:pt>
                <c:pt idx="132">
                  <c:v>2012.0</c:v>
                </c:pt>
                <c:pt idx="133">
                  <c:v>2013.0</c:v>
                </c:pt>
                <c:pt idx="134">
                  <c:v>2014.0</c:v>
                </c:pt>
                <c:pt idx="135">
                  <c:v>2015.0</c:v>
                </c:pt>
              </c:numCache>
            </c:numRef>
          </c:cat>
          <c:val>
            <c:numRef>
              <c:f>ALLseries!$D$150:$D$285</c:f>
              <c:numCache>
                <c:formatCode>General</c:formatCode>
                <c:ptCount val="136"/>
                <c:pt idx="3" formatCode="0.00">
                  <c:v>1.00857142857143</c:v>
                </c:pt>
                <c:pt idx="4" formatCode="0.00">
                  <c:v>0.466190476190476</c:v>
                </c:pt>
                <c:pt idx="5" formatCode="0.00">
                  <c:v>1.176190476190476</c:v>
                </c:pt>
                <c:pt idx="6" formatCode="0.00">
                  <c:v>1.026190476190476</c:v>
                </c:pt>
                <c:pt idx="7" formatCode="0.00">
                  <c:v>1.305</c:v>
                </c:pt>
                <c:pt idx="8" formatCode="0.00">
                  <c:v>1.455</c:v>
                </c:pt>
                <c:pt idx="9" formatCode="0.00">
                  <c:v>-0.705</c:v>
                </c:pt>
                <c:pt idx="10" formatCode="0.00">
                  <c:v>-0.535</c:v>
                </c:pt>
                <c:pt idx="11" formatCode="0.00">
                  <c:v>-0.195</c:v>
                </c:pt>
                <c:pt idx="12" formatCode="0.00">
                  <c:v>-1.367857142857143</c:v>
                </c:pt>
                <c:pt idx="13" formatCode="0.00">
                  <c:v>0.547619047619048</c:v>
                </c:pt>
                <c:pt idx="14" formatCode="0.00">
                  <c:v>-0.276666666666666</c:v>
                </c:pt>
                <c:pt idx="15" formatCode="0.00">
                  <c:v>0.257619047619048</c:v>
                </c:pt>
                <c:pt idx="16" formatCode="0.00">
                  <c:v>3.172857142857143</c:v>
                </c:pt>
                <c:pt idx="17" formatCode="0.00">
                  <c:v>0.0314285714285714</c:v>
                </c:pt>
                <c:pt idx="18" formatCode="0.00">
                  <c:v>-0.659523809523809</c:v>
                </c:pt>
                <c:pt idx="19" formatCode="0.00">
                  <c:v>1.422857142857143</c:v>
                </c:pt>
                <c:pt idx="20" formatCode="0.00">
                  <c:v>2.183809523809524</c:v>
                </c:pt>
                <c:pt idx="21" formatCode="0.00">
                  <c:v>-0.47047619047619</c:v>
                </c:pt>
                <c:pt idx="22" formatCode="0.00">
                  <c:v>3.017142857142857</c:v>
                </c:pt>
                <c:pt idx="23" formatCode="0.00">
                  <c:v>1.051428571428572</c:v>
                </c:pt>
                <c:pt idx="24" formatCode="0.00">
                  <c:v>-0.31047619047619</c:v>
                </c:pt>
                <c:pt idx="25" formatCode="0.00">
                  <c:v>-0.364285714285714</c:v>
                </c:pt>
                <c:pt idx="26" formatCode="0.00">
                  <c:v>1.190952380952381</c:v>
                </c:pt>
                <c:pt idx="27" formatCode="0.00">
                  <c:v>1.795714285714286</c:v>
                </c:pt>
                <c:pt idx="28" formatCode="0.00">
                  <c:v>0.990952380952381</c:v>
                </c:pt>
                <c:pt idx="29" formatCode="0.00">
                  <c:v>1.582857142857143</c:v>
                </c:pt>
                <c:pt idx="30" formatCode="0.00">
                  <c:v>0.699523809523809</c:v>
                </c:pt>
                <c:pt idx="31" formatCode="0.00">
                  <c:v>-0.281904761904762</c:v>
                </c:pt>
                <c:pt idx="32" formatCode="0.00">
                  <c:v>-0.0585714285714285</c:v>
                </c:pt>
                <c:pt idx="33" formatCode="0.00">
                  <c:v>2.065714285714286</c:v>
                </c:pt>
                <c:pt idx="34" formatCode="0.00">
                  <c:v>-0.536666666666667</c:v>
                </c:pt>
                <c:pt idx="35" formatCode="0.00">
                  <c:v>-0.606190476190476</c:v>
                </c:pt>
                <c:pt idx="36" formatCode="0.00">
                  <c:v>0.599047619047619</c:v>
                </c:pt>
                <c:pt idx="37" formatCode="0.00">
                  <c:v>-0.617142857142857</c:v>
                </c:pt>
                <c:pt idx="38" formatCode="0.00">
                  <c:v>2.023333333333333</c:v>
                </c:pt>
                <c:pt idx="39" formatCode="0.00">
                  <c:v>-0.318095238095238</c:v>
                </c:pt>
                <c:pt idx="40" formatCode="0.00">
                  <c:v>-1.122380952380952</c:v>
                </c:pt>
                <c:pt idx="41" formatCode="0.00">
                  <c:v>0.991428571428571</c:v>
                </c:pt>
                <c:pt idx="42" formatCode="0.00">
                  <c:v>0.818571428571429</c:v>
                </c:pt>
                <c:pt idx="43" formatCode="0.00">
                  <c:v>-0.591428571428572</c:v>
                </c:pt>
                <c:pt idx="44" formatCode="0.00">
                  <c:v>2.255238095238095</c:v>
                </c:pt>
                <c:pt idx="45" formatCode="0.00">
                  <c:v>2.286190476190476</c:v>
                </c:pt>
                <c:pt idx="46" formatCode="0.00">
                  <c:v>0.598095238095238</c:v>
                </c:pt>
                <c:pt idx="47" formatCode="0.00">
                  <c:v>0.0609523809523809</c:v>
                </c:pt>
                <c:pt idx="48" formatCode="0.00">
                  <c:v>1.068095238095238</c:v>
                </c:pt>
                <c:pt idx="49" formatCode="0.00">
                  <c:v>2.114285714285714</c:v>
                </c:pt>
                <c:pt idx="50" formatCode="0.00">
                  <c:v>1.588571428571428</c:v>
                </c:pt>
                <c:pt idx="51" formatCode="0.00">
                  <c:v>-0.010952380952381</c:v>
                </c:pt>
                <c:pt idx="52" formatCode="0.00">
                  <c:v>0.984285714285714</c:v>
                </c:pt>
                <c:pt idx="53" formatCode="0.00">
                  <c:v>0.554761904761905</c:v>
                </c:pt>
                <c:pt idx="54" formatCode="0.00">
                  <c:v>0.641428571428571</c:v>
                </c:pt>
                <c:pt idx="55" formatCode="0.00">
                  <c:v>1.612857142857143</c:v>
                </c:pt>
                <c:pt idx="56" formatCode="0.00">
                  <c:v>1.001428571428572</c:v>
                </c:pt>
                <c:pt idx="57" formatCode="0.00">
                  <c:v>1.293809523809523</c:v>
                </c:pt>
                <c:pt idx="58" formatCode="0.00">
                  <c:v>1.896190476190476</c:v>
                </c:pt>
                <c:pt idx="59" formatCode="0.00">
                  <c:v>-0.434285714285714</c:v>
                </c:pt>
                <c:pt idx="60" formatCode="0.00">
                  <c:v>1.102857142857143</c:v>
                </c:pt>
                <c:pt idx="61" formatCode="0.00">
                  <c:v>0.778571428571428</c:v>
                </c:pt>
                <c:pt idx="62" formatCode="0.00">
                  <c:v>-0.424761904761905</c:v>
                </c:pt>
                <c:pt idx="63" formatCode="0.00">
                  <c:v>2.769047619047619</c:v>
                </c:pt>
                <c:pt idx="64" formatCode="0.00">
                  <c:v>-0.332380952380952</c:v>
                </c:pt>
                <c:pt idx="65" formatCode="0.00">
                  <c:v>1.253333333333333</c:v>
                </c:pt>
                <c:pt idx="66" formatCode="0.00">
                  <c:v>-0.545714285714286</c:v>
                </c:pt>
                <c:pt idx="67" formatCode="0.00">
                  <c:v>1.948571428571428</c:v>
                </c:pt>
                <c:pt idx="68" formatCode="0.00">
                  <c:v>-0.19952380952381</c:v>
                </c:pt>
                <c:pt idx="69" formatCode="0.00">
                  <c:v>1.072857142857143</c:v>
                </c:pt>
                <c:pt idx="70" formatCode="0.00">
                  <c:v>-0.592380952380952</c:v>
                </c:pt>
                <c:pt idx="71" formatCode="0.00">
                  <c:v>3.305714285714286</c:v>
                </c:pt>
                <c:pt idx="72" formatCode="0.00">
                  <c:v>0.893809523809524</c:v>
                </c:pt>
                <c:pt idx="73" formatCode="0.00">
                  <c:v>1.613333333333333</c:v>
                </c:pt>
                <c:pt idx="74" formatCode="0.00">
                  <c:v>3.988571428571428</c:v>
                </c:pt>
                <c:pt idx="75" formatCode="0.00">
                  <c:v>1.293809523809524</c:v>
                </c:pt>
                <c:pt idx="76" formatCode="0.00">
                  <c:v>1.883809523809524</c:v>
                </c:pt>
                <c:pt idx="77" formatCode="0.00">
                  <c:v>1.596190476190476</c:v>
                </c:pt>
                <c:pt idx="78" formatCode="0.00">
                  <c:v>0.385714285714286</c:v>
                </c:pt>
                <c:pt idx="79" formatCode="0.00">
                  <c:v>1.412857142857143</c:v>
                </c:pt>
                <c:pt idx="80" formatCode="0.00">
                  <c:v>-0.130952380952381</c:v>
                </c:pt>
                <c:pt idx="81" formatCode="0.00">
                  <c:v>-0.692857142857143</c:v>
                </c:pt>
                <c:pt idx="82" formatCode="0.00">
                  <c:v>1.656666666666666</c:v>
                </c:pt>
                <c:pt idx="83" formatCode="0.00">
                  <c:v>0.701904761904762</c:v>
                </c:pt>
                <c:pt idx="84" formatCode="0.00">
                  <c:v>-0.718571428571429</c:v>
                </c:pt>
                <c:pt idx="85" formatCode="0.00">
                  <c:v>-0.311428571428571</c:v>
                </c:pt>
                <c:pt idx="86" formatCode="0.00">
                  <c:v>-1.009047619047619</c:v>
                </c:pt>
                <c:pt idx="87" formatCode="0.00">
                  <c:v>-2.789047619047619</c:v>
                </c:pt>
                <c:pt idx="88" formatCode="0.00">
                  <c:v>0.9</c:v>
                </c:pt>
                <c:pt idx="89" formatCode="0.00">
                  <c:v>-0.375238095238095</c:v>
                </c:pt>
                <c:pt idx="90" formatCode="0.00">
                  <c:v>-0.109047619047619</c:v>
                </c:pt>
                <c:pt idx="91" formatCode="0.00">
                  <c:v>-0.915714285714286</c:v>
                </c:pt>
                <c:pt idx="92" formatCode="0.00">
                  <c:v>0.42</c:v>
                </c:pt>
                <c:pt idx="93" formatCode="0.00">
                  <c:v>-0.477619047619048</c:v>
                </c:pt>
                <c:pt idx="94" formatCode="0.00">
                  <c:v>-1.07904761904762</c:v>
                </c:pt>
                <c:pt idx="95" formatCode="0.00">
                  <c:v>-0.676666666666667</c:v>
                </c:pt>
                <c:pt idx="96" formatCode="0.00">
                  <c:v>-0.937619047619048</c:v>
                </c:pt>
                <c:pt idx="97" formatCode="0.00">
                  <c:v>0.975238095238095</c:v>
                </c:pt>
                <c:pt idx="98" formatCode="0.00">
                  <c:v>0.262380952380952</c:v>
                </c:pt>
                <c:pt idx="99" formatCode="0.00">
                  <c:v>-0.33047619047619</c:v>
                </c:pt>
                <c:pt idx="100" formatCode="0.00">
                  <c:v>2.66857142857143</c:v>
                </c:pt>
                <c:pt idx="101" formatCode="0.00">
                  <c:v>-0.774285714285714</c:v>
                </c:pt>
                <c:pt idx="102" formatCode="0.00">
                  <c:v>-0.664761904761905</c:v>
                </c:pt>
                <c:pt idx="103" formatCode="0.00">
                  <c:v>2.308571428571428</c:v>
                </c:pt>
                <c:pt idx="104" formatCode="0.00">
                  <c:v>-1.336666666666667</c:v>
                </c:pt>
                <c:pt idx="105" formatCode="0.00">
                  <c:v>-1.000952380952381</c:v>
                </c:pt>
                <c:pt idx="106" formatCode="0.00">
                  <c:v>-0.523333333333333</c:v>
                </c:pt>
                <c:pt idx="107" formatCode="0.00">
                  <c:v>1.722380952380952</c:v>
                </c:pt>
                <c:pt idx="108" formatCode="0.00">
                  <c:v>1.267619047619047</c:v>
                </c:pt>
                <c:pt idx="109" formatCode="0.00">
                  <c:v>-0.488571428571429</c:v>
                </c:pt>
                <c:pt idx="110" formatCode="0.00">
                  <c:v>2.253809523809524</c:v>
                </c:pt>
                <c:pt idx="111" formatCode="0.00">
                  <c:v>-0.332380952380952</c:v>
                </c:pt>
                <c:pt idx="112" formatCode="0.00">
                  <c:v>-2.869047619047619</c:v>
                </c:pt>
                <c:pt idx="113" formatCode="0.00">
                  <c:v>0.292380952380952</c:v>
                </c:pt>
                <c:pt idx="114" formatCode="0.00">
                  <c:v>-1.51857142857143</c:v>
                </c:pt>
                <c:pt idx="115" formatCode="0.00">
                  <c:v>1.667619047619047</c:v>
                </c:pt>
                <c:pt idx="116" formatCode="0.00">
                  <c:v>-1.16952380952381</c:v>
                </c:pt>
                <c:pt idx="117" formatCode="0.00">
                  <c:v>-1.258095238095238</c:v>
                </c:pt>
                <c:pt idx="118" formatCode="0.00">
                  <c:v>0.440952380952381</c:v>
                </c:pt>
                <c:pt idx="119" formatCode="0.00">
                  <c:v>2.000952380952381</c:v>
                </c:pt>
                <c:pt idx="120" formatCode="0.00">
                  <c:v>1.782857142857143</c:v>
                </c:pt>
                <c:pt idx="121" formatCode="0.00">
                  <c:v>-1.381904761904762</c:v>
                </c:pt>
                <c:pt idx="122" formatCode="0.00">
                  <c:v>0.571428571428572</c:v>
                </c:pt>
                <c:pt idx="123" formatCode="0.00">
                  <c:v>-0.478095238095238</c:v>
                </c:pt>
                <c:pt idx="124" formatCode="0.00">
                  <c:v>-1.951428571428571</c:v>
                </c:pt>
                <c:pt idx="125" formatCode="0.00">
                  <c:v>-0.0619047619047619</c:v>
                </c:pt>
                <c:pt idx="126" formatCode="0.00">
                  <c:v>2.027142857142857</c:v>
                </c:pt>
                <c:pt idx="127" formatCode="0.00">
                  <c:v>4.185714285714286</c:v>
                </c:pt>
                <c:pt idx="128" formatCode="0.00">
                  <c:v>-0.922380952380952</c:v>
                </c:pt>
                <c:pt idx="129" formatCode="0.00">
                  <c:v>-1.532857142857143</c:v>
                </c:pt>
                <c:pt idx="130" formatCode="0.00">
                  <c:v>2.072857142857143</c:v>
                </c:pt>
                <c:pt idx="131" formatCode="0.00">
                  <c:v>1.823809523809524</c:v>
                </c:pt>
              </c:numCache>
            </c:numRef>
          </c:val>
          <c:smooth val="0"/>
        </c:ser>
        <c:ser>
          <c:idx val="3"/>
          <c:order val="3"/>
          <c:tx>
            <c:strRef>
              <c:f>ALLseries!$E$149</c:f>
              <c:strCache>
                <c:ptCount val="1"/>
                <c:pt idx="0">
                  <c:v>JJA</c:v>
                </c:pt>
              </c:strCache>
            </c:strRef>
          </c:tx>
          <c:spPr>
            <a:ln>
              <a:solidFill>
                <a:schemeClr val="tx1"/>
              </a:solidFill>
            </a:ln>
            <a:effectLst/>
          </c:spPr>
          <c:marker>
            <c:symbol val="none"/>
          </c:marker>
          <c:cat>
            <c:numRef>
              <c:f>ALLseries!$A$150:$A$285</c:f>
              <c:numCache>
                <c:formatCode>General</c:formatCode>
                <c:ptCount val="136"/>
                <c:pt idx="0">
                  <c:v>1880.0</c:v>
                </c:pt>
                <c:pt idx="1">
                  <c:v>1881.0</c:v>
                </c:pt>
                <c:pt idx="2">
                  <c:v>1882.0</c:v>
                </c:pt>
                <c:pt idx="3">
                  <c:v>1883.0</c:v>
                </c:pt>
                <c:pt idx="4">
                  <c:v>1884.0</c:v>
                </c:pt>
                <c:pt idx="5">
                  <c:v>1885.0</c:v>
                </c:pt>
                <c:pt idx="6">
                  <c:v>1886.0</c:v>
                </c:pt>
                <c:pt idx="7">
                  <c:v>1887.0</c:v>
                </c:pt>
                <c:pt idx="8">
                  <c:v>1888.0</c:v>
                </c:pt>
                <c:pt idx="9">
                  <c:v>1889.0</c:v>
                </c:pt>
                <c:pt idx="10">
                  <c:v>1890.0</c:v>
                </c:pt>
                <c:pt idx="11">
                  <c:v>1891.0</c:v>
                </c:pt>
                <c:pt idx="12">
                  <c:v>1892.0</c:v>
                </c:pt>
                <c:pt idx="13">
                  <c:v>1893.0</c:v>
                </c:pt>
                <c:pt idx="14">
                  <c:v>1894.0</c:v>
                </c:pt>
                <c:pt idx="15">
                  <c:v>1895.0</c:v>
                </c:pt>
                <c:pt idx="16">
                  <c:v>1896.0</c:v>
                </c:pt>
                <c:pt idx="17">
                  <c:v>1897.0</c:v>
                </c:pt>
                <c:pt idx="18">
                  <c:v>1898.0</c:v>
                </c:pt>
                <c:pt idx="19">
                  <c:v>1899.0</c:v>
                </c:pt>
                <c:pt idx="20">
                  <c:v>1900.0</c:v>
                </c:pt>
                <c:pt idx="21">
                  <c:v>1901.0</c:v>
                </c:pt>
                <c:pt idx="22">
                  <c:v>1902.0</c:v>
                </c:pt>
                <c:pt idx="23">
                  <c:v>1903.0</c:v>
                </c:pt>
                <c:pt idx="24">
                  <c:v>1904.0</c:v>
                </c:pt>
                <c:pt idx="25">
                  <c:v>1905.0</c:v>
                </c:pt>
                <c:pt idx="26">
                  <c:v>1906.0</c:v>
                </c:pt>
                <c:pt idx="27">
                  <c:v>1907.0</c:v>
                </c:pt>
                <c:pt idx="28">
                  <c:v>1908.0</c:v>
                </c:pt>
                <c:pt idx="29">
                  <c:v>1909.0</c:v>
                </c:pt>
                <c:pt idx="30">
                  <c:v>1910.0</c:v>
                </c:pt>
                <c:pt idx="31">
                  <c:v>1911.0</c:v>
                </c:pt>
                <c:pt idx="32">
                  <c:v>1912.0</c:v>
                </c:pt>
                <c:pt idx="33">
                  <c:v>1913.0</c:v>
                </c:pt>
                <c:pt idx="34">
                  <c:v>1914.0</c:v>
                </c:pt>
                <c:pt idx="35">
                  <c:v>1915.0</c:v>
                </c:pt>
                <c:pt idx="36">
                  <c:v>1916.0</c:v>
                </c:pt>
                <c:pt idx="37">
                  <c:v>1917.0</c:v>
                </c:pt>
                <c:pt idx="38">
                  <c:v>1918.0</c:v>
                </c:pt>
                <c:pt idx="39">
                  <c:v>1919.0</c:v>
                </c:pt>
                <c:pt idx="40">
                  <c:v>1920.0</c:v>
                </c:pt>
                <c:pt idx="41">
                  <c:v>1921.0</c:v>
                </c:pt>
                <c:pt idx="42">
                  <c:v>1922.0</c:v>
                </c:pt>
                <c:pt idx="43">
                  <c:v>1923.0</c:v>
                </c:pt>
                <c:pt idx="44">
                  <c:v>1924.0</c:v>
                </c:pt>
                <c:pt idx="45">
                  <c:v>1925.0</c:v>
                </c:pt>
                <c:pt idx="46">
                  <c:v>1926.0</c:v>
                </c:pt>
                <c:pt idx="47">
                  <c:v>1927.0</c:v>
                </c:pt>
                <c:pt idx="48">
                  <c:v>1928.0</c:v>
                </c:pt>
                <c:pt idx="49">
                  <c:v>1929.0</c:v>
                </c:pt>
                <c:pt idx="50">
                  <c:v>1930.0</c:v>
                </c:pt>
                <c:pt idx="51">
                  <c:v>1931.0</c:v>
                </c:pt>
                <c:pt idx="52">
                  <c:v>1932.0</c:v>
                </c:pt>
                <c:pt idx="53">
                  <c:v>1933.0</c:v>
                </c:pt>
                <c:pt idx="54">
                  <c:v>1934.0</c:v>
                </c:pt>
                <c:pt idx="55">
                  <c:v>1935.0</c:v>
                </c:pt>
                <c:pt idx="56">
                  <c:v>1936.0</c:v>
                </c:pt>
                <c:pt idx="57">
                  <c:v>1937.0</c:v>
                </c:pt>
                <c:pt idx="58">
                  <c:v>1938.0</c:v>
                </c:pt>
                <c:pt idx="59">
                  <c:v>1939.0</c:v>
                </c:pt>
                <c:pt idx="60">
                  <c:v>1940.0</c:v>
                </c:pt>
                <c:pt idx="61">
                  <c:v>1941.0</c:v>
                </c:pt>
                <c:pt idx="62">
                  <c:v>1942.0</c:v>
                </c:pt>
                <c:pt idx="63">
                  <c:v>1943.0</c:v>
                </c:pt>
                <c:pt idx="64">
                  <c:v>1944.0</c:v>
                </c:pt>
                <c:pt idx="65">
                  <c:v>1945.0</c:v>
                </c:pt>
                <c:pt idx="66">
                  <c:v>1946.0</c:v>
                </c:pt>
                <c:pt idx="67">
                  <c:v>1947.0</c:v>
                </c:pt>
                <c:pt idx="68">
                  <c:v>1948.0</c:v>
                </c:pt>
                <c:pt idx="69">
                  <c:v>1949.0</c:v>
                </c:pt>
                <c:pt idx="70">
                  <c:v>1950.0</c:v>
                </c:pt>
                <c:pt idx="71">
                  <c:v>1951.0</c:v>
                </c:pt>
                <c:pt idx="72">
                  <c:v>1952.0</c:v>
                </c:pt>
                <c:pt idx="73">
                  <c:v>1953.0</c:v>
                </c:pt>
                <c:pt idx="74">
                  <c:v>1954.0</c:v>
                </c:pt>
                <c:pt idx="75">
                  <c:v>1955.0</c:v>
                </c:pt>
                <c:pt idx="76">
                  <c:v>1956.0</c:v>
                </c:pt>
                <c:pt idx="77">
                  <c:v>1957.0</c:v>
                </c:pt>
                <c:pt idx="78">
                  <c:v>1958.0</c:v>
                </c:pt>
                <c:pt idx="79">
                  <c:v>1959.0</c:v>
                </c:pt>
                <c:pt idx="80">
                  <c:v>1960.0</c:v>
                </c:pt>
                <c:pt idx="81">
                  <c:v>1961.0</c:v>
                </c:pt>
                <c:pt idx="82">
                  <c:v>1962.0</c:v>
                </c:pt>
                <c:pt idx="83">
                  <c:v>1963.0</c:v>
                </c:pt>
                <c:pt idx="84">
                  <c:v>1964.0</c:v>
                </c:pt>
                <c:pt idx="85">
                  <c:v>1965.0</c:v>
                </c:pt>
                <c:pt idx="86">
                  <c:v>1966.0</c:v>
                </c:pt>
                <c:pt idx="87">
                  <c:v>1967.0</c:v>
                </c:pt>
                <c:pt idx="88">
                  <c:v>1968.0</c:v>
                </c:pt>
                <c:pt idx="89">
                  <c:v>1969.0</c:v>
                </c:pt>
                <c:pt idx="90">
                  <c:v>1970.0</c:v>
                </c:pt>
                <c:pt idx="91">
                  <c:v>1971.0</c:v>
                </c:pt>
                <c:pt idx="92">
                  <c:v>1972.0</c:v>
                </c:pt>
                <c:pt idx="93">
                  <c:v>1973.0</c:v>
                </c:pt>
                <c:pt idx="94">
                  <c:v>1974.0</c:v>
                </c:pt>
                <c:pt idx="95">
                  <c:v>1975.0</c:v>
                </c:pt>
                <c:pt idx="96">
                  <c:v>1976.0</c:v>
                </c:pt>
                <c:pt idx="97">
                  <c:v>1977.0</c:v>
                </c:pt>
                <c:pt idx="98">
                  <c:v>1978.0</c:v>
                </c:pt>
                <c:pt idx="99">
                  <c:v>1979.0</c:v>
                </c:pt>
                <c:pt idx="100">
                  <c:v>1980.0</c:v>
                </c:pt>
                <c:pt idx="101">
                  <c:v>1981.0</c:v>
                </c:pt>
                <c:pt idx="102">
                  <c:v>1982.0</c:v>
                </c:pt>
                <c:pt idx="103">
                  <c:v>1983.0</c:v>
                </c:pt>
                <c:pt idx="104">
                  <c:v>1984.0</c:v>
                </c:pt>
                <c:pt idx="105">
                  <c:v>1985.0</c:v>
                </c:pt>
                <c:pt idx="106">
                  <c:v>1986.0</c:v>
                </c:pt>
                <c:pt idx="107">
                  <c:v>1987.0</c:v>
                </c:pt>
                <c:pt idx="108">
                  <c:v>1988.0</c:v>
                </c:pt>
                <c:pt idx="109">
                  <c:v>1989.0</c:v>
                </c:pt>
                <c:pt idx="110">
                  <c:v>1990.0</c:v>
                </c:pt>
                <c:pt idx="111">
                  <c:v>1991.0</c:v>
                </c:pt>
                <c:pt idx="112">
                  <c:v>1992.0</c:v>
                </c:pt>
                <c:pt idx="113">
                  <c:v>1993.0</c:v>
                </c:pt>
                <c:pt idx="114">
                  <c:v>1994.0</c:v>
                </c:pt>
                <c:pt idx="115">
                  <c:v>1995.0</c:v>
                </c:pt>
                <c:pt idx="116">
                  <c:v>1996.0</c:v>
                </c:pt>
                <c:pt idx="117">
                  <c:v>1997.0</c:v>
                </c:pt>
                <c:pt idx="118">
                  <c:v>1998.0</c:v>
                </c:pt>
                <c:pt idx="119">
                  <c:v>1999.0</c:v>
                </c:pt>
                <c:pt idx="120">
                  <c:v>2000.0</c:v>
                </c:pt>
                <c:pt idx="121">
                  <c:v>2001.0</c:v>
                </c:pt>
                <c:pt idx="122">
                  <c:v>2002.0</c:v>
                </c:pt>
                <c:pt idx="123">
                  <c:v>2003.0</c:v>
                </c:pt>
                <c:pt idx="124">
                  <c:v>2004.0</c:v>
                </c:pt>
                <c:pt idx="125">
                  <c:v>2005.0</c:v>
                </c:pt>
                <c:pt idx="126">
                  <c:v>2006.0</c:v>
                </c:pt>
                <c:pt idx="127">
                  <c:v>2007.0</c:v>
                </c:pt>
                <c:pt idx="128">
                  <c:v>2008.0</c:v>
                </c:pt>
                <c:pt idx="129">
                  <c:v>2009.0</c:v>
                </c:pt>
                <c:pt idx="130">
                  <c:v>2010.0</c:v>
                </c:pt>
                <c:pt idx="131">
                  <c:v>2011.0</c:v>
                </c:pt>
                <c:pt idx="132">
                  <c:v>2012.0</c:v>
                </c:pt>
                <c:pt idx="133">
                  <c:v>2013.0</c:v>
                </c:pt>
                <c:pt idx="134">
                  <c:v>2014.0</c:v>
                </c:pt>
                <c:pt idx="135">
                  <c:v>2015.0</c:v>
                </c:pt>
              </c:numCache>
            </c:numRef>
          </c:cat>
          <c:val>
            <c:numRef>
              <c:f>ALLseries!$E$150:$E$285</c:f>
              <c:numCache>
                <c:formatCode>General</c:formatCode>
                <c:ptCount val="136"/>
                <c:pt idx="3" formatCode="0.00">
                  <c:v>1.714285714285715</c:v>
                </c:pt>
                <c:pt idx="4" formatCode="0.00">
                  <c:v>0.0238095238095238</c:v>
                </c:pt>
                <c:pt idx="5" formatCode="0.00">
                  <c:v>1.531904761904762</c:v>
                </c:pt>
                <c:pt idx="6" formatCode="0.00">
                  <c:v>0.754285714285714</c:v>
                </c:pt>
                <c:pt idx="7" formatCode="0.00">
                  <c:v>1.488571428571428</c:v>
                </c:pt>
                <c:pt idx="8" formatCode="0.00">
                  <c:v>1.822857142857143</c:v>
                </c:pt>
                <c:pt idx="9" formatCode="0.00">
                  <c:v>0.0964285714285714</c:v>
                </c:pt>
                <c:pt idx="10" formatCode="0.00">
                  <c:v>0.958571428571428</c:v>
                </c:pt>
                <c:pt idx="11" formatCode="0.00">
                  <c:v>0.272142857142857</c:v>
                </c:pt>
                <c:pt idx="12" formatCode="0.00">
                  <c:v>-0.51</c:v>
                </c:pt>
                <c:pt idx="13" formatCode="0.00">
                  <c:v>0.950952380952381</c:v>
                </c:pt>
                <c:pt idx="14" formatCode="0.00">
                  <c:v>0.268571428571429</c:v>
                </c:pt>
                <c:pt idx="15" formatCode="0.00">
                  <c:v>0.00380952380952385</c:v>
                </c:pt>
                <c:pt idx="16" formatCode="0.00">
                  <c:v>1.516190476190476</c:v>
                </c:pt>
                <c:pt idx="17" formatCode="0.00">
                  <c:v>1.695714285714286</c:v>
                </c:pt>
                <c:pt idx="18" formatCode="0.00">
                  <c:v>0.809047619047619</c:v>
                </c:pt>
                <c:pt idx="19" formatCode="0.00">
                  <c:v>1.773333333333333</c:v>
                </c:pt>
                <c:pt idx="20" formatCode="0.00">
                  <c:v>0.294761904761905</c:v>
                </c:pt>
                <c:pt idx="21" formatCode="0.00">
                  <c:v>1.161428571428571</c:v>
                </c:pt>
                <c:pt idx="22" formatCode="0.00">
                  <c:v>3.413809523809522</c:v>
                </c:pt>
                <c:pt idx="23" formatCode="0.00">
                  <c:v>-0.0971428571428571</c:v>
                </c:pt>
                <c:pt idx="24" formatCode="0.00">
                  <c:v>0.337142857142857</c:v>
                </c:pt>
                <c:pt idx="25" formatCode="0.00">
                  <c:v>0.188095238095238</c:v>
                </c:pt>
                <c:pt idx="26" formatCode="0.00">
                  <c:v>0.724285714285714</c:v>
                </c:pt>
                <c:pt idx="27" formatCode="0.00">
                  <c:v>1.151904761904762</c:v>
                </c:pt>
                <c:pt idx="28" formatCode="0.00">
                  <c:v>0.906666666666667</c:v>
                </c:pt>
                <c:pt idx="29" formatCode="0.00">
                  <c:v>0.63</c:v>
                </c:pt>
                <c:pt idx="30" formatCode="0.00">
                  <c:v>-0.452857142857143</c:v>
                </c:pt>
                <c:pt idx="31" formatCode="0.00">
                  <c:v>0.449523809523809</c:v>
                </c:pt>
                <c:pt idx="32" formatCode="0.00">
                  <c:v>-0.641428571428571</c:v>
                </c:pt>
                <c:pt idx="33" formatCode="0.00">
                  <c:v>1.651428571428571</c:v>
                </c:pt>
                <c:pt idx="34" formatCode="0.00">
                  <c:v>2.049047619047619</c:v>
                </c:pt>
                <c:pt idx="35" formatCode="0.00">
                  <c:v>0.211428571428572</c:v>
                </c:pt>
                <c:pt idx="36" formatCode="0.00">
                  <c:v>-0.267619047619048</c:v>
                </c:pt>
                <c:pt idx="37" formatCode="0.00">
                  <c:v>0.155714285714286</c:v>
                </c:pt>
                <c:pt idx="38" formatCode="0.00">
                  <c:v>1.18047619047619</c:v>
                </c:pt>
                <c:pt idx="39" formatCode="0.00">
                  <c:v>-0.11</c:v>
                </c:pt>
                <c:pt idx="40" formatCode="0.00">
                  <c:v>-0.653809523809524</c:v>
                </c:pt>
                <c:pt idx="41" formatCode="0.00">
                  <c:v>1.826190476190476</c:v>
                </c:pt>
                <c:pt idx="42" formatCode="0.00">
                  <c:v>0.794285714285714</c:v>
                </c:pt>
                <c:pt idx="43" formatCode="0.00">
                  <c:v>-0.288571428571429</c:v>
                </c:pt>
                <c:pt idx="44" formatCode="0.00">
                  <c:v>1.278095238095238</c:v>
                </c:pt>
                <c:pt idx="45" formatCode="0.00">
                  <c:v>2.677142857142857</c:v>
                </c:pt>
                <c:pt idx="46" formatCode="0.00">
                  <c:v>0.57</c:v>
                </c:pt>
                <c:pt idx="47" formatCode="0.00">
                  <c:v>0.051904761904762</c:v>
                </c:pt>
                <c:pt idx="48" formatCode="0.00">
                  <c:v>0.153333333333333</c:v>
                </c:pt>
                <c:pt idx="49" formatCode="0.00">
                  <c:v>0.874761904761905</c:v>
                </c:pt>
                <c:pt idx="50" formatCode="0.00">
                  <c:v>2.436666666666666</c:v>
                </c:pt>
                <c:pt idx="51" formatCode="0.00">
                  <c:v>1.656190476190476</c:v>
                </c:pt>
                <c:pt idx="52" formatCode="0.00">
                  <c:v>1.363809523809524</c:v>
                </c:pt>
                <c:pt idx="53" formatCode="0.00">
                  <c:v>0.762857142857143</c:v>
                </c:pt>
                <c:pt idx="54" formatCode="0.00">
                  <c:v>1.127142857142857</c:v>
                </c:pt>
                <c:pt idx="55" formatCode="0.00">
                  <c:v>0.912380952380952</c:v>
                </c:pt>
                <c:pt idx="56" formatCode="0.00">
                  <c:v>2.077619047619048</c:v>
                </c:pt>
                <c:pt idx="57" formatCode="0.00">
                  <c:v>1.306190476190476</c:v>
                </c:pt>
                <c:pt idx="58" formatCode="0.00">
                  <c:v>0.681904761904762</c:v>
                </c:pt>
                <c:pt idx="59" formatCode="0.00">
                  <c:v>0.752857142857143</c:v>
                </c:pt>
                <c:pt idx="60" formatCode="0.00">
                  <c:v>-0.058095238095238</c:v>
                </c:pt>
                <c:pt idx="61" formatCode="0.00">
                  <c:v>0.665714285714285</c:v>
                </c:pt>
                <c:pt idx="62" formatCode="0.00">
                  <c:v>0.58047619047619</c:v>
                </c:pt>
                <c:pt idx="63" formatCode="0.00">
                  <c:v>2.561904761904762</c:v>
                </c:pt>
                <c:pt idx="64" formatCode="0.00">
                  <c:v>1.29952380952381</c:v>
                </c:pt>
                <c:pt idx="65" formatCode="0.00">
                  <c:v>1.10952380952381</c:v>
                </c:pt>
                <c:pt idx="66" formatCode="0.00">
                  <c:v>-0.544285714285714</c:v>
                </c:pt>
                <c:pt idx="67" formatCode="0.00">
                  <c:v>0.372857142857143</c:v>
                </c:pt>
                <c:pt idx="68" formatCode="0.00">
                  <c:v>0.768095238095238</c:v>
                </c:pt>
                <c:pt idx="69" formatCode="0.00">
                  <c:v>0.383809523809524</c:v>
                </c:pt>
                <c:pt idx="70" formatCode="0.00">
                  <c:v>-0.387619047619048</c:v>
                </c:pt>
                <c:pt idx="71" formatCode="0.00">
                  <c:v>2.020952380952381</c:v>
                </c:pt>
                <c:pt idx="72" formatCode="0.00">
                  <c:v>2.937142857142857</c:v>
                </c:pt>
                <c:pt idx="73" formatCode="0.00">
                  <c:v>1.662380952380952</c:v>
                </c:pt>
                <c:pt idx="74" formatCode="0.00">
                  <c:v>3.15</c:v>
                </c:pt>
                <c:pt idx="75" formatCode="0.00">
                  <c:v>0.0742857142857143</c:v>
                </c:pt>
                <c:pt idx="76" formatCode="0.00">
                  <c:v>0.994761904761905</c:v>
                </c:pt>
                <c:pt idx="77" formatCode="0.00">
                  <c:v>0.845714285714286</c:v>
                </c:pt>
                <c:pt idx="78" formatCode="0.00">
                  <c:v>0.250952380952381</c:v>
                </c:pt>
                <c:pt idx="79" formatCode="0.00">
                  <c:v>0.573809523809524</c:v>
                </c:pt>
                <c:pt idx="80" formatCode="0.00">
                  <c:v>0.739047619047619</c:v>
                </c:pt>
                <c:pt idx="81" formatCode="0.00">
                  <c:v>-1.070952380952381</c:v>
                </c:pt>
                <c:pt idx="82" formatCode="0.00">
                  <c:v>1.063809523809524</c:v>
                </c:pt>
                <c:pt idx="83" formatCode="0.00">
                  <c:v>-0.129047619047619</c:v>
                </c:pt>
                <c:pt idx="84" formatCode="0.00">
                  <c:v>-0.0714285714285714</c:v>
                </c:pt>
                <c:pt idx="85" formatCode="0.00">
                  <c:v>-0.624285714285714</c:v>
                </c:pt>
                <c:pt idx="86" formatCode="0.00">
                  <c:v>-0.0380952380952381</c:v>
                </c:pt>
                <c:pt idx="87" formatCode="0.00">
                  <c:v>-1.880952380952381</c:v>
                </c:pt>
                <c:pt idx="88" formatCode="0.00">
                  <c:v>0.697619047619048</c:v>
                </c:pt>
                <c:pt idx="89" formatCode="0.00">
                  <c:v>0.953809523809524</c:v>
                </c:pt>
                <c:pt idx="90" formatCode="0.00">
                  <c:v>-0.235238095238095</c:v>
                </c:pt>
                <c:pt idx="91" formatCode="0.00">
                  <c:v>-0.307142857142857</c:v>
                </c:pt>
                <c:pt idx="92" formatCode="0.00">
                  <c:v>-0.258095238095238</c:v>
                </c:pt>
                <c:pt idx="93" formatCode="0.00">
                  <c:v>-0.235238095238095</c:v>
                </c:pt>
                <c:pt idx="94" formatCode="0.00">
                  <c:v>-1.078095238095238</c:v>
                </c:pt>
                <c:pt idx="95" formatCode="0.00">
                  <c:v>-0.904761904761905</c:v>
                </c:pt>
                <c:pt idx="96" formatCode="0.00">
                  <c:v>-1.040952380952381</c:v>
                </c:pt>
                <c:pt idx="97" formatCode="0.00">
                  <c:v>1.74952380952381</c:v>
                </c:pt>
                <c:pt idx="98" formatCode="0.00">
                  <c:v>0.649047619047619</c:v>
                </c:pt>
                <c:pt idx="99" formatCode="0.00">
                  <c:v>-0.866190476190476</c:v>
                </c:pt>
                <c:pt idx="100" formatCode="0.00">
                  <c:v>2.017142857142857</c:v>
                </c:pt>
                <c:pt idx="101" formatCode="0.00">
                  <c:v>0.775714285714286</c:v>
                </c:pt>
                <c:pt idx="102" formatCode="0.00">
                  <c:v>-0.378571428571429</c:v>
                </c:pt>
                <c:pt idx="103" formatCode="0.00">
                  <c:v>0.482380952380952</c:v>
                </c:pt>
                <c:pt idx="104" formatCode="0.00">
                  <c:v>-0.278571428571429</c:v>
                </c:pt>
                <c:pt idx="105" formatCode="0.00">
                  <c:v>-0.525238095238095</c:v>
                </c:pt>
                <c:pt idx="106" formatCode="0.00">
                  <c:v>0.738095238095238</c:v>
                </c:pt>
                <c:pt idx="107" formatCode="0.00">
                  <c:v>0.78</c:v>
                </c:pt>
                <c:pt idx="108" formatCode="0.00">
                  <c:v>0.77</c:v>
                </c:pt>
                <c:pt idx="109" formatCode="0.00">
                  <c:v>-1.422857142857143</c:v>
                </c:pt>
                <c:pt idx="110" formatCode="0.00">
                  <c:v>1.048095238095238</c:v>
                </c:pt>
                <c:pt idx="111" formatCode="0.00">
                  <c:v>-0.412857142857143</c:v>
                </c:pt>
                <c:pt idx="112" formatCode="0.00">
                  <c:v>-1.891428571428571</c:v>
                </c:pt>
                <c:pt idx="113" formatCode="0.00">
                  <c:v>0.944761904761905</c:v>
                </c:pt>
                <c:pt idx="114" formatCode="0.00">
                  <c:v>-1.430476190476191</c:v>
                </c:pt>
                <c:pt idx="115" formatCode="0.00">
                  <c:v>0.779523809523809</c:v>
                </c:pt>
                <c:pt idx="116" formatCode="0.00">
                  <c:v>-0.756190476190476</c:v>
                </c:pt>
                <c:pt idx="117" formatCode="0.00">
                  <c:v>-1.587142857142857</c:v>
                </c:pt>
                <c:pt idx="118" formatCode="0.00">
                  <c:v>0.935238095238095</c:v>
                </c:pt>
                <c:pt idx="119" formatCode="0.00">
                  <c:v>0.253809523809524</c:v>
                </c:pt>
                <c:pt idx="120" formatCode="0.00">
                  <c:v>1.470952380952381</c:v>
                </c:pt>
                <c:pt idx="121" formatCode="0.00">
                  <c:v>-1.164285714285714</c:v>
                </c:pt>
                <c:pt idx="122" formatCode="0.00">
                  <c:v>0.155714285714286</c:v>
                </c:pt>
                <c:pt idx="123" formatCode="0.00">
                  <c:v>-1.337142857142857</c:v>
                </c:pt>
                <c:pt idx="124" formatCode="0.00">
                  <c:v>-1.375238095238095</c:v>
                </c:pt>
                <c:pt idx="125" formatCode="0.00">
                  <c:v>-0.659523809523809</c:v>
                </c:pt>
                <c:pt idx="126" formatCode="0.00">
                  <c:v>1.768571428571428</c:v>
                </c:pt>
                <c:pt idx="127" formatCode="0.00">
                  <c:v>1.919047619047619</c:v>
                </c:pt>
                <c:pt idx="128" formatCode="0.00">
                  <c:v>0.274761904761905</c:v>
                </c:pt>
                <c:pt idx="129" formatCode="0.00">
                  <c:v>-0.694285714285714</c:v>
                </c:pt>
                <c:pt idx="130" formatCode="0.00">
                  <c:v>1.816666666666667</c:v>
                </c:pt>
                <c:pt idx="131" formatCode="0.00">
                  <c:v>1.767619047619047</c:v>
                </c:pt>
              </c:numCache>
            </c:numRef>
          </c:val>
          <c:smooth val="0"/>
        </c:ser>
        <c:dLbls>
          <c:showLegendKey val="0"/>
          <c:showVal val="0"/>
          <c:showCatName val="0"/>
          <c:showSerName val="0"/>
          <c:showPercent val="0"/>
          <c:showBubbleSize val="0"/>
        </c:dLbls>
        <c:marker val="1"/>
        <c:smooth val="0"/>
        <c:axId val="2076221784"/>
        <c:axId val="2038717384"/>
      </c:lineChart>
      <c:catAx>
        <c:axId val="2076221784"/>
        <c:scaling>
          <c:orientation val="minMax"/>
        </c:scaling>
        <c:delete val="0"/>
        <c:axPos val="b"/>
        <c:numFmt formatCode="General" sourceLinked="1"/>
        <c:majorTickMark val="out"/>
        <c:minorTickMark val="none"/>
        <c:tickLblPos val="nextTo"/>
        <c:txPr>
          <a:bodyPr/>
          <a:lstStyle/>
          <a:p>
            <a:pPr>
              <a:defRPr sz="1400" b="1" i="0"/>
            </a:pPr>
            <a:endParaRPr lang="en-US"/>
          </a:p>
        </c:txPr>
        <c:crossAx val="2038717384"/>
        <c:crossesAt val="-4.0"/>
        <c:auto val="1"/>
        <c:lblAlgn val="ctr"/>
        <c:lblOffset val="100"/>
        <c:tickLblSkip val="15"/>
        <c:tickMarkSkip val="5"/>
        <c:noMultiLvlLbl val="0"/>
      </c:catAx>
      <c:valAx>
        <c:axId val="2038717384"/>
        <c:scaling>
          <c:orientation val="minMax"/>
        </c:scaling>
        <c:delete val="0"/>
        <c:axPos val="l"/>
        <c:majorGridlines/>
        <c:numFmt formatCode="0" sourceLinked="0"/>
        <c:majorTickMark val="out"/>
        <c:minorTickMark val="none"/>
        <c:tickLblPos val="nextTo"/>
        <c:txPr>
          <a:bodyPr/>
          <a:lstStyle/>
          <a:p>
            <a:pPr>
              <a:defRPr sz="1400" b="1" i="0"/>
            </a:pPr>
            <a:endParaRPr lang="en-US"/>
          </a:p>
        </c:txPr>
        <c:crossAx val="2076221784"/>
        <c:crosses val="autoZero"/>
        <c:crossBetween val="between"/>
      </c:valAx>
    </c:plotArea>
    <c:legend>
      <c:legendPos val="r"/>
      <c:layout>
        <c:manualLayout>
          <c:xMode val="edge"/>
          <c:yMode val="edge"/>
          <c:x val="0.297478331875182"/>
          <c:y val="0.712972245928781"/>
          <c:w val="0.113324098376592"/>
          <c:h val="0.174871611773819"/>
        </c:manualLayout>
      </c:layout>
      <c:overlay val="0"/>
      <c:spPr>
        <a:solidFill>
          <a:schemeClr val="bg1"/>
        </a:solidFill>
        <a:ln>
          <a:solidFill>
            <a:schemeClr val="tx1"/>
          </a:solidFill>
        </a:ln>
      </c:spPr>
      <c:txPr>
        <a:bodyPr/>
        <a:lstStyle/>
        <a:p>
          <a:pPr>
            <a:defRPr sz="1400" b="1" i="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21E2D-FD60-9147-871A-384ED3BB1572}" type="datetimeFigureOut">
              <a:rPr lang="en-US" smtClean="0"/>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5394E-126D-A04E-8EA3-230B84E469F7}" type="slidenum">
              <a:rPr lang="en-US" smtClean="0"/>
              <a:t>‹#›</a:t>
            </a:fld>
            <a:endParaRPr lang="en-US"/>
          </a:p>
        </p:txBody>
      </p:sp>
    </p:spTree>
    <p:extLst>
      <p:ext uri="{BB962C8B-B14F-4D97-AF65-F5344CB8AC3E}">
        <p14:creationId xmlns:p14="http://schemas.microsoft.com/office/powerpoint/2010/main" val="2174468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p:cNvSpPr>
          <p:nvPr>
            <p:ph type="sldImg"/>
          </p:nvPr>
        </p:nvSpPr>
        <p:spPr>
          <a:solidFill>
            <a:srgbClr val="FFFFFF"/>
          </a:solidFill>
          <a:ln/>
        </p:spPr>
      </p:sp>
      <p:sp>
        <p:nvSpPr>
          <p:cNvPr id="450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solidFill>
            <a:srgbClr val="FFFFFF"/>
          </a:solidFill>
          <a:ln/>
        </p:spPr>
      </p:sp>
      <p:sp>
        <p:nvSpPr>
          <p:cNvPr id="3789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7" tIns="45903" rIns="91807" bIns="45903" anchor="b"/>
          <a:lstStyle>
            <a:lvl1pPr defTabSz="917575">
              <a:defRPr sz="2400">
                <a:solidFill>
                  <a:schemeClr val="tx1"/>
                </a:solidFill>
                <a:latin typeface="Times" charset="0"/>
                <a:ea typeface="ＭＳ Ｐゴシック" charset="0"/>
                <a:cs typeface="ＭＳ Ｐゴシック" charset="0"/>
              </a:defRPr>
            </a:lvl1pPr>
            <a:lvl2pPr marL="742950" indent="-285750" defTabSz="917575">
              <a:defRPr sz="2400">
                <a:solidFill>
                  <a:schemeClr val="tx1"/>
                </a:solidFill>
                <a:latin typeface="Times" charset="0"/>
                <a:ea typeface="ＭＳ Ｐゴシック" charset="0"/>
              </a:defRPr>
            </a:lvl2pPr>
            <a:lvl3pPr marL="1143000" indent="-228600" defTabSz="917575">
              <a:defRPr sz="2400">
                <a:solidFill>
                  <a:schemeClr val="tx1"/>
                </a:solidFill>
                <a:latin typeface="Times" charset="0"/>
                <a:ea typeface="ＭＳ Ｐゴシック" charset="0"/>
              </a:defRPr>
            </a:lvl3pPr>
            <a:lvl4pPr marL="1600200" indent="-228600" defTabSz="917575">
              <a:defRPr sz="2400">
                <a:solidFill>
                  <a:schemeClr val="tx1"/>
                </a:solidFill>
                <a:latin typeface="Times" charset="0"/>
                <a:ea typeface="ＭＳ Ｐゴシック" charset="0"/>
              </a:defRPr>
            </a:lvl4pPr>
            <a:lvl5pPr marL="2057400" indent="-228600" defTabSz="917575">
              <a:defRPr sz="2400">
                <a:solidFill>
                  <a:schemeClr val="tx1"/>
                </a:solidFill>
                <a:latin typeface="Times"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74B2B9F8-7BB6-B64F-8361-058504904603}" type="slidenum">
              <a:rPr lang="en-US" sz="1200">
                <a:latin typeface="Arial" charset="0"/>
              </a:rPr>
              <a:pPr algn="r" eaLnBrk="1" hangingPunct="1"/>
              <a:t>14</a:t>
            </a:fld>
            <a:endParaRPr lang="en-US" sz="1200">
              <a:latin typeface="Arial" charset="0"/>
            </a:endParaRPr>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807" tIns="45903" rIns="91807" bIns="45903"/>
          <a:lstStyle/>
          <a:p>
            <a:pPr eaLnBrk="1" hangingPunct="1"/>
            <a:r>
              <a:rPr lang="en-US">
                <a:ea typeface="ＭＳ Ｐゴシック" charset="0"/>
                <a:cs typeface="ＭＳ Ｐゴシック" charset="0"/>
              </a:rPr>
              <a:t>John</a:t>
            </a:r>
          </a:p>
          <a:p>
            <a:pPr eaLnBrk="1" hangingPunct="1"/>
            <a:r>
              <a:rPr lang="en-US">
                <a:ea typeface="ＭＳ Ｐゴシック" charset="0"/>
                <a:cs typeface="ＭＳ Ｐゴシック" charset="0"/>
              </a:rPr>
              <a:t>John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26"/>
          <p:cNvSpPr>
            <a:spLocks noGrp="1" noRot="1" noChangeAspect="1" noChangeArrowheads="1"/>
          </p:cNvSpPr>
          <p:nvPr>
            <p:ph type="sldImg"/>
          </p:nvPr>
        </p:nvSpPr>
        <p:spPr>
          <a:solidFill>
            <a:srgbClr val="FFFFFF"/>
          </a:solidFill>
          <a:ln/>
        </p:spPr>
      </p:sp>
      <p:sp>
        <p:nvSpPr>
          <p:cNvPr id="5529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p:cNvSpPr>
          <p:nvPr>
            <p:ph type="sldImg"/>
          </p:nvPr>
        </p:nvSpPr>
        <p:spPr>
          <a:solidFill>
            <a:srgbClr val="FFFFFF"/>
          </a:solidFill>
          <a:ln/>
        </p:spPr>
      </p:sp>
      <p:sp>
        <p:nvSpPr>
          <p:cNvPr id="471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7" tIns="45903" rIns="91807" bIns="45903" anchor="b"/>
          <a:lstStyle>
            <a:lvl1pPr defTabSz="917575">
              <a:defRPr sz="2400">
                <a:solidFill>
                  <a:schemeClr val="tx1"/>
                </a:solidFill>
                <a:latin typeface="Times" charset="0"/>
                <a:ea typeface="ＭＳ Ｐゴシック" charset="0"/>
                <a:cs typeface="ＭＳ Ｐゴシック" charset="0"/>
              </a:defRPr>
            </a:lvl1pPr>
            <a:lvl2pPr marL="742950" indent="-285750" defTabSz="917575">
              <a:defRPr sz="2400">
                <a:solidFill>
                  <a:schemeClr val="tx1"/>
                </a:solidFill>
                <a:latin typeface="Times" charset="0"/>
                <a:ea typeface="ＭＳ Ｐゴシック" charset="0"/>
              </a:defRPr>
            </a:lvl2pPr>
            <a:lvl3pPr marL="1143000" indent="-228600" defTabSz="917575">
              <a:defRPr sz="2400">
                <a:solidFill>
                  <a:schemeClr val="tx1"/>
                </a:solidFill>
                <a:latin typeface="Times" charset="0"/>
                <a:ea typeface="ＭＳ Ｐゴシック" charset="0"/>
              </a:defRPr>
            </a:lvl3pPr>
            <a:lvl4pPr marL="1600200" indent="-228600" defTabSz="917575">
              <a:defRPr sz="2400">
                <a:solidFill>
                  <a:schemeClr val="tx1"/>
                </a:solidFill>
                <a:latin typeface="Times" charset="0"/>
                <a:ea typeface="ＭＳ Ｐゴシック" charset="0"/>
              </a:defRPr>
            </a:lvl4pPr>
            <a:lvl5pPr marL="2057400" indent="-228600" defTabSz="917575">
              <a:defRPr sz="2400">
                <a:solidFill>
                  <a:schemeClr val="tx1"/>
                </a:solidFill>
                <a:latin typeface="Times"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3EBC839F-8532-0D47-B348-2DDBAE7CF5E5}" type="slidenum">
              <a:rPr lang="en-US" sz="1200">
                <a:latin typeface="Arial" charset="0"/>
              </a:rPr>
              <a:pPr algn="r" eaLnBrk="1" hangingPunct="1"/>
              <a:t>29</a:t>
            </a:fld>
            <a:endParaRPr lang="en-US" sz="1200">
              <a:latin typeface="Arial" charset="0"/>
            </a:endParaRPr>
          </a:p>
        </p:txBody>
      </p:sp>
      <p:sp>
        <p:nvSpPr>
          <p:cNvPr id="4915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807" tIns="45903" rIns="91807" bIns="45903"/>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p:cNvSpPr>
          <p:nvPr>
            <p:ph type="sldImg"/>
          </p:nvPr>
        </p:nvSpPr>
        <p:spPr>
          <a:solidFill>
            <a:srgbClr val="FFFFFF"/>
          </a:solidFill>
          <a:ln/>
        </p:spPr>
      </p:sp>
      <p:sp>
        <p:nvSpPr>
          <p:cNvPr id="5120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DAAB4-6B21-474A-93FD-1C0EEE6C229E}"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40425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DAAB4-6B21-474A-93FD-1C0EEE6C229E}"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405542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DAAB4-6B21-474A-93FD-1C0EEE6C229E}"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54275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8D25C-4AD5-8E45-864B-AA33476B7427}" type="slidenum">
              <a:rPr lang="en-US"/>
              <a:pPr>
                <a:defRPr/>
              </a:pPr>
              <a:t>‹#›</a:t>
            </a:fld>
            <a:endParaRPr lang="en-US"/>
          </a:p>
        </p:txBody>
      </p:sp>
    </p:spTree>
    <p:extLst>
      <p:ext uri="{BB962C8B-B14F-4D97-AF65-F5344CB8AC3E}">
        <p14:creationId xmlns:p14="http://schemas.microsoft.com/office/powerpoint/2010/main" val="30687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DAAB4-6B21-474A-93FD-1C0EEE6C229E}"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397108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DAAB4-6B21-474A-93FD-1C0EEE6C229E}"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140066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DAAB4-6B21-474A-93FD-1C0EEE6C229E}"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20363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DAAB4-6B21-474A-93FD-1C0EEE6C229E}"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111926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DAAB4-6B21-474A-93FD-1C0EEE6C229E}"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87861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DAAB4-6B21-474A-93FD-1C0EEE6C229E}"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99255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DAAB4-6B21-474A-93FD-1C0EEE6C229E}"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328924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DAAB4-6B21-474A-93FD-1C0EEE6C229E}"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EE8C-C93A-4445-A243-3DEFF3B70533}" type="slidenum">
              <a:rPr lang="en-US" smtClean="0"/>
              <a:t>‹#›</a:t>
            </a:fld>
            <a:endParaRPr lang="en-US"/>
          </a:p>
        </p:txBody>
      </p:sp>
    </p:spTree>
    <p:extLst>
      <p:ext uri="{BB962C8B-B14F-4D97-AF65-F5344CB8AC3E}">
        <p14:creationId xmlns:p14="http://schemas.microsoft.com/office/powerpoint/2010/main" val="2103981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DAAB4-6B21-474A-93FD-1C0EEE6C229E}" type="datetimeFigureOut">
              <a:rPr lang="en-US" smtClean="0"/>
              <a:t>7/10/12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EEE8C-C93A-4445-A243-3DEFF3B70533}" type="slidenum">
              <a:rPr lang="en-US" smtClean="0"/>
              <a:t>‹#›</a:t>
            </a:fld>
            <a:endParaRPr lang="en-US"/>
          </a:p>
        </p:txBody>
      </p:sp>
    </p:spTree>
    <p:extLst>
      <p:ext uri="{BB962C8B-B14F-4D97-AF65-F5344CB8AC3E}">
        <p14:creationId xmlns:p14="http://schemas.microsoft.com/office/powerpoint/2010/main" val="1250510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1678"/>
            <a:ext cx="7772400" cy="2020588"/>
          </a:xfrm>
        </p:spPr>
        <p:txBody>
          <a:bodyPr>
            <a:normAutofit fontScale="90000"/>
          </a:bodyPr>
          <a:lstStyle/>
          <a:p>
            <a:r>
              <a:rPr lang="en-US" b="1" dirty="0" smtClean="0"/>
              <a:t>State Climatologist Report</a:t>
            </a:r>
            <a:br>
              <a:rPr lang="en-US" b="1" dirty="0" smtClean="0"/>
            </a:br>
            <a:r>
              <a:rPr lang="en-US" b="1" dirty="0" smtClean="0"/>
              <a:t>Alabama – Water Water Everywhere (Most of the Time)</a:t>
            </a:r>
            <a:endParaRPr lang="en-US" b="1" dirty="0"/>
          </a:p>
        </p:txBody>
      </p:sp>
      <p:sp>
        <p:nvSpPr>
          <p:cNvPr id="3" name="Subtitle 2"/>
          <p:cNvSpPr>
            <a:spLocks noGrp="1"/>
          </p:cNvSpPr>
          <p:nvPr>
            <p:ph type="subTitle" idx="1"/>
          </p:nvPr>
        </p:nvSpPr>
        <p:spPr>
          <a:xfrm>
            <a:off x="1371600" y="4770335"/>
            <a:ext cx="6400800" cy="1752600"/>
          </a:xfrm>
        </p:spPr>
        <p:txBody>
          <a:bodyPr/>
          <a:lstStyle/>
          <a:p>
            <a:r>
              <a:rPr lang="en-US" b="1" dirty="0" smtClean="0"/>
              <a:t>John R. Christy</a:t>
            </a:r>
          </a:p>
          <a:p>
            <a:r>
              <a:rPr lang="en-US" b="1" dirty="0" smtClean="0"/>
              <a:t>University of Alabama in Huntsville</a:t>
            </a:r>
            <a:endParaRPr lang="en-US" b="1" dirty="0"/>
          </a:p>
        </p:txBody>
      </p:sp>
      <p:pic>
        <p:nvPicPr>
          <p:cNvPr id="4" name="Picture 3" descr="AOSC_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217" y="90706"/>
            <a:ext cx="4213237" cy="2633274"/>
          </a:xfrm>
          <a:prstGeom prst="rect">
            <a:avLst/>
          </a:prstGeom>
        </p:spPr>
      </p:pic>
    </p:spTree>
    <p:extLst>
      <p:ext uri="{BB962C8B-B14F-4D97-AF65-F5344CB8AC3E}">
        <p14:creationId xmlns:p14="http://schemas.microsoft.com/office/powerpoint/2010/main" val="281862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FF"/>
                </a:solidFill>
              </a:rPr>
              <a:t>Water Policy and Resources</a:t>
            </a:r>
            <a:endParaRPr lang="en-US" b="1" dirty="0">
              <a:solidFill>
                <a:srgbClr val="0000FF"/>
              </a:solidFill>
            </a:endParaRPr>
          </a:p>
        </p:txBody>
      </p:sp>
      <p:sp>
        <p:nvSpPr>
          <p:cNvPr id="3" name="Content Placeholder 2"/>
          <p:cNvSpPr>
            <a:spLocks noGrp="1"/>
          </p:cNvSpPr>
          <p:nvPr>
            <p:ph idx="1"/>
          </p:nvPr>
        </p:nvSpPr>
        <p:spPr>
          <a:xfrm>
            <a:off x="330200" y="1447800"/>
            <a:ext cx="8356600" cy="4525963"/>
          </a:xfrm>
        </p:spPr>
        <p:txBody>
          <a:bodyPr>
            <a:normAutofit fontScale="92500" lnSpcReduction="20000"/>
          </a:bodyPr>
          <a:lstStyle/>
          <a:p>
            <a:r>
              <a:rPr lang="en-US" b="1" dirty="0" smtClean="0">
                <a:solidFill>
                  <a:srgbClr val="0000FF"/>
                </a:solidFill>
              </a:rPr>
              <a:t>Alabama has abundant water resources so our policy should be based on managing this abundance for the good of the State</a:t>
            </a:r>
          </a:p>
          <a:p>
            <a:r>
              <a:rPr lang="en-US" b="1" dirty="0" smtClean="0">
                <a:solidFill>
                  <a:srgbClr val="0000FF"/>
                </a:solidFill>
              </a:rPr>
              <a:t>Management plan looks to store water when abundant so as not to further stress streams when Mother Nature sends a drought</a:t>
            </a:r>
          </a:p>
          <a:p>
            <a:r>
              <a:rPr lang="en-US" b="1" dirty="0" smtClean="0">
                <a:solidFill>
                  <a:srgbClr val="DBEEF4"/>
                </a:solidFill>
              </a:rPr>
              <a:t>Largest storage – ground water</a:t>
            </a:r>
          </a:p>
          <a:p>
            <a:r>
              <a:rPr lang="en-US" b="1" dirty="0" smtClean="0">
                <a:solidFill>
                  <a:srgbClr val="DBEEF4"/>
                </a:solidFill>
              </a:rPr>
              <a:t>Next largest storage – surface water</a:t>
            </a:r>
          </a:p>
          <a:p>
            <a:r>
              <a:rPr lang="en-US" b="1" dirty="0" smtClean="0">
                <a:solidFill>
                  <a:srgbClr val="DBEEF4"/>
                </a:solidFill>
              </a:rPr>
              <a:t>Requires accurate information on these resources and their variability and trends</a:t>
            </a:r>
            <a:endParaRPr lang="en-US" b="1" dirty="0">
              <a:solidFill>
                <a:srgbClr val="DBEEF4"/>
              </a:solidFill>
            </a:endParaRPr>
          </a:p>
        </p:txBody>
      </p:sp>
    </p:spTree>
    <p:extLst>
      <p:ext uri="{BB962C8B-B14F-4D97-AF65-F5344CB8AC3E}">
        <p14:creationId xmlns:p14="http://schemas.microsoft.com/office/powerpoint/2010/main" val="332865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FF"/>
                </a:solidFill>
              </a:rPr>
              <a:t>Water Policy and Resources</a:t>
            </a:r>
            <a:endParaRPr lang="en-US" b="1" dirty="0">
              <a:solidFill>
                <a:srgbClr val="0000FF"/>
              </a:solidFill>
            </a:endParaRPr>
          </a:p>
        </p:txBody>
      </p:sp>
      <p:sp>
        <p:nvSpPr>
          <p:cNvPr id="3" name="Content Placeholder 2"/>
          <p:cNvSpPr>
            <a:spLocks noGrp="1"/>
          </p:cNvSpPr>
          <p:nvPr>
            <p:ph idx="1"/>
          </p:nvPr>
        </p:nvSpPr>
        <p:spPr>
          <a:xfrm>
            <a:off x="330200" y="1447800"/>
            <a:ext cx="8356600" cy="4525963"/>
          </a:xfrm>
        </p:spPr>
        <p:txBody>
          <a:bodyPr>
            <a:normAutofit fontScale="92500" lnSpcReduction="20000"/>
          </a:bodyPr>
          <a:lstStyle/>
          <a:p>
            <a:r>
              <a:rPr lang="en-US" b="1" dirty="0" smtClean="0">
                <a:solidFill>
                  <a:srgbClr val="0000FF"/>
                </a:solidFill>
              </a:rPr>
              <a:t>Alabama has abundant water resources so our policy should be based on managing this abundance for the good of the State</a:t>
            </a:r>
          </a:p>
          <a:p>
            <a:r>
              <a:rPr lang="en-US" b="1" dirty="0" smtClean="0">
                <a:solidFill>
                  <a:srgbClr val="0000FF"/>
                </a:solidFill>
              </a:rPr>
              <a:t>Management plan looks to store water when abundant so as not to further stress streams when Mother Nature sends a drought</a:t>
            </a:r>
          </a:p>
          <a:p>
            <a:r>
              <a:rPr lang="en-US" b="1" dirty="0" smtClean="0">
                <a:solidFill>
                  <a:srgbClr val="0000FF"/>
                </a:solidFill>
              </a:rPr>
              <a:t>Largest storage – ground water</a:t>
            </a:r>
          </a:p>
          <a:p>
            <a:r>
              <a:rPr lang="en-US" b="1" dirty="0" smtClean="0">
                <a:solidFill>
                  <a:srgbClr val="DBEEF4"/>
                </a:solidFill>
              </a:rPr>
              <a:t>Next largest storage – surface water</a:t>
            </a:r>
          </a:p>
          <a:p>
            <a:r>
              <a:rPr lang="en-US" b="1" dirty="0" smtClean="0">
                <a:solidFill>
                  <a:srgbClr val="DBEEF4"/>
                </a:solidFill>
              </a:rPr>
              <a:t>Requires accurate information on these resources and their variability and trends</a:t>
            </a:r>
            <a:endParaRPr lang="en-US" b="1" dirty="0">
              <a:solidFill>
                <a:srgbClr val="DBEEF4"/>
              </a:solidFill>
            </a:endParaRPr>
          </a:p>
        </p:txBody>
      </p:sp>
    </p:spTree>
    <p:extLst>
      <p:ext uri="{BB962C8B-B14F-4D97-AF65-F5344CB8AC3E}">
        <p14:creationId xmlns:p14="http://schemas.microsoft.com/office/powerpoint/2010/main" val="395134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FF"/>
                </a:solidFill>
              </a:rPr>
              <a:t>Water Policy and Resources</a:t>
            </a:r>
            <a:endParaRPr lang="en-US" b="1" dirty="0">
              <a:solidFill>
                <a:srgbClr val="0000FF"/>
              </a:solidFill>
            </a:endParaRPr>
          </a:p>
        </p:txBody>
      </p:sp>
      <p:sp>
        <p:nvSpPr>
          <p:cNvPr id="3" name="Content Placeholder 2"/>
          <p:cNvSpPr>
            <a:spLocks noGrp="1"/>
          </p:cNvSpPr>
          <p:nvPr>
            <p:ph idx="1"/>
          </p:nvPr>
        </p:nvSpPr>
        <p:spPr>
          <a:xfrm>
            <a:off x="330200" y="1447800"/>
            <a:ext cx="8356600" cy="4525963"/>
          </a:xfrm>
        </p:spPr>
        <p:txBody>
          <a:bodyPr>
            <a:normAutofit fontScale="92500" lnSpcReduction="20000"/>
          </a:bodyPr>
          <a:lstStyle/>
          <a:p>
            <a:r>
              <a:rPr lang="en-US" b="1" dirty="0" smtClean="0">
                <a:solidFill>
                  <a:srgbClr val="0000FF"/>
                </a:solidFill>
              </a:rPr>
              <a:t>Alabama has abundant water resources so our policy should be based on managing this abundance for the good of the State</a:t>
            </a:r>
          </a:p>
          <a:p>
            <a:r>
              <a:rPr lang="en-US" b="1" dirty="0" smtClean="0">
                <a:solidFill>
                  <a:srgbClr val="0000FF"/>
                </a:solidFill>
              </a:rPr>
              <a:t>Management plan looks to store water when abundant so as not to further stress streams when Mother Nature sends a drought</a:t>
            </a:r>
          </a:p>
          <a:p>
            <a:r>
              <a:rPr lang="en-US" b="1" dirty="0" smtClean="0">
                <a:solidFill>
                  <a:srgbClr val="0000FF"/>
                </a:solidFill>
              </a:rPr>
              <a:t>Largest storage – ground water</a:t>
            </a:r>
          </a:p>
          <a:p>
            <a:r>
              <a:rPr lang="en-US" b="1" dirty="0" smtClean="0">
                <a:solidFill>
                  <a:srgbClr val="0000FF"/>
                </a:solidFill>
              </a:rPr>
              <a:t>Next largest storage – surface water</a:t>
            </a:r>
          </a:p>
          <a:p>
            <a:r>
              <a:rPr lang="en-US" b="1" dirty="0" smtClean="0">
                <a:solidFill>
                  <a:srgbClr val="DBEEF4"/>
                </a:solidFill>
              </a:rPr>
              <a:t>Requires accurate information on these resources and their variability and trends</a:t>
            </a:r>
            <a:endParaRPr lang="en-US" b="1" dirty="0">
              <a:solidFill>
                <a:srgbClr val="DBEEF4"/>
              </a:solidFill>
            </a:endParaRPr>
          </a:p>
        </p:txBody>
      </p:sp>
    </p:spTree>
    <p:extLst>
      <p:ext uri="{BB962C8B-B14F-4D97-AF65-F5344CB8AC3E}">
        <p14:creationId xmlns:p14="http://schemas.microsoft.com/office/powerpoint/2010/main" val="24933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FF"/>
                </a:solidFill>
              </a:rPr>
              <a:t>Water Policy and Resources</a:t>
            </a:r>
            <a:endParaRPr lang="en-US" b="1" dirty="0">
              <a:solidFill>
                <a:srgbClr val="0000FF"/>
              </a:solidFill>
            </a:endParaRPr>
          </a:p>
        </p:txBody>
      </p:sp>
      <p:sp>
        <p:nvSpPr>
          <p:cNvPr id="3" name="Content Placeholder 2"/>
          <p:cNvSpPr>
            <a:spLocks noGrp="1"/>
          </p:cNvSpPr>
          <p:nvPr>
            <p:ph idx="1"/>
          </p:nvPr>
        </p:nvSpPr>
        <p:spPr>
          <a:xfrm>
            <a:off x="330200" y="1447800"/>
            <a:ext cx="8356600" cy="4525963"/>
          </a:xfrm>
        </p:spPr>
        <p:txBody>
          <a:bodyPr>
            <a:normAutofit fontScale="92500" lnSpcReduction="20000"/>
          </a:bodyPr>
          <a:lstStyle/>
          <a:p>
            <a:r>
              <a:rPr lang="en-US" b="1" dirty="0" smtClean="0">
                <a:solidFill>
                  <a:srgbClr val="0000FF"/>
                </a:solidFill>
              </a:rPr>
              <a:t>Alabama has abundant water resources so our policy should be based on managing this abundance for the good of the State</a:t>
            </a:r>
          </a:p>
          <a:p>
            <a:r>
              <a:rPr lang="en-US" b="1" dirty="0" smtClean="0">
                <a:solidFill>
                  <a:srgbClr val="0000FF"/>
                </a:solidFill>
              </a:rPr>
              <a:t>Management plan looks to store water when abundant so as not to further stress streams when Mother Nature sends a drought</a:t>
            </a:r>
          </a:p>
          <a:p>
            <a:r>
              <a:rPr lang="en-US" b="1" dirty="0" smtClean="0">
                <a:solidFill>
                  <a:srgbClr val="0000FF"/>
                </a:solidFill>
              </a:rPr>
              <a:t>Largest storage – ground water</a:t>
            </a:r>
          </a:p>
          <a:p>
            <a:r>
              <a:rPr lang="en-US" b="1" dirty="0" smtClean="0">
                <a:solidFill>
                  <a:srgbClr val="0000FF"/>
                </a:solidFill>
              </a:rPr>
              <a:t>Next largest storage – surface water</a:t>
            </a:r>
          </a:p>
          <a:p>
            <a:r>
              <a:rPr lang="en-US" b="1" dirty="0" smtClean="0">
                <a:solidFill>
                  <a:srgbClr val="0000FF"/>
                </a:solidFill>
              </a:rPr>
              <a:t>Requires accurate information on these resources and their variability and trends</a:t>
            </a:r>
            <a:endParaRPr lang="en-US" b="1" dirty="0">
              <a:solidFill>
                <a:srgbClr val="0000FF"/>
              </a:solidFill>
            </a:endParaRPr>
          </a:p>
        </p:txBody>
      </p:sp>
    </p:spTree>
    <p:extLst>
      <p:ext uri="{BB962C8B-B14F-4D97-AF65-F5344CB8AC3E}">
        <p14:creationId xmlns:p14="http://schemas.microsoft.com/office/powerpoint/2010/main" val="146718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438400" y="2133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latin typeface="Helvetica" charset="0"/>
              </a:rPr>
              <a:t>Jim</a:t>
            </a:r>
            <a:r>
              <a:rPr lang="ja-JP" altLang="en-US" sz="1800" b="1">
                <a:latin typeface="Helvetica" charset="0"/>
              </a:rPr>
              <a:t>’</a:t>
            </a:r>
            <a:r>
              <a:rPr lang="en-US" altLang="ja-JP" sz="1800" b="1">
                <a:latin typeface="Helvetica" charset="0"/>
              </a:rPr>
              <a:t>s Change in Irrigation Slide</a:t>
            </a:r>
            <a:endParaRPr lang="en-US" sz="1800" b="1">
              <a:latin typeface="Helvetica" charset="0"/>
            </a:endParaRPr>
          </a:p>
        </p:txBody>
      </p:sp>
      <p:pic>
        <p:nvPicPr>
          <p:cNvPr id="41986" name="Picture 3" descr="IrrigatedLand(NetChanges1997-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6962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5754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2"/>
          <p:cNvSpPr txBox="1">
            <a:spLocks noChangeArrowheads="1"/>
          </p:cNvSpPr>
          <p:nvPr/>
        </p:nvSpPr>
        <p:spPr bwMode="auto">
          <a:xfrm>
            <a:off x="685800" y="304800"/>
            <a:ext cx="7848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dirty="0">
                <a:solidFill>
                  <a:srgbClr val="FF0000"/>
                </a:solidFill>
              </a:rPr>
              <a:t>The tremendous increase in western agriculture due to irrigation came with additional costs beyond what the federal government paid. </a:t>
            </a:r>
          </a:p>
        </p:txBody>
      </p:sp>
      <p:sp>
        <p:nvSpPr>
          <p:cNvPr id="404482" name="Text Box 3"/>
          <p:cNvSpPr txBox="1">
            <a:spLocks noChangeArrowheads="1"/>
          </p:cNvSpPr>
          <p:nvPr/>
        </p:nvSpPr>
        <p:spPr bwMode="auto">
          <a:xfrm>
            <a:off x="533400" y="1600200"/>
            <a:ext cx="4343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2000" dirty="0">
                <a:solidFill>
                  <a:schemeClr val="bg2">
                    <a:lumMod val="25000"/>
                  </a:schemeClr>
                </a:solidFill>
              </a:rPr>
              <a:t>For example in California tremendous environmental damage was done as rivers were totally depleted destroying salmon runs and wetlands. </a:t>
            </a:r>
            <a:endParaRPr lang="en-US" dirty="0">
              <a:solidFill>
                <a:schemeClr val="bg2">
                  <a:lumMod val="25000"/>
                </a:schemeClr>
              </a:solidFill>
            </a:endParaRPr>
          </a:p>
        </p:txBody>
      </p:sp>
      <p:pic>
        <p:nvPicPr>
          <p:cNvPr id="404483" name="Picture 5"/>
          <p:cNvPicPr>
            <a:picLocks noChangeAspect="1" noChangeArrowheads="1"/>
          </p:cNvPicPr>
          <p:nvPr/>
        </p:nvPicPr>
        <p:blipFill>
          <a:blip r:embed="rId2">
            <a:extLst>
              <a:ext uri="{28A0092B-C50C-407E-A947-70E740481C1C}">
                <a14:useLocalDpi xmlns:a14="http://schemas.microsoft.com/office/drawing/2010/main" val="0"/>
              </a:ext>
            </a:extLst>
          </a:blip>
          <a:srcRect l="32031" t="30208" r="13281" b="33333"/>
          <a:stretch>
            <a:fillRect/>
          </a:stretch>
        </p:blipFill>
        <p:spPr bwMode="auto">
          <a:xfrm>
            <a:off x="533400" y="32766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4484" name="Group 13"/>
          <p:cNvGrpSpPr>
            <a:grpSpLocks/>
          </p:cNvGrpSpPr>
          <p:nvPr/>
        </p:nvGrpSpPr>
        <p:grpSpPr bwMode="auto">
          <a:xfrm>
            <a:off x="5029200" y="2667000"/>
            <a:ext cx="3657600" cy="2743200"/>
            <a:chOff x="3168" y="1872"/>
            <a:chExt cx="2304" cy="1728"/>
          </a:xfrm>
        </p:grpSpPr>
        <p:pic>
          <p:nvPicPr>
            <p:cNvPr id="404490"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36458" r="49219" b="21875"/>
            <a:stretch>
              <a:fillRect/>
            </a:stretch>
          </p:blipFill>
          <p:spPr bwMode="auto">
            <a:xfrm>
              <a:off x="3168" y="1872"/>
              <a:ext cx="230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91" name="Freeform 7"/>
            <p:cNvSpPr>
              <a:spLocks/>
            </p:cNvSpPr>
            <p:nvPr/>
          </p:nvSpPr>
          <p:spPr bwMode="auto">
            <a:xfrm>
              <a:off x="3440" y="1960"/>
              <a:ext cx="1784" cy="1320"/>
            </a:xfrm>
            <a:custGeom>
              <a:avLst/>
              <a:gdLst>
                <a:gd name="T0" fmla="*/ 208 w 1784"/>
                <a:gd name="T1" fmla="*/ 632 h 1320"/>
                <a:gd name="T2" fmla="*/ 160 w 1784"/>
                <a:gd name="T3" fmla="*/ 632 h 1320"/>
                <a:gd name="T4" fmla="*/ 64 w 1784"/>
                <a:gd name="T5" fmla="*/ 536 h 1320"/>
                <a:gd name="T6" fmla="*/ 112 w 1784"/>
                <a:gd name="T7" fmla="*/ 536 h 1320"/>
                <a:gd name="T8" fmla="*/ 112 w 1784"/>
                <a:gd name="T9" fmla="*/ 488 h 1320"/>
                <a:gd name="T10" fmla="*/ 16 w 1784"/>
                <a:gd name="T11" fmla="*/ 440 h 1320"/>
                <a:gd name="T12" fmla="*/ 16 w 1784"/>
                <a:gd name="T13" fmla="*/ 392 h 1320"/>
                <a:gd name="T14" fmla="*/ 64 w 1784"/>
                <a:gd name="T15" fmla="*/ 344 h 1320"/>
                <a:gd name="T16" fmla="*/ 64 w 1784"/>
                <a:gd name="T17" fmla="*/ 296 h 1320"/>
                <a:gd name="T18" fmla="*/ 160 w 1784"/>
                <a:gd name="T19" fmla="*/ 248 h 1320"/>
                <a:gd name="T20" fmla="*/ 208 w 1784"/>
                <a:gd name="T21" fmla="*/ 152 h 1320"/>
                <a:gd name="T22" fmla="*/ 304 w 1784"/>
                <a:gd name="T23" fmla="*/ 56 h 1320"/>
                <a:gd name="T24" fmla="*/ 400 w 1784"/>
                <a:gd name="T25" fmla="*/ 56 h 1320"/>
                <a:gd name="T26" fmla="*/ 544 w 1784"/>
                <a:gd name="T27" fmla="*/ 8 h 1320"/>
                <a:gd name="T28" fmla="*/ 832 w 1784"/>
                <a:gd name="T29" fmla="*/ 8 h 1320"/>
                <a:gd name="T30" fmla="*/ 1072 w 1784"/>
                <a:gd name="T31" fmla="*/ 56 h 1320"/>
                <a:gd name="T32" fmla="*/ 1168 w 1784"/>
                <a:gd name="T33" fmla="*/ 104 h 1320"/>
                <a:gd name="T34" fmla="*/ 1360 w 1784"/>
                <a:gd name="T35" fmla="*/ 344 h 1320"/>
                <a:gd name="T36" fmla="*/ 1456 w 1784"/>
                <a:gd name="T37" fmla="*/ 536 h 1320"/>
                <a:gd name="T38" fmla="*/ 1552 w 1784"/>
                <a:gd name="T39" fmla="*/ 584 h 1320"/>
                <a:gd name="T40" fmla="*/ 1600 w 1784"/>
                <a:gd name="T41" fmla="*/ 680 h 1320"/>
                <a:gd name="T42" fmla="*/ 1696 w 1784"/>
                <a:gd name="T43" fmla="*/ 776 h 1320"/>
                <a:gd name="T44" fmla="*/ 1744 w 1784"/>
                <a:gd name="T45" fmla="*/ 872 h 1320"/>
                <a:gd name="T46" fmla="*/ 1744 w 1784"/>
                <a:gd name="T47" fmla="*/ 920 h 1320"/>
                <a:gd name="T48" fmla="*/ 1504 w 1784"/>
                <a:gd name="T49" fmla="*/ 1160 h 1320"/>
                <a:gd name="T50" fmla="*/ 1312 w 1784"/>
                <a:gd name="T51" fmla="*/ 1256 h 1320"/>
                <a:gd name="T52" fmla="*/ 1168 w 1784"/>
                <a:gd name="T53" fmla="*/ 1304 h 1320"/>
                <a:gd name="T54" fmla="*/ 736 w 1784"/>
                <a:gd name="T55" fmla="*/ 1160 h 1320"/>
                <a:gd name="T56" fmla="*/ 496 w 1784"/>
                <a:gd name="T57" fmla="*/ 968 h 1320"/>
                <a:gd name="T58" fmla="*/ 448 w 1784"/>
                <a:gd name="T59" fmla="*/ 776 h 1320"/>
                <a:gd name="T60" fmla="*/ 208 w 1784"/>
                <a:gd name="T61" fmla="*/ 632 h 1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84"/>
                <a:gd name="T94" fmla="*/ 0 h 1320"/>
                <a:gd name="T95" fmla="*/ 1784 w 1784"/>
                <a:gd name="T96" fmla="*/ 1320 h 13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84" h="1320">
                  <a:moveTo>
                    <a:pt x="208" y="632"/>
                  </a:moveTo>
                  <a:cubicBezTo>
                    <a:pt x="160" y="608"/>
                    <a:pt x="184" y="648"/>
                    <a:pt x="160" y="632"/>
                  </a:cubicBezTo>
                  <a:cubicBezTo>
                    <a:pt x="136" y="616"/>
                    <a:pt x="72" y="552"/>
                    <a:pt x="64" y="536"/>
                  </a:cubicBezTo>
                  <a:cubicBezTo>
                    <a:pt x="56" y="520"/>
                    <a:pt x="104" y="544"/>
                    <a:pt x="112" y="536"/>
                  </a:cubicBezTo>
                  <a:cubicBezTo>
                    <a:pt x="120" y="528"/>
                    <a:pt x="128" y="504"/>
                    <a:pt x="112" y="488"/>
                  </a:cubicBezTo>
                  <a:cubicBezTo>
                    <a:pt x="96" y="472"/>
                    <a:pt x="32" y="456"/>
                    <a:pt x="16" y="440"/>
                  </a:cubicBezTo>
                  <a:cubicBezTo>
                    <a:pt x="0" y="424"/>
                    <a:pt x="8" y="408"/>
                    <a:pt x="16" y="392"/>
                  </a:cubicBezTo>
                  <a:cubicBezTo>
                    <a:pt x="24" y="376"/>
                    <a:pt x="56" y="360"/>
                    <a:pt x="64" y="344"/>
                  </a:cubicBezTo>
                  <a:cubicBezTo>
                    <a:pt x="72" y="328"/>
                    <a:pt x="48" y="312"/>
                    <a:pt x="64" y="296"/>
                  </a:cubicBezTo>
                  <a:cubicBezTo>
                    <a:pt x="80" y="280"/>
                    <a:pt x="136" y="272"/>
                    <a:pt x="160" y="248"/>
                  </a:cubicBezTo>
                  <a:cubicBezTo>
                    <a:pt x="184" y="224"/>
                    <a:pt x="184" y="184"/>
                    <a:pt x="208" y="152"/>
                  </a:cubicBezTo>
                  <a:cubicBezTo>
                    <a:pt x="232" y="120"/>
                    <a:pt x="272" y="72"/>
                    <a:pt x="304" y="56"/>
                  </a:cubicBezTo>
                  <a:cubicBezTo>
                    <a:pt x="336" y="40"/>
                    <a:pt x="360" y="64"/>
                    <a:pt x="400" y="56"/>
                  </a:cubicBezTo>
                  <a:cubicBezTo>
                    <a:pt x="440" y="48"/>
                    <a:pt x="472" y="16"/>
                    <a:pt x="544" y="8"/>
                  </a:cubicBezTo>
                  <a:cubicBezTo>
                    <a:pt x="616" y="0"/>
                    <a:pt x="744" y="0"/>
                    <a:pt x="832" y="8"/>
                  </a:cubicBezTo>
                  <a:cubicBezTo>
                    <a:pt x="920" y="16"/>
                    <a:pt x="1016" y="40"/>
                    <a:pt x="1072" y="56"/>
                  </a:cubicBezTo>
                  <a:cubicBezTo>
                    <a:pt x="1128" y="72"/>
                    <a:pt x="1120" y="56"/>
                    <a:pt x="1168" y="104"/>
                  </a:cubicBezTo>
                  <a:cubicBezTo>
                    <a:pt x="1216" y="152"/>
                    <a:pt x="1312" y="272"/>
                    <a:pt x="1360" y="344"/>
                  </a:cubicBezTo>
                  <a:cubicBezTo>
                    <a:pt x="1408" y="416"/>
                    <a:pt x="1424" y="496"/>
                    <a:pt x="1456" y="536"/>
                  </a:cubicBezTo>
                  <a:cubicBezTo>
                    <a:pt x="1488" y="576"/>
                    <a:pt x="1528" y="560"/>
                    <a:pt x="1552" y="584"/>
                  </a:cubicBezTo>
                  <a:cubicBezTo>
                    <a:pt x="1576" y="608"/>
                    <a:pt x="1576" y="648"/>
                    <a:pt x="1600" y="680"/>
                  </a:cubicBezTo>
                  <a:cubicBezTo>
                    <a:pt x="1624" y="712"/>
                    <a:pt x="1672" y="744"/>
                    <a:pt x="1696" y="776"/>
                  </a:cubicBezTo>
                  <a:cubicBezTo>
                    <a:pt x="1720" y="808"/>
                    <a:pt x="1736" y="848"/>
                    <a:pt x="1744" y="872"/>
                  </a:cubicBezTo>
                  <a:cubicBezTo>
                    <a:pt x="1752" y="896"/>
                    <a:pt x="1784" y="872"/>
                    <a:pt x="1744" y="920"/>
                  </a:cubicBezTo>
                  <a:cubicBezTo>
                    <a:pt x="1704" y="968"/>
                    <a:pt x="1576" y="1104"/>
                    <a:pt x="1504" y="1160"/>
                  </a:cubicBezTo>
                  <a:cubicBezTo>
                    <a:pt x="1432" y="1216"/>
                    <a:pt x="1368" y="1232"/>
                    <a:pt x="1312" y="1256"/>
                  </a:cubicBezTo>
                  <a:cubicBezTo>
                    <a:pt x="1256" y="1280"/>
                    <a:pt x="1264" y="1320"/>
                    <a:pt x="1168" y="1304"/>
                  </a:cubicBezTo>
                  <a:cubicBezTo>
                    <a:pt x="1072" y="1288"/>
                    <a:pt x="848" y="1216"/>
                    <a:pt x="736" y="1160"/>
                  </a:cubicBezTo>
                  <a:cubicBezTo>
                    <a:pt x="624" y="1104"/>
                    <a:pt x="544" y="1032"/>
                    <a:pt x="496" y="968"/>
                  </a:cubicBezTo>
                  <a:cubicBezTo>
                    <a:pt x="448" y="904"/>
                    <a:pt x="496" y="832"/>
                    <a:pt x="448" y="776"/>
                  </a:cubicBezTo>
                  <a:cubicBezTo>
                    <a:pt x="400" y="720"/>
                    <a:pt x="256" y="656"/>
                    <a:pt x="208" y="632"/>
                  </a:cubicBezTo>
                  <a:close/>
                </a:path>
              </a:pathLst>
            </a:custGeom>
            <a:solidFill>
              <a:srgbClr val="3366FF"/>
            </a:solidFill>
            <a:ln w="9525">
              <a:solidFill>
                <a:schemeClr val="tx1"/>
              </a:solidFill>
              <a:round/>
              <a:headEnd/>
              <a:tailEnd/>
            </a:ln>
          </p:spPr>
          <p:txBody>
            <a:bodyPr/>
            <a:lstStyle/>
            <a:p>
              <a:endParaRPr lang="en-US" sz="1800"/>
            </a:p>
          </p:txBody>
        </p:sp>
        <p:sp>
          <p:nvSpPr>
            <p:cNvPr id="404492" name="Text Box 8"/>
            <p:cNvSpPr txBox="1">
              <a:spLocks noChangeArrowheads="1"/>
            </p:cNvSpPr>
            <p:nvPr/>
          </p:nvSpPr>
          <p:spPr bwMode="auto">
            <a:xfrm>
              <a:off x="3888" y="2352"/>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solidFill>
                    <a:schemeClr val="bg1"/>
                  </a:solidFill>
                </a:rPr>
                <a:t>Tulare Lake</a:t>
              </a:r>
            </a:p>
          </p:txBody>
        </p:sp>
      </p:grpSp>
      <p:sp>
        <p:nvSpPr>
          <p:cNvPr id="404485" name="Text Box 9"/>
          <p:cNvSpPr txBox="1">
            <a:spLocks noChangeArrowheads="1"/>
          </p:cNvSpPr>
          <p:nvPr/>
        </p:nvSpPr>
        <p:spPr bwMode="auto">
          <a:xfrm>
            <a:off x="838200" y="56388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2000"/>
              <a:t>See Cadillac Desert</a:t>
            </a:r>
          </a:p>
        </p:txBody>
      </p:sp>
      <p:sp>
        <p:nvSpPr>
          <p:cNvPr id="404486" name="Text Box 11"/>
          <p:cNvSpPr txBox="1">
            <a:spLocks noChangeArrowheads="1"/>
          </p:cNvSpPr>
          <p:nvPr/>
        </p:nvSpPr>
        <p:spPr bwMode="auto">
          <a:xfrm>
            <a:off x="4953000" y="1752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dirty="0">
                <a:solidFill>
                  <a:srgbClr val="4A452A"/>
                </a:solidFill>
              </a:rPr>
              <a:t>Lakes were drained for farm land.</a:t>
            </a:r>
          </a:p>
        </p:txBody>
      </p:sp>
      <p:sp>
        <p:nvSpPr>
          <p:cNvPr id="404487" name="Text Box 14"/>
          <p:cNvSpPr txBox="1">
            <a:spLocks noChangeArrowheads="1"/>
          </p:cNvSpPr>
          <p:nvPr/>
        </p:nvSpPr>
        <p:spPr bwMode="auto">
          <a:xfrm>
            <a:off x="5257800" y="4953000"/>
            <a:ext cx="3276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2000"/>
              <a:t>See King of California</a:t>
            </a:r>
          </a:p>
        </p:txBody>
      </p:sp>
      <p:sp>
        <p:nvSpPr>
          <p:cNvPr id="404488" name="Line 15"/>
          <p:cNvSpPr>
            <a:spLocks noChangeShapeType="1"/>
          </p:cNvSpPr>
          <p:nvPr/>
        </p:nvSpPr>
        <p:spPr bwMode="auto">
          <a:xfrm>
            <a:off x="1981200" y="46482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4489" name="Text Box 16"/>
          <p:cNvSpPr txBox="1">
            <a:spLocks noChangeArrowheads="1"/>
          </p:cNvSpPr>
          <p:nvPr/>
        </p:nvSpPr>
        <p:spPr bwMode="auto">
          <a:xfrm>
            <a:off x="1371600" y="40386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River is gone</a:t>
            </a:r>
          </a:p>
        </p:txBody>
      </p:sp>
    </p:spTree>
    <p:extLst>
      <p:ext uri="{BB962C8B-B14F-4D97-AF65-F5344CB8AC3E}">
        <p14:creationId xmlns:p14="http://schemas.microsoft.com/office/powerpoint/2010/main" val="1631623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ext Box 4"/>
          <p:cNvSpPr txBox="1">
            <a:spLocks noChangeArrowheads="1"/>
          </p:cNvSpPr>
          <p:nvPr/>
        </p:nvSpPr>
        <p:spPr bwMode="auto">
          <a:xfrm>
            <a:off x="516222" y="19780"/>
            <a:ext cx="7620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lgn="ctr">
              <a:spcBef>
                <a:spcPct val="50000"/>
              </a:spcBef>
            </a:pPr>
            <a:r>
              <a:rPr lang="en-US" dirty="0">
                <a:solidFill>
                  <a:schemeClr val="accent2">
                    <a:lumMod val="75000"/>
                  </a:schemeClr>
                </a:solidFill>
                <a:latin typeface="Arial" charset="0"/>
              </a:rPr>
              <a:t>The next 50 years in the West may be much different than the last 50 years. </a:t>
            </a:r>
            <a:endParaRPr lang="en-US" dirty="0" smtClean="0">
              <a:solidFill>
                <a:schemeClr val="accent2">
                  <a:lumMod val="75000"/>
                </a:schemeClr>
              </a:solidFill>
              <a:latin typeface="Arial" charset="0"/>
            </a:endParaRPr>
          </a:p>
          <a:p>
            <a:pPr algn="ctr">
              <a:spcBef>
                <a:spcPct val="50000"/>
              </a:spcBef>
            </a:pPr>
            <a:r>
              <a:rPr lang="en-US" dirty="0" smtClean="0">
                <a:solidFill>
                  <a:srgbClr val="008000"/>
                </a:solidFill>
                <a:latin typeface="Arial" charset="0"/>
              </a:rPr>
              <a:t>Not Environmentally Sustainable</a:t>
            </a:r>
            <a:endParaRPr lang="en-US" dirty="0">
              <a:solidFill>
                <a:srgbClr val="008000"/>
              </a:solidFill>
              <a:latin typeface="Arial" charset="0"/>
            </a:endParaRPr>
          </a:p>
          <a:p>
            <a:pPr>
              <a:spcBef>
                <a:spcPct val="50000"/>
              </a:spcBef>
            </a:pPr>
            <a:r>
              <a:rPr lang="en-US" sz="2000" dirty="0">
                <a:solidFill>
                  <a:srgbClr val="558ED5"/>
                </a:solidFill>
                <a:latin typeface="Arial" charset="0"/>
              </a:rPr>
              <a:t>New pressures are now forcing a cost-accounting for Western irrigated-agriculture. In the long-term many observers feel this desert agriculture is not sustainable.</a:t>
            </a:r>
            <a:endParaRPr lang="en-US" sz="1800" dirty="0">
              <a:solidFill>
                <a:srgbClr val="558ED5"/>
              </a:solidFill>
              <a:latin typeface="Arial" charset="0"/>
            </a:endParaRPr>
          </a:p>
        </p:txBody>
      </p:sp>
      <p:pic>
        <p:nvPicPr>
          <p:cNvPr id="407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5" name="Text Box 6"/>
          <p:cNvSpPr txBox="1">
            <a:spLocks noChangeArrowheads="1"/>
          </p:cNvSpPr>
          <p:nvPr/>
        </p:nvSpPr>
        <p:spPr bwMode="auto">
          <a:xfrm>
            <a:off x="609600" y="2667000"/>
            <a:ext cx="5410200" cy="410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buFontTx/>
              <a:buChar char="•"/>
            </a:pPr>
            <a:r>
              <a:rPr lang="en-US" sz="1800" dirty="0">
                <a:solidFill>
                  <a:schemeClr val="bg2">
                    <a:lumMod val="25000"/>
                  </a:schemeClr>
                </a:solidFill>
                <a:latin typeface="Arial" charset="0"/>
              </a:rPr>
              <a:t>Ground water overdrafts from pumping</a:t>
            </a:r>
          </a:p>
          <a:p>
            <a:pPr>
              <a:spcBef>
                <a:spcPct val="50000"/>
              </a:spcBef>
              <a:buFontTx/>
              <a:buChar char="•"/>
            </a:pPr>
            <a:r>
              <a:rPr lang="en-US" sz="1800" dirty="0">
                <a:solidFill>
                  <a:schemeClr val="bg2">
                    <a:lumMod val="25000"/>
                  </a:schemeClr>
                </a:solidFill>
                <a:latin typeface="Arial" charset="0"/>
              </a:rPr>
              <a:t>Water demand from rapid urban </a:t>
            </a:r>
            <a:r>
              <a:rPr lang="en-US" sz="1800" dirty="0" smtClean="0">
                <a:solidFill>
                  <a:schemeClr val="bg2">
                    <a:lumMod val="25000"/>
                  </a:schemeClr>
                </a:solidFill>
                <a:latin typeface="Arial" charset="0"/>
              </a:rPr>
              <a:t>growth</a:t>
            </a:r>
          </a:p>
          <a:p>
            <a:pPr>
              <a:spcBef>
                <a:spcPct val="50000"/>
              </a:spcBef>
            </a:pPr>
            <a:r>
              <a:rPr lang="en-US" sz="1800" dirty="0" smtClean="0">
                <a:solidFill>
                  <a:schemeClr val="bg2">
                    <a:lumMod val="25000"/>
                  </a:schemeClr>
                </a:solidFill>
                <a:latin typeface="Arial" charset="0"/>
              </a:rPr>
              <a:t>• Crops take 3 – 15 </a:t>
            </a:r>
            <a:r>
              <a:rPr lang="en-US" sz="1800" dirty="0" err="1" smtClean="0">
                <a:solidFill>
                  <a:schemeClr val="bg2">
                    <a:lumMod val="25000"/>
                  </a:schemeClr>
                </a:solidFill>
                <a:latin typeface="Arial" charset="0"/>
              </a:rPr>
              <a:t>ft</a:t>
            </a:r>
            <a:r>
              <a:rPr lang="en-US" sz="1800" dirty="0" smtClean="0">
                <a:solidFill>
                  <a:schemeClr val="bg2">
                    <a:lumMod val="25000"/>
                  </a:schemeClr>
                </a:solidFill>
                <a:latin typeface="Arial" charset="0"/>
              </a:rPr>
              <a:t> per year of water</a:t>
            </a:r>
            <a:endParaRPr lang="en-US" sz="1800" dirty="0">
              <a:solidFill>
                <a:schemeClr val="bg2">
                  <a:lumMod val="25000"/>
                </a:schemeClr>
              </a:solidFill>
              <a:latin typeface="Arial" charset="0"/>
            </a:endParaRPr>
          </a:p>
          <a:p>
            <a:pPr>
              <a:spcBef>
                <a:spcPct val="50000"/>
              </a:spcBef>
              <a:buFontTx/>
              <a:buChar char="•"/>
            </a:pPr>
            <a:r>
              <a:rPr lang="en-US" sz="1800" dirty="0">
                <a:solidFill>
                  <a:schemeClr val="bg2">
                    <a:lumMod val="25000"/>
                  </a:schemeClr>
                </a:solidFill>
                <a:latin typeface="Arial" charset="0"/>
              </a:rPr>
              <a:t>Farmers </a:t>
            </a:r>
            <a:r>
              <a:rPr lang="en-US" sz="1800" dirty="0" err="1">
                <a:solidFill>
                  <a:schemeClr val="bg2">
                    <a:lumMod val="25000"/>
                  </a:schemeClr>
                </a:solidFill>
                <a:latin typeface="Arial" charset="0"/>
              </a:rPr>
              <a:t>vs</a:t>
            </a:r>
            <a:r>
              <a:rPr lang="en-US" sz="1800" dirty="0">
                <a:solidFill>
                  <a:schemeClr val="bg2">
                    <a:lumMod val="25000"/>
                  </a:schemeClr>
                </a:solidFill>
                <a:latin typeface="Arial" charset="0"/>
              </a:rPr>
              <a:t> municipalities ($15 farmer cost </a:t>
            </a:r>
            <a:r>
              <a:rPr lang="en-US" sz="1800" dirty="0" err="1">
                <a:solidFill>
                  <a:schemeClr val="bg2">
                    <a:lumMod val="25000"/>
                  </a:schemeClr>
                </a:solidFill>
                <a:latin typeface="Arial" charset="0"/>
              </a:rPr>
              <a:t>vs</a:t>
            </a:r>
            <a:r>
              <a:rPr lang="en-US" sz="1800" dirty="0">
                <a:solidFill>
                  <a:schemeClr val="bg2">
                    <a:lumMod val="25000"/>
                  </a:schemeClr>
                </a:solidFill>
                <a:latin typeface="Arial" charset="0"/>
              </a:rPr>
              <a:t> $200-600 municipal water cost per acre-foot)</a:t>
            </a:r>
          </a:p>
          <a:p>
            <a:pPr>
              <a:spcBef>
                <a:spcPct val="50000"/>
              </a:spcBef>
              <a:buFontTx/>
              <a:buChar char="•"/>
            </a:pPr>
            <a:r>
              <a:rPr lang="en-US" sz="1800" dirty="0">
                <a:solidFill>
                  <a:schemeClr val="bg2">
                    <a:lumMod val="25000"/>
                  </a:schemeClr>
                </a:solidFill>
                <a:latin typeface="Arial" charset="0"/>
              </a:rPr>
              <a:t>Silting of reservoirs</a:t>
            </a:r>
          </a:p>
          <a:p>
            <a:pPr>
              <a:spcBef>
                <a:spcPct val="50000"/>
              </a:spcBef>
              <a:buFontTx/>
              <a:buChar char="•"/>
            </a:pPr>
            <a:r>
              <a:rPr lang="en-US" sz="1800" dirty="0">
                <a:solidFill>
                  <a:schemeClr val="bg2">
                    <a:lumMod val="25000"/>
                  </a:schemeClr>
                </a:solidFill>
                <a:latin typeface="Arial" charset="0"/>
              </a:rPr>
              <a:t>Salt and selenium surface poisoning</a:t>
            </a:r>
          </a:p>
          <a:p>
            <a:pPr>
              <a:spcBef>
                <a:spcPct val="50000"/>
              </a:spcBef>
              <a:buFontTx/>
              <a:buChar char="•"/>
            </a:pPr>
            <a:r>
              <a:rPr lang="en-US" sz="1800" dirty="0">
                <a:solidFill>
                  <a:schemeClr val="bg2">
                    <a:lumMod val="25000"/>
                  </a:schemeClr>
                </a:solidFill>
                <a:latin typeface="Arial" charset="0"/>
              </a:rPr>
              <a:t>New air, water, and soil pollution regulations  </a:t>
            </a:r>
          </a:p>
          <a:p>
            <a:pPr>
              <a:spcBef>
                <a:spcPct val="50000"/>
              </a:spcBef>
              <a:buFontTx/>
              <a:buChar char="•"/>
            </a:pPr>
            <a:r>
              <a:rPr lang="en-US" sz="1800" dirty="0">
                <a:solidFill>
                  <a:schemeClr val="bg2">
                    <a:lumMod val="25000"/>
                  </a:schemeClr>
                </a:solidFill>
                <a:latin typeface="Arial" charset="0"/>
              </a:rPr>
              <a:t>River restoration and endangered species initiatives</a:t>
            </a:r>
          </a:p>
          <a:p>
            <a:endParaRPr lang="en-US" sz="1800" dirty="0">
              <a:solidFill>
                <a:schemeClr val="bg2">
                  <a:lumMod val="25000"/>
                </a:schemeClr>
              </a:solidFill>
              <a:latin typeface="Arial" charset="0"/>
            </a:endParaRPr>
          </a:p>
        </p:txBody>
      </p:sp>
    </p:spTree>
    <p:extLst>
      <p:ext uri="{BB962C8B-B14F-4D97-AF65-F5344CB8AC3E}">
        <p14:creationId xmlns:p14="http://schemas.microsoft.com/office/powerpoint/2010/main" val="30290488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2475" y="1110264"/>
            <a:ext cx="6681136" cy="4524315"/>
          </a:xfrm>
          <a:prstGeom prst="rect">
            <a:avLst/>
          </a:prstGeom>
          <a:noFill/>
        </p:spPr>
        <p:txBody>
          <a:bodyPr wrap="square" rtlCol="0">
            <a:spAutoFit/>
          </a:bodyPr>
          <a:lstStyle/>
          <a:p>
            <a:r>
              <a:rPr lang="en-US" sz="4800" b="1" dirty="0" smtClean="0">
                <a:solidFill>
                  <a:srgbClr val="008000"/>
                </a:solidFill>
              </a:rPr>
              <a:t>What about Alabama?</a:t>
            </a:r>
          </a:p>
          <a:p>
            <a:endParaRPr lang="en-US" sz="4800" b="1" dirty="0">
              <a:solidFill>
                <a:srgbClr val="008000"/>
              </a:solidFill>
            </a:endParaRPr>
          </a:p>
          <a:p>
            <a:r>
              <a:rPr lang="en-US" sz="4800" b="1" dirty="0" smtClean="0">
                <a:solidFill>
                  <a:srgbClr val="008000"/>
                </a:solidFill>
              </a:rPr>
              <a:t>Is it possible to have economically and environmentally sustainable agriculture?</a:t>
            </a:r>
            <a:endParaRPr lang="en-US" sz="4800" b="1" dirty="0">
              <a:solidFill>
                <a:srgbClr val="008000"/>
              </a:solidFill>
            </a:endParaRPr>
          </a:p>
        </p:txBody>
      </p:sp>
    </p:spTree>
    <p:extLst>
      <p:ext uri="{BB962C8B-B14F-4D97-AF65-F5344CB8AC3E}">
        <p14:creationId xmlns:p14="http://schemas.microsoft.com/office/powerpoint/2010/main" val="37903402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925"/>
            <a:ext cx="8229600" cy="3667125"/>
          </a:xfrm>
          <a:ln>
            <a:solidFill>
              <a:srgbClr val="008000"/>
            </a:solidFill>
          </a:ln>
        </p:spPr>
        <p:txBody>
          <a:bodyPr>
            <a:normAutofit/>
          </a:bodyPr>
          <a:lstStyle/>
          <a:p>
            <a:pPr>
              <a:defRPr/>
            </a:pPr>
            <a:r>
              <a:rPr lang="en-US" b="1" dirty="0" smtClean="0">
                <a:solidFill>
                  <a:srgbClr val="008000"/>
                </a:solidFill>
              </a:rPr>
              <a:t>Law of Sustainability</a:t>
            </a:r>
            <a:br>
              <a:rPr lang="en-US" b="1" dirty="0" smtClean="0">
                <a:solidFill>
                  <a:srgbClr val="008000"/>
                </a:solidFill>
              </a:rPr>
            </a:br>
            <a:r>
              <a:rPr lang="en-US" b="1" dirty="0">
                <a:solidFill>
                  <a:srgbClr val="008000"/>
                </a:solidFill>
              </a:rPr>
              <a:t/>
            </a:r>
            <a:br>
              <a:rPr lang="en-US" b="1" dirty="0">
                <a:solidFill>
                  <a:srgbClr val="008000"/>
                </a:solidFill>
              </a:rPr>
            </a:br>
            <a:r>
              <a:rPr lang="en-US" b="1" dirty="0" smtClean="0">
                <a:solidFill>
                  <a:schemeClr val="accent3">
                    <a:lumMod val="20000"/>
                    <a:lumOff val="80000"/>
                  </a:schemeClr>
                </a:solidFill>
              </a:rPr>
              <a:t>If it’s not economically sustainable, </a:t>
            </a:r>
            <a:br>
              <a:rPr lang="en-US" b="1" dirty="0" smtClean="0">
                <a:solidFill>
                  <a:schemeClr val="accent3">
                    <a:lumMod val="20000"/>
                    <a:lumOff val="80000"/>
                  </a:schemeClr>
                </a:solidFill>
              </a:rPr>
            </a:br>
            <a:r>
              <a:rPr lang="en-US" b="1" dirty="0">
                <a:solidFill>
                  <a:schemeClr val="accent3">
                    <a:lumMod val="20000"/>
                    <a:lumOff val="80000"/>
                  </a:schemeClr>
                </a:solidFill>
              </a:rPr>
              <a:t> </a:t>
            </a:r>
            <a:r>
              <a:rPr lang="en-US" b="1" dirty="0" smtClean="0">
                <a:solidFill>
                  <a:schemeClr val="accent3">
                    <a:lumMod val="20000"/>
                    <a:lumOff val="80000"/>
                  </a:schemeClr>
                </a:solidFill>
              </a:rPr>
              <a:t>it’s not sustainable.</a:t>
            </a:r>
            <a:endParaRPr lang="en-US" b="1" dirty="0">
              <a:solidFill>
                <a:schemeClr val="accent3">
                  <a:lumMod val="20000"/>
                  <a:lumOff val="80000"/>
                </a:schemeClr>
              </a:solidFill>
            </a:endParaRPr>
          </a:p>
        </p:txBody>
      </p:sp>
    </p:spTree>
    <p:extLst>
      <p:ext uri="{BB962C8B-B14F-4D97-AF65-F5344CB8AC3E}">
        <p14:creationId xmlns:p14="http://schemas.microsoft.com/office/powerpoint/2010/main" val="28377719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457200" y="1431925"/>
            <a:ext cx="8229600" cy="3667125"/>
          </a:xfrm>
          <a:ln>
            <a:solidFill>
              <a:srgbClr val="008000"/>
            </a:solidFill>
            <a:miter lim="800000"/>
            <a:headEnd/>
            <a:tailEnd/>
          </a:ln>
        </p:spPr>
        <p:txBody>
          <a:bodyPr/>
          <a:lstStyle/>
          <a:p>
            <a:r>
              <a:rPr lang="en-US" b="1">
                <a:solidFill>
                  <a:srgbClr val="008000"/>
                </a:solidFill>
                <a:latin typeface="Calibri" charset="0"/>
              </a:rPr>
              <a:t>Law of Sustainability</a:t>
            </a:r>
            <a:br>
              <a:rPr lang="en-US" b="1">
                <a:solidFill>
                  <a:srgbClr val="008000"/>
                </a:solidFill>
                <a:latin typeface="Calibri" charset="0"/>
              </a:rPr>
            </a:br>
            <a:r>
              <a:rPr lang="en-US" b="1">
                <a:solidFill>
                  <a:srgbClr val="008000"/>
                </a:solidFill>
                <a:latin typeface="Calibri" charset="0"/>
              </a:rPr>
              <a:t/>
            </a:r>
            <a:br>
              <a:rPr lang="en-US" b="1">
                <a:solidFill>
                  <a:srgbClr val="008000"/>
                </a:solidFill>
                <a:latin typeface="Calibri" charset="0"/>
              </a:rPr>
            </a:br>
            <a:r>
              <a:rPr lang="en-US" b="1">
                <a:solidFill>
                  <a:srgbClr val="008000"/>
                </a:solidFill>
                <a:latin typeface="Calibri" charset="0"/>
              </a:rPr>
              <a:t>If it’s not economically sustainable, </a:t>
            </a:r>
            <a:br>
              <a:rPr lang="en-US" b="1">
                <a:solidFill>
                  <a:srgbClr val="008000"/>
                </a:solidFill>
                <a:latin typeface="Calibri" charset="0"/>
              </a:rPr>
            </a:br>
            <a:r>
              <a:rPr lang="en-US" b="1">
                <a:solidFill>
                  <a:srgbClr val="008000"/>
                </a:solidFill>
                <a:latin typeface="Calibri" charset="0"/>
              </a:rPr>
              <a:t> it’s not sustainable.</a:t>
            </a:r>
          </a:p>
        </p:txBody>
      </p:sp>
    </p:spTree>
    <p:extLst>
      <p:ext uri="{BB962C8B-B14F-4D97-AF65-F5344CB8AC3E}">
        <p14:creationId xmlns:p14="http://schemas.microsoft.com/office/powerpoint/2010/main" val="2807950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Use_Supply"/>
          <p:cNvPicPr>
            <a:picLocks noChangeAspect="1" noChangeArrowheads="1"/>
          </p:cNvPicPr>
          <p:nvPr/>
        </p:nvPicPr>
        <p:blipFill>
          <a:blip r:embed="rId3">
            <a:extLst>
              <a:ext uri="{28A0092B-C50C-407E-A947-70E740481C1C}">
                <a14:useLocalDpi xmlns:a14="http://schemas.microsoft.com/office/drawing/2010/main" val="0"/>
              </a:ext>
            </a:extLst>
          </a:blip>
          <a:srcRect l="16154" t="16293" r="5385" b="25261"/>
          <a:stretch>
            <a:fillRect/>
          </a:stretch>
        </p:blipFill>
        <p:spPr bwMode="auto">
          <a:xfrm>
            <a:off x="304800" y="1117600"/>
            <a:ext cx="8686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3"/>
          <p:cNvSpPr txBox="1">
            <a:spLocks noChangeArrowheads="1"/>
          </p:cNvSpPr>
          <p:nvPr/>
        </p:nvSpPr>
        <p:spPr bwMode="auto">
          <a:xfrm>
            <a:off x="762000" y="3810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000" b="1">
                <a:solidFill>
                  <a:srgbClr val="0000FF"/>
                </a:solidFill>
                <a:latin typeface="Arial" charset="0"/>
              </a:rPr>
              <a:t>Net Consumption of Water </a:t>
            </a:r>
            <a:endParaRPr lang="en-US" sz="1800" b="1">
              <a:solidFill>
                <a:srgbClr val="0000FF"/>
              </a:solidFill>
              <a:latin typeface="Helvetica" charset="0"/>
            </a:endParaRPr>
          </a:p>
        </p:txBody>
      </p:sp>
      <p:pic>
        <p:nvPicPr>
          <p:cNvPr id="44035" name="Picture 4" descr="Use_Supply"/>
          <p:cNvPicPr>
            <a:picLocks noChangeAspect="1" noChangeArrowheads="1"/>
          </p:cNvPicPr>
          <p:nvPr/>
        </p:nvPicPr>
        <p:blipFill>
          <a:blip r:embed="rId3">
            <a:extLst>
              <a:ext uri="{28A0092B-C50C-407E-A947-70E740481C1C}">
                <a14:useLocalDpi xmlns:a14="http://schemas.microsoft.com/office/drawing/2010/main" val="0"/>
              </a:ext>
            </a:extLst>
          </a:blip>
          <a:srcRect l="3076" t="86429" r="84616" b="6133"/>
          <a:stretch>
            <a:fillRect/>
          </a:stretch>
        </p:blipFill>
        <p:spPr bwMode="auto">
          <a:xfrm>
            <a:off x="7391400" y="17526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4419600" y="54102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latin typeface="Helvetica" charset="0"/>
              </a:rPr>
              <a:t>2.5%</a:t>
            </a:r>
          </a:p>
        </p:txBody>
      </p:sp>
      <p:sp>
        <p:nvSpPr>
          <p:cNvPr id="44037" name="Line 6"/>
          <p:cNvSpPr>
            <a:spLocks noChangeShapeType="1"/>
          </p:cNvSpPr>
          <p:nvPr/>
        </p:nvSpPr>
        <p:spPr bwMode="auto">
          <a:xfrm flipV="1">
            <a:off x="4953000" y="5029200"/>
            <a:ext cx="3048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8" name="Text Box 7"/>
          <p:cNvSpPr txBox="1">
            <a:spLocks noChangeArrowheads="1"/>
          </p:cNvSpPr>
          <p:nvPr/>
        </p:nvSpPr>
        <p:spPr bwMode="auto">
          <a:xfrm>
            <a:off x="2895600" y="57150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latin typeface="Helvetica" charset="0"/>
              </a:rPr>
              <a:t>27%</a:t>
            </a:r>
          </a:p>
        </p:txBody>
      </p:sp>
      <p:sp>
        <p:nvSpPr>
          <p:cNvPr id="44039" name="Line 8"/>
          <p:cNvSpPr>
            <a:spLocks noChangeShapeType="1"/>
          </p:cNvSpPr>
          <p:nvPr/>
        </p:nvSpPr>
        <p:spPr bwMode="auto">
          <a:xfrm flipV="1">
            <a:off x="3810000" y="5181600"/>
            <a:ext cx="0" cy="457200"/>
          </a:xfrm>
          <a:prstGeom prst="line">
            <a:avLst/>
          </a:prstGeom>
          <a:noFill/>
          <a:ln w="3492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9"/>
          <p:cNvSpPr txBox="1">
            <a:spLocks noChangeArrowheads="1"/>
          </p:cNvSpPr>
          <p:nvPr/>
        </p:nvSpPr>
        <p:spPr bwMode="auto">
          <a:xfrm>
            <a:off x="838200" y="51816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latin typeface="Helvetica" charset="0"/>
              </a:rPr>
              <a:t>102%</a:t>
            </a:r>
          </a:p>
        </p:txBody>
      </p:sp>
      <p:sp>
        <p:nvSpPr>
          <p:cNvPr id="44041" name="Line 10"/>
          <p:cNvSpPr>
            <a:spLocks noChangeShapeType="1"/>
          </p:cNvSpPr>
          <p:nvPr/>
        </p:nvSpPr>
        <p:spPr bwMode="auto">
          <a:xfrm flipV="1">
            <a:off x="1219200" y="4724400"/>
            <a:ext cx="304800" cy="3810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388773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990600" y="2286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solidFill>
                  <a:srgbClr val="FC4429"/>
                </a:solidFill>
                <a:latin typeface="Arial" charset="0"/>
              </a:rPr>
              <a:t>Coffeeville Lock and Dam - unused water is like watching bales of $100 bills float out to sea</a:t>
            </a:r>
            <a:endParaRPr lang="en-US" sz="1800" b="1">
              <a:solidFill>
                <a:srgbClr val="FC4429"/>
              </a:solidFill>
              <a:latin typeface="Arial" charset="0"/>
            </a:endParaRPr>
          </a:p>
        </p:txBody>
      </p:sp>
      <p:pic>
        <p:nvPicPr>
          <p:cNvPr id="542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6200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028"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672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029"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91000"/>
            <a:ext cx="990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30"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196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031"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720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032"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8862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33" descr="Cotton-Bale-on-a-Pal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9600"/>
            <a:ext cx="749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034"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2672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35"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910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036" descr="100_do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114800"/>
            <a:ext cx="914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56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10"/>
          <p:cNvSpPr>
            <a:spLocks noChangeArrowheads="1"/>
          </p:cNvSpPr>
          <p:nvPr/>
        </p:nvSpPr>
        <p:spPr bwMode="auto">
          <a:xfrm>
            <a:off x="228600" y="0"/>
            <a:ext cx="8763000" cy="6629400"/>
          </a:xfrm>
          <a:prstGeom prst="rect">
            <a:avLst/>
          </a:prstGeom>
          <a:solidFill>
            <a:schemeClr val="bg1"/>
          </a:solidFill>
          <a:ln w="9525">
            <a:solidFill>
              <a:schemeClr val="tx1"/>
            </a:solidFill>
            <a:miter lim="800000"/>
            <a:headEnd/>
            <a:tailEnd/>
          </a:ln>
        </p:spPr>
        <p:txBody>
          <a:bodyPr wrap="none" anchor="ctr"/>
          <a:lstStyle/>
          <a:p>
            <a:endParaRPr lang="en-US" sz="1800"/>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5" name="Line 3"/>
          <p:cNvSpPr>
            <a:spLocks noChangeShapeType="1"/>
          </p:cNvSpPr>
          <p:nvPr/>
        </p:nvSpPr>
        <p:spPr bwMode="auto">
          <a:xfrm>
            <a:off x="1828800" y="3200400"/>
            <a:ext cx="594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796" name="Text Box 4"/>
          <p:cNvSpPr txBox="1">
            <a:spLocks noChangeArrowheads="1"/>
          </p:cNvSpPr>
          <p:nvPr/>
        </p:nvSpPr>
        <p:spPr bwMode="auto">
          <a:xfrm>
            <a:off x="1219200" y="3581400"/>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Mid-west</a:t>
            </a:r>
          </a:p>
        </p:txBody>
      </p:sp>
      <p:sp>
        <p:nvSpPr>
          <p:cNvPr id="417797" name="Line 5"/>
          <p:cNvSpPr>
            <a:spLocks noChangeShapeType="1"/>
          </p:cNvSpPr>
          <p:nvPr/>
        </p:nvSpPr>
        <p:spPr bwMode="auto">
          <a:xfrm flipV="1">
            <a:off x="2057400" y="32766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7798" name="Text Box 6"/>
          <p:cNvSpPr txBox="1">
            <a:spLocks noChangeArrowheads="1"/>
          </p:cNvSpPr>
          <p:nvPr/>
        </p:nvSpPr>
        <p:spPr bwMode="auto">
          <a:xfrm>
            <a:off x="6096000" y="1524000"/>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Irrigated</a:t>
            </a:r>
          </a:p>
        </p:txBody>
      </p:sp>
      <p:sp>
        <p:nvSpPr>
          <p:cNvPr id="417799" name="Text Box 7"/>
          <p:cNvSpPr txBox="1">
            <a:spLocks noChangeArrowheads="1"/>
          </p:cNvSpPr>
          <p:nvPr/>
        </p:nvSpPr>
        <p:spPr bwMode="auto">
          <a:xfrm>
            <a:off x="5715000" y="5029200"/>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Rainfed</a:t>
            </a:r>
          </a:p>
        </p:txBody>
      </p:sp>
      <p:sp>
        <p:nvSpPr>
          <p:cNvPr id="417800" name="Line 8"/>
          <p:cNvSpPr>
            <a:spLocks noChangeShapeType="1"/>
          </p:cNvSpPr>
          <p:nvPr/>
        </p:nvSpPr>
        <p:spPr bwMode="auto">
          <a:xfrm flipH="1">
            <a:off x="6400800" y="18288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7801" name="Line 9"/>
          <p:cNvSpPr>
            <a:spLocks noChangeShapeType="1"/>
          </p:cNvSpPr>
          <p:nvPr/>
        </p:nvSpPr>
        <p:spPr bwMode="auto">
          <a:xfrm flipV="1">
            <a:off x="6172200" y="44196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7802" name="Text Box 11"/>
          <p:cNvSpPr txBox="1">
            <a:spLocks noChangeArrowheads="1"/>
          </p:cNvSpPr>
          <p:nvPr/>
        </p:nvSpPr>
        <p:spPr bwMode="auto">
          <a:xfrm rot="-5400000">
            <a:off x="-821531" y="2955131"/>
            <a:ext cx="26828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Bushels per Acre</a:t>
            </a:r>
          </a:p>
        </p:txBody>
      </p:sp>
      <p:sp>
        <p:nvSpPr>
          <p:cNvPr id="417803" name="Text Box 12"/>
          <p:cNvSpPr txBox="1">
            <a:spLocks noChangeArrowheads="1"/>
          </p:cNvSpPr>
          <p:nvPr/>
        </p:nvSpPr>
        <p:spPr bwMode="auto">
          <a:xfrm>
            <a:off x="381000" y="1905000"/>
            <a:ext cx="609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250</a:t>
            </a:r>
          </a:p>
        </p:txBody>
      </p:sp>
      <p:sp>
        <p:nvSpPr>
          <p:cNvPr id="417804" name="Text Box 13"/>
          <p:cNvSpPr txBox="1">
            <a:spLocks noChangeArrowheads="1"/>
          </p:cNvSpPr>
          <p:nvPr/>
        </p:nvSpPr>
        <p:spPr bwMode="auto">
          <a:xfrm>
            <a:off x="5943600" y="381000"/>
            <a:ext cx="2514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For corn the average difference can be $300 per acre!</a:t>
            </a:r>
          </a:p>
        </p:txBody>
      </p:sp>
    </p:spTree>
    <p:extLst>
      <p:ext uri="{BB962C8B-B14F-4D97-AF65-F5344CB8AC3E}">
        <p14:creationId xmlns:p14="http://schemas.microsoft.com/office/powerpoint/2010/main" val="16616736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813"/>
            <a:ext cx="8229600" cy="5285314"/>
          </a:xfrm>
          <a:ln>
            <a:solidFill>
              <a:srgbClr val="008000"/>
            </a:solidFill>
          </a:ln>
        </p:spPr>
        <p:txBody>
          <a:bodyPr>
            <a:noAutofit/>
          </a:bodyPr>
          <a:lstStyle/>
          <a:p>
            <a:r>
              <a:rPr lang="en-US" sz="3200" b="1" dirty="0">
                <a:solidFill>
                  <a:srgbClr val="4A452A"/>
                </a:solidFill>
              </a:rPr>
              <a:t>WE NEED TO STOP GAMBLING IN ALABAMA</a:t>
            </a:r>
            <a:br>
              <a:rPr lang="en-US" sz="3200" b="1" dirty="0">
                <a:solidFill>
                  <a:srgbClr val="4A452A"/>
                </a:solidFill>
              </a:rPr>
            </a:br>
            <a:r>
              <a:rPr lang="en-US" sz="3200" b="1" dirty="0">
                <a:solidFill>
                  <a:srgbClr val="4A452A"/>
                </a:solidFill>
              </a:rPr>
              <a:t/>
            </a:r>
            <a:br>
              <a:rPr lang="en-US" sz="3200" b="1" dirty="0">
                <a:solidFill>
                  <a:srgbClr val="4A452A"/>
                </a:solidFill>
              </a:rPr>
            </a:br>
            <a:r>
              <a:rPr lang="en-US" sz="3200" b="1" dirty="0">
                <a:solidFill>
                  <a:srgbClr val="4A452A"/>
                </a:solidFill>
              </a:rPr>
              <a:t>The number one gambler in our state is the rain-fed farmer who each spring borrows money to place a bet that rain will come at the right time and in the right amount.  </a:t>
            </a:r>
            <a:br>
              <a:rPr lang="en-US" sz="3200" b="1" dirty="0">
                <a:solidFill>
                  <a:srgbClr val="4A452A"/>
                </a:solidFill>
              </a:rPr>
            </a:br>
            <a:r>
              <a:rPr lang="en-US" sz="3200" b="1" dirty="0">
                <a:solidFill>
                  <a:srgbClr val="4A452A"/>
                </a:solidFill>
              </a:rPr>
              <a:t/>
            </a:r>
            <a:br>
              <a:rPr lang="en-US" sz="3200" b="1" dirty="0">
                <a:solidFill>
                  <a:srgbClr val="4A452A"/>
                </a:solidFill>
              </a:rPr>
            </a:br>
            <a:r>
              <a:rPr lang="en-US" sz="3200" b="1" dirty="0">
                <a:solidFill>
                  <a:srgbClr val="4A452A"/>
                </a:solidFill>
              </a:rPr>
              <a:t>If it doesn’t rain, he loses the bet.</a:t>
            </a:r>
            <a:br>
              <a:rPr lang="en-US" sz="3200" b="1" dirty="0">
                <a:solidFill>
                  <a:srgbClr val="4A452A"/>
                </a:solidFill>
              </a:rPr>
            </a:br>
            <a:r>
              <a:rPr lang="en-US" sz="3200" b="1" dirty="0">
                <a:solidFill>
                  <a:srgbClr val="4A452A"/>
                </a:solidFill>
              </a:rPr>
              <a:t/>
            </a:r>
            <a:br>
              <a:rPr lang="en-US" sz="3200" b="1" dirty="0">
                <a:solidFill>
                  <a:srgbClr val="4A452A"/>
                </a:solidFill>
              </a:rPr>
            </a:br>
            <a:r>
              <a:rPr lang="en-US" sz="3200" b="1" i="1" u="sng" dirty="0">
                <a:solidFill>
                  <a:srgbClr val="4A452A"/>
                </a:solidFill>
              </a:rPr>
              <a:t>This is not economically sustainable</a:t>
            </a:r>
            <a:endParaRPr lang="en-US" sz="3200" b="1" i="1" u="sng" dirty="0">
              <a:solidFill>
                <a:srgbClr val="4A452A"/>
              </a:solidFill>
            </a:endParaRPr>
          </a:p>
        </p:txBody>
      </p:sp>
    </p:spTree>
    <p:extLst>
      <p:ext uri="{BB962C8B-B14F-4D97-AF65-F5344CB8AC3E}">
        <p14:creationId xmlns:p14="http://schemas.microsoft.com/office/powerpoint/2010/main" val="22763433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ext Box 2"/>
          <p:cNvSpPr txBox="1">
            <a:spLocks noChangeArrowheads="1"/>
          </p:cNvSpPr>
          <p:nvPr/>
        </p:nvSpPr>
        <p:spPr bwMode="auto">
          <a:xfrm>
            <a:off x="609600" y="228600"/>
            <a:ext cx="792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lgn="ctr">
              <a:spcBef>
                <a:spcPct val="50000"/>
              </a:spcBef>
            </a:pPr>
            <a:r>
              <a:rPr lang="en-US" dirty="0">
                <a:solidFill>
                  <a:schemeClr val="tx2">
                    <a:lumMod val="75000"/>
                  </a:schemeClr>
                </a:solidFill>
                <a:latin typeface="Arial" charset="0"/>
              </a:rPr>
              <a:t>Sustainable Southeastern Model -  Storage of Winter Surface Water </a:t>
            </a:r>
          </a:p>
          <a:p>
            <a:pPr>
              <a:spcBef>
                <a:spcPct val="50000"/>
              </a:spcBef>
            </a:pPr>
            <a:r>
              <a:rPr lang="en-US" dirty="0">
                <a:solidFill>
                  <a:schemeClr val="tx2">
                    <a:lumMod val="75000"/>
                  </a:schemeClr>
                </a:solidFill>
                <a:latin typeface="Arial" charset="0"/>
              </a:rPr>
              <a:t>Even in dry years crops need less than a foot of water. Irrigation can be supported with a tiny fraction of the winter river flow removed. </a:t>
            </a:r>
            <a:endParaRPr lang="en-US" sz="1800" dirty="0">
              <a:solidFill>
                <a:schemeClr val="tx2">
                  <a:lumMod val="75000"/>
                </a:schemeClr>
              </a:solidFill>
              <a:latin typeface="Arial" charset="0"/>
            </a:endParaRPr>
          </a:p>
        </p:txBody>
      </p:sp>
      <p:pic>
        <p:nvPicPr>
          <p:cNvPr id="425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543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0705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00" y="0"/>
            <a:ext cx="7878394" cy="6858000"/>
          </a:xfrm>
          <a:prstGeom prst="rect">
            <a:avLst/>
          </a:prstGeom>
        </p:spPr>
      </p:pic>
    </p:spTree>
    <p:extLst>
      <p:ext uri="{BB962C8B-B14F-4D97-AF65-F5344CB8AC3E}">
        <p14:creationId xmlns:p14="http://schemas.microsoft.com/office/powerpoint/2010/main" val="199931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609600" y="914400"/>
            <a:ext cx="4116388" cy="5473700"/>
            <a:chOff x="384" y="576"/>
            <a:chExt cx="2593" cy="3448"/>
          </a:xfrm>
        </p:grpSpPr>
        <p:pic>
          <p:nvPicPr>
            <p:cNvPr id="46102" name="Picture 3"/>
            <p:cNvPicPr>
              <a:picLocks noChangeAspect="1" noChangeArrowheads="1"/>
            </p:cNvPicPr>
            <p:nvPr/>
          </p:nvPicPr>
          <p:blipFill>
            <a:blip r:embed="rId3">
              <a:extLst>
                <a:ext uri="{28A0092B-C50C-407E-A947-70E740481C1C}">
                  <a14:useLocalDpi xmlns:a14="http://schemas.microsoft.com/office/drawing/2010/main" val="0"/>
                </a:ext>
              </a:extLst>
            </a:blip>
            <a:srcRect l="32813" t="12500" r="35938" b="20158"/>
            <a:stretch>
              <a:fillRect/>
            </a:stretch>
          </p:blipFill>
          <p:spPr bwMode="auto">
            <a:xfrm>
              <a:off x="384" y="576"/>
              <a:ext cx="2593"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Freeform 4"/>
            <p:cNvSpPr>
              <a:spLocks/>
            </p:cNvSpPr>
            <p:nvPr/>
          </p:nvSpPr>
          <p:spPr bwMode="auto">
            <a:xfrm>
              <a:off x="1728" y="768"/>
              <a:ext cx="945" cy="1450"/>
            </a:xfrm>
            <a:custGeom>
              <a:avLst/>
              <a:gdLst>
                <a:gd name="T0" fmla="*/ 945 w 700"/>
                <a:gd name="T1" fmla="*/ 0 h 1320"/>
                <a:gd name="T2" fmla="*/ 923 w 700"/>
                <a:gd name="T3" fmla="*/ 62 h 1320"/>
                <a:gd name="T4" fmla="*/ 869 w 700"/>
                <a:gd name="T5" fmla="*/ 123 h 1320"/>
                <a:gd name="T6" fmla="*/ 837 w 700"/>
                <a:gd name="T7" fmla="*/ 185 h 1320"/>
                <a:gd name="T8" fmla="*/ 751 w 700"/>
                <a:gd name="T9" fmla="*/ 202 h 1320"/>
                <a:gd name="T10" fmla="*/ 718 w 700"/>
                <a:gd name="T11" fmla="*/ 255 h 1320"/>
                <a:gd name="T12" fmla="*/ 589 w 700"/>
                <a:gd name="T13" fmla="*/ 272 h 1320"/>
                <a:gd name="T14" fmla="*/ 481 w 700"/>
                <a:gd name="T15" fmla="*/ 369 h 1320"/>
                <a:gd name="T16" fmla="*/ 427 w 700"/>
                <a:gd name="T17" fmla="*/ 483 h 1320"/>
                <a:gd name="T18" fmla="*/ 416 w 700"/>
                <a:gd name="T19" fmla="*/ 510 h 1320"/>
                <a:gd name="T20" fmla="*/ 383 w 700"/>
                <a:gd name="T21" fmla="*/ 527 h 1320"/>
                <a:gd name="T22" fmla="*/ 308 w 700"/>
                <a:gd name="T23" fmla="*/ 589 h 1320"/>
                <a:gd name="T24" fmla="*/ 211 w 700"/>
                <a:gd name="T25" fmla="*/ 633 h 1320"/>
                <a:gd name="T26" fmla="*/ 157 w 700"/>
                <a:gd name="T27" fmla="*/ 738 h 1320"/>
                <a:gd name="T28" fmla="*/ 70 w 700"/>
                <a:gd name="T29" fmla="*/ 844 h 1320"/>
                <a:gd name="T30" fmla="*/ 49 w 700"/>
                <a:gd name="T31" fmla="*/ 896 h 1320"/>
                <a:gd name="T32" fmla="*/ 38 w 700"/>
                <a:gd name="T33" fmla="*/ 940 h 1320"/>
                <a:gd name="T34" fmla="*/ 16 w 700"/>
                <a:gd name="T35" fmla="*/ 993 h 1320"/>
                <a:gd name="T36" fmla="*/ 5 w 700"/>
                <a:gd name="T37" fmla="*/ 1019 h 1320"/>
                <a:gd name="T38" fmla="*/ 49 w 700"/>
                <a:gd name="T39" fmla="*/ 1195 h 1320"/>
                <a:gd name="T40" fmla="*/ 146 w 700"/>
                <a:gd name="T41" fmla="*/ 1222 h 1320"/>
                <a:gd name="T42" fmla="*/ 211 w 700"/>
                <a:gd name="T43" fmla="*/ 1239 h 1320"/>
                <a:gd name="T44" fmla="*/ 265 w 700"/>
                <a:gd name="T45" fmla="*/ 1388 h 1320"/>
                <a:gd name="T46" fmla="*/ 362 w 700"/>
                <a:gd name="T47" fmla="*/ 1424 h 1320"/>
                <a:gd name="T48" fmla="*/ 383 w 700"/>
                <a:gd name="T49" fmla="*/ 1450 h 1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0"/>
                <a:gd name="T76" fmla="*/ 0 h 1320"/>
                <a:gd name="T77" fmla="*/ 700 w 700"/>
                <a:gd name="T78" fmla="*/ 1320 h 1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0" h="1320">
                  <a:moveTo>
                    <a:pt x="700" y="0"/>
                  </a:moveTo>
                  <a:cubicBezTo>
                    <a:pt x="694" y="18"/>
                    <a:pt x="693" y="39"/>
                    <a:pt x="684" y="56"/>
                  </a:cubicBezTo>
                  <a:cubicBezTo>
                    <a:pt x="674" y="77"/>
                    <a:pt x="655" y="92"/>
                    <a:pt x="644" y="112"/>
                  </a:cubicBezTo>
                  <a:cubicBezTo>
                    <a:pt x="634" y="130"/>
                    <a:pt x="634" y="154"/>
                    <a:pt x="620" y="168"/>
                  </a:cubicBezTo>
                  <a:cubicBezTo>
                    <a:pt x="604" y="184"/>
                    <a:pt x="578" y="180"/>
                    <a:pt x="556" y="184"/>
                  </a:cubicBezTo>
                  <a:cubicBezTo>
                    <a:pt x="546" y="199"/>
                    <a:pt x="545" y="219"/>
                    <a:pt x="532" y="232"/>
                  </a:cubicBezTo>
                  <a:cubicBezTo>
                    <a:pt x="509" y="255"/>
                    <a:pt x="468" y="244"/>
                    <a:pt x="436" y="248"/>
                  </a:cubicBezTo>
                  <a:cubicBezTo>
                    <a:pt x="393" y="277"/>
                    <a:pt x="375" y="286"/>
                    <a:pt x="356" y="336"/>
                  </a:cubicBezTo>
                  <a:cubicBezTo>
                    <a:pt x="342" y="372"/>
                    <a:pt x="333" y="406"/>
                    <a:pt x="316" y="440"/>
                  </a:cubicBezTo>
                  <a:cubicBezTo>
                    <a:pt x="312" y="448"/>
                    <a:pt x="313" y="457"/>
                    <a:pt x="308" y="464"/>
                  </a:cubicBezTo>
                  <a:cubicBezTo>
                    <a:pt x="302" y="472"/>
                    <a:pt x="291" y="474"/>
                    <a:pt x="284" y="480"/>
                  </a:cubicBezTo>
                  <a:cubicBezTo>
                    <a:pt x="264" y="498"/>
                    <a:pt x="250" y="521"/>
                    <a:pt x="228" y="536"/>
                  </a:cubicBezTo>
                  <a:cubicBezTo>
                    <a:pt x="204" y="552"/>
                    <a:pt x="180" y="560"/>
                    <a:pt x="156" y="576"/>
                  </a:cubicBezTo>
                  <a:cubicBezTo>
                    <a:pt x="148" y="624"/>
                    <a:pt x="149" y="639"/>
                    <a:pt x="116" y="672"/>
                  </a:cubicBezTo>
                  <a:cubicBezTo>
                    <a:pt x="103" y="711"/>
                    <a:pt x="81" y="739"/>
                    <a:pt x="52" y="768"/>
                  </a:cubicBezTo>
                  <a:cubicBezTo>
                    <a:pt x="47" y="784"/>
                    <a:pt x="39" y="799"/>
                    <a:pt x="36" y="816"/>
                  </a:cubicBezTo>
                  <a:cubicBezTo>
                    <a:pt x="33" y="829"/>
                    <a:pt x="32" y="843"/>
                    <a:pt x="28" y="856"/>
                  </a:cubicBezTo>
                  <a:cubicBezTo>
                    <a:pt x="24" y="872"/>
                    <a:pt x="17" y="888"/>
                    <a:pt x="12" y="904"/>
                  </a:cubicBezTo>
                  <a:cubicBezTo>
                    <a:pt x="9" y="912"/>
                    <a:pt x="4" y="928"/>
                    <a:pt x="4" y="928"/>
                  </a:cubicBezTo>
                  <a:cubicBezTo>
                    <a:pt x="5" y="940"/>
                    <a:pt x="0" y="1065"/>
                    <a:pt x="36" y="1088"/>
                  </a:cubicBezTo>
                  <a:cubicBezTo>
                    <a:pt x="57" y="1101"/>
                    <a:pt x="84" y="1104"/>
                    <a:pt x="108" y="1112"/>
                  </a:cubicBezTo>
                  <a:cubicBezTo>
                    <a:pt x="124" y="1117"/>
                    <a:pt x="156" y="1128"/>
                    <a:pt x="156" y="1128"/>
                  </a:cubicBezTo>
                  <a:cubicBezTo>
                    <a:pt x="171" y="1173"/>
                    <a:pt x="181" y="1219"/>
                    <a:pt x="196" y="1264"/>
                  </a:cubicBezTo>
                  <a:cubicBezTo>
                    <a:pt x="204" y="1289"/>
                    <a:pt x="268" y="1296"/>
                    <a:pt x="268" y="1296"/>
                  </a:cubicBezTo>
                  <a:cubicBezTo>
                    <a:pt x="273" y="1304"/>
                    <a:pt x="284" y="1320"/>
                    <a:pt x="284" y="132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4" name="Freeform 5"/>
            <p:cNvSpPr>
              <a:spLocks/>
            </p:cNvSpPr>
            <p:nvPr/>
          </p:nvSpPr>
          <p:spPr bwMode="auto">
            <a:xfrm>
              <a:off x="768" y="624"/>
              <a:ext cx="1588" cy="364"/>
            </a:xfrm>
            <a:custGeom>
              <a:avLst/>
              <a:gdLst>
                <a:gd name="T0" fmla="*/ 1588 w 1176"/>
                <a:gd name="T1" fmla="*/ 9 h 331"/>
                <a:gd name="T2" fmla="*/ 1534 w 1176"/>
                <a:gd name="T3" fmla="*/ 62 h 331"/>
                <a:gd name="T4" fmla="*/ 1469 w 1176"/>
                <a:gd name="T5" fmla="*/ 97 h 331"/>
                <a:gd name="T6" fmla="*/ 1448 w 1176"/>
                <a:gd name="T7" fmla="*/ 150 h 331"/>
                <a:gd name="T8" fmla="*/ 1318 w 1176"/>
                <a:gd name="T9" fmla="*/ 176 h 331"/>
                <a:gd name="T10" fmla="*/ 1253 w 1176"/>
                <a:gd name="T11" fmla="*/ 211 h 331"/>
                <a:gd name="T12" fmla="*/ 1199 w 1176"/>
                <a:gd name="T13" fmla="*/ 326 h 331"/>
                <a:gd name="T14" fmla="*/ 1102 w 1176"/>
                <a:gd name="T15" fmla="*/ 352 h 331"/>
                <a:gd name="T16" fmla="*/ 897 w 1176"/>
                <a:gd name="T17" fmla="*/ 299 h 331"/>
                <a:gd name="T18" fmla="*/ 832 w 1176"/>
                <a:gd name="T19" fmla="*/ 238 h 331"/>
                <a:gd name="T20" fmla="*/ 799 w 1176"/>
                <a:gd name="T21" fmla="*/ 229 h 331"/>
                <a:gd name="T22" fmla="*/ 637 w 1176"/>
                <a:gd name="T23" fmla="*/ 176 h 331"/>
                <a:gd name="T24" fmla="*/ 605 w 1176"/>
                <a:gd name="T25" fmla="*/ 158 h 331"/>
                <a:gd name="T26" fmla="*/ 540 w 1176"/>
                <a:gd name="T27" fmla="*/ 141 h 331"/>
                <a:gd name="T28" fmla="*/ 443 w 1176"/>
                <a:gd name="T29" fmla="*/ 97 h 331"/>
                <a:gd name="T30" fmla="*/ 259 w 1176"/>
                <a:gd name="T31" fmla="*/ 114 h 331"/>
                <a:gd name="T32" fmla="*/ 194 w 1176"/>
                <a:gd name="T33" fmla="*/ 132 h 331"/>
                <a:gd name="T34" fmla="*/ 76 w 1176"/>
                <a:gd name="T35" fmla="*/ 53 h 331"/>
                <a:gd name="T36" fmla="*/ 0 w 1176"/>
                <a:gd name="T37" fmla="*/ 0 h 3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6"/>
                <a:gd name="T58" fmla="*/ 0 h 331"/>
                <a:gd name="T59" fmla="*/ 1176 w 1176"/>
                <a:gd name="T60" fmla="*/ 331 h 3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6" h="331">
                  <a:moveTo>
                    <a:pt x="1176" y="8"/>
                  </a:moveTo>
                  <a:cubicBezTo>
                    <a:pt x="1162" y="29"/>
                    <a:pt x="1157" y="39"/>
                    <a:pt x="1136" y="56"/>
                  </a:cubicBezTo>
                  <a:cubicBezTo>
                    <a:pt x="1121" y="68"/>
                    <a:pt x="1088" y="88"/>
                    <a:pt x="1088" y="88"/>
                  </a:cubicBezTo>
                  <a:cubicBezTo>
                    <a:pt x="1083" y="104"/>
                    <a:pt x="1088" y="131"/>
                    <a:pt x="1072" y="136"/>
                  </a:cubicBezTo>
                  <a:cubicBezTo>
                    <a:pt x="1041" y="146"/>
                    <a:pt x="1005" y="144"/>
                    <a:pt x="976" y="160"/>
                  </a:cubicBezTo>
                  <a:cubicBezTo>
                    <a:pt x="959" y="169"/>
                    <a:pt x="928" y="192"/>
                    <a:pt x="928" y="192"/>
                  </a:cubicBezTo>
                  <a:cubicBezTo>
                    <a:pt x="913" y="238"/>
                    <a:pt x="932" y="266"/>
                    <a:pt x="888" y="296"/>
                  </a:cubicBezTo>
                  <a:cubicBezTo>
                    <a:pt x="865" y="331"/>
                    <a:pt x="856" y="330"/>
                    <a:pt x="816" y="320"/>
                  </a:cubicBezTo>
                  <a:cubicBezTo>
                    <a:pt x="782" y="269"/>
                    <a:pt x="720" y="277"/>
                    <a:pt x="664" y="272"/>
                  </a:cubicBezTo>
                  <a:cubicBezTo>
                    <a:pt x="616" y="256"/>
                    <a:pt x="649" y="243"/>
                    <a:pt x="616" y="216"/>
                  </a:cubicBezTo>
                  <a:cubicBezTo>
                    <a:pt x="609" y="211"/>
                    <a:pt x="600" y="212"/>
                    <a:pt x="592" y="208"/>
                  </a:cubicBezTo>
                  <a:cubicBezTo>
                    <a:pt x="553" y="188"/>
                    <a:pt x="514" y="174"/>
                    <a:pt x="472" y="160"/>
                  </a:cubicBezTo>
                  <a:cubicBezTo>
                    <a:pt x="463" y="157"/>
                    <a:pt x="457" y="148"/>
                    <a:pt x="448" y="144"/>
                  </a:cubicBezTo>
                  <a:cubicBezTo>
                    <a:pt x="433" y="137"/>
                    <a:pt x="416" y="133"/>
                    <a:pt x="400" y="128"/>
                  </a:cubicBezTo>
                  <a:cubicBezTo>
                    <a:pt x="374" y="119"/>
                    <a:pt x="354" y="97"/>
                    <a:pt x="328" y="88"/>
                  </a:cubicBezTo>
                  <a:cubicBezTo>
                    <a:pt x="260" y="93"/>
                    <a:pt x="243" y="89"/>
                    <a:pt x="192" y="104"/>
                  </a:cubicBezTo>
                  <a:cubicBezTo>
                    <a:pt x="176" y="109"/>
                    <a:pt x="144" y="120"/>
                    <a:pt x="144" y="120"/>
                  </a:cubicBezTo>
                  <a:cubicBezTo>
                    <a:pt x="108" y="108"/>
                    <a:pt x="89" y="70"/>
                    <a:pt x="56" y="48"/>
                  </a:cubicBezTo>
                  <a:cubicBezTo>
                    <a:pt x="35" y="16"/>
                    <a:pt x="25" y="25"/>
                    <a:pt x="0" y="0"/>
                  </a:cubicBezTo>
                </a:path>
              </a:pathLst>
            </a:custGeom>
            <a:noFill/>
            <a:ln w="57150">
              <a:solidFill>
                <a:srgbClr val="331CE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5" name="Freeform 6"/>
            <p:cNvSpPr>
              <a:spLocks/>
            </p:cNvSpPr>
            <p:nvPr/>
          </p:nvSpPr>
          <p:spPr bwMode="auto">
            <a:xfrm>
              <a:off x="576" y="1104"/>
              <a:ext cx="245" cy="1837"/>
            </a:xfrm>
            <a:custGeom>
              <a:avLst/>
              <a:gdLst>
                <a:gd name="T0" fmla="*/ 0 w 288"/>
                <a:gd name="T1" fmla="*/ 0 h 1672"/>
                <a:gd name="T2" fmla="*/ 7 w 288"/>
                <a:gd name="T3" fmla="*/ 229 h 1672"/>
                <a:gd name="T4" fmla="*/ 20 w 288"/>
                <a:gd name="T5" fmla="*/ 255 h 1672"/>
                <a:gd name="T6" fmla="*/ 34 w 288"/>
                <a:gd name="T7" fmla="*/ 422 h 1672"/>
                <a:gd name="T8" fmla="*/ 68 w 288"/>
                <a:gd name="T9" fmla="*/ 527 h 1672"/>
                <a:gd name="T10" fmla="*/ 109 w 288"/>
                <a:gd name="T11" fmla="*/ 659 h 1672"/>
                <a:gd name="T12" fmla="*/ 129 w 288"/>
                <a:gd name="T13" fmla="*/ 738 h 1672"/>
                <a:gd name="T14" fmla="*/ 136 w 288"/>
                <a:gd name="T15" fmla="*/ 765 h 1672"/>
                <a:gd name="T16" fmla="*/ 143 w 288"/>
                <a:gd name="T17" fmla="*/ 844 h 1672"/>
                <a:gd name="T18" fmla="*/ 163 w 288"/>
                <a:gd name="T19" fmla="*/ 897 h 1672"/>
                <a:gd name="T20" fmla="*/ 191 w 288"/>
                <a:gd name="T21" fmla="*/ 1020 h 1672"/>
                <a:gd name="T22" fmla="*/ 197 w 288"/>
                <a:gd name="T23" fmla="*/ 1055 h 1672"/>
                <a:gd name="T24" fmla="*/ 225 w 288"/>
                <a:gd name="T25" fmla="*/ 1107 h 1672"/>
                <a:gd name="T26" fmla="*/ 231 w 288"/>
                <a:gd name="T27" fmla="*/ 1354 h 1672"/>
                <a:gd name="T28" fmla="*/ 231 w 288"/>
                <a:gd name="T29" fmla="*/ 1600 h 1672"/>
                <a:gd name="T30" fmla="*/ 211 w 288"/>
                <a:gd name="T31" fmla="*/ 1705 h 1672"/>
                <a:gd name="T32" fmla="*/ 191 w 288"/>
                <a:gd name="T33" fmla="*/ 1758 h 1672"/>
                <a:gd name="T34" fmla="*/ 191 w 288"/>
                <a:gd name="T35" fmla="*/ 1837 h 1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1672"/>
                <a:gd name="T56" fmla="*/ 288 w 288"/>
                <a:gd name="T57" fmla="*/ 1672 h 1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1672">
                  <a:moveTo>
                    <a:pt x="0" y="0"/>
                  </a:moveTo>
                  <a:cubicBezTo>
                    <a:pt x="3" y="69"/>
                    <a:pt x="1" y="139"/>
                    <a:pt x="8" y="208"/>
                  </a:cubicBezTo>
                  <a:cubicBezTo>
                    <a:pt x="9" y="218"/>
                    <a:pt x="22" y="223"/>
                    <a:pt x="24" y="232"/>
                  </a:cubicBezTo>
                  <a:cubicBezTo>
                    <a:pt x="52" y="393"/>
                    <a:pt x="18" y="294"/>
                    <a:pt x="40" y="384"/>
                  </a:cubicBezTo>
                  <a:cubicBezTo>
                    <a:pt x="48" y="417"/>
                    <a:pt x="69" y="447"/>
                    <a:pt x="80" y="480"/>
                  </a:cubicBezTo>
                  <a:cubicBezTo>
                    <a:pt x="94" y="522"/>
                    <a:pt x="110" y="560"/>
                    <a:pt x="128" y="600"/>
                  </a:cubicBezTo>
                  <a:cubicBezTo>
                    <a:pt x="128" y="600"/>
                    <a:pt x="148" y="660"/>
                    <a:pt x="152" y="672"/>
                  </a:cubicBezTo>
                  <a:cubicBezTo>
                    <a:pt x="155" y="680"/>
                    <a:pt x="160" y="696"/>
                    <a:pt x="160" y="696"/>
                  </a:cubicBezTo>
                  <a:cubicBezTo>
                    <a:pt x="163" y="720"/>
                    <a:pt x="164" y="744"/>
                    <a:pt x="168" y="768"/>
                  </a:cubicBezTo>
                  <a:cubicBezTo>
                    <a:pt x="174" y="803"/>
                    <a:pt x="177" y="783"/>
                    <a:pt x="192" y="816"/>
                  </a:cubicBezTo>
                  <a:cubicBezTo>
                    <a:pt x="208" y="852"/>
                    <a:pt x="215" y="890"/>
                    <a:pt x="224" y="928"/>
                  </a:cubicBezTo>
                  <a:cubicBezTo>
                    <a:pt x="226" y="939"/>
                    <a:pt x="227" y="950"/>
                    <a:pt x="232" y="960"/>
                  </a:cubicBezTo>
                  <a:cubicBezTo>
                    <a:pt x="241" y="977"/>
                    <a:pt x="264" y="1008"/>
                    <a:pt x="264" y="1008"/>
                  </a:cubicBezTo>
                  <a:cubicBezTo>
                    <a:pt x="276" y="1108"/>
                    <a:pt x="279" y="1109"/>
                    <a:pt x="272" y="1232"/>
                  </a:cubicBezTo>
                  <a:cubicBezTo>
                    <a:pt x="288" y="1330"/>
                    <a:pt x="285" y="1291"/>
                    <a:pt x="272" y="1456"/>
                  </a:cubicBezTo>
                  <a:cubicBezTo>
                    <a:pt x="270" y="1483"/>
                    <a:pt x="259" y="1527"/>
                    <a:pt x="248" y="1552"/>
                  </a:cubicBezTo>
                  <a:cubicBezTo>
                    <a:pt x="237" y="1577"/>
                    <a:pt x="226" y="1572"/>
                    <a:pt x="224" y="1600"/>
                  </a:cubicBezTo>
                  <a:cubicBezTo>
                    <a:pt x="222" y="1624"/>
                    <a:pt x="224" y="1648"/>
                    <a:pt x="224" y="1672"/>
                  </a:cubicBezTo>
                </a:path>
              </a:pathLst>
            </a:custGeom>
            <a:noFill/>
            <a:ln w="38100">
              <a:solidFill>
                <a:srgbClr val="331CE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6" name="Freeform 7"/>
            <p:cNvSpPr>
              <a:spLocks/>
            </p:cNvSpPr>
            <p:nvPr/>
          </p:nvSpPr>
          <p:spPr bwMode="auto">
            <a:xfrm>
              <a:off x="2136" y="1176"/>
              <a:ext cx="744" cy="1133"/>
            </a:xfrm>
            <a:custGeom>
              <a:avLst/>
              <a:gdLst>
                <a:gd name="T0" fmla="*/ 744 w 744"/>
                <a:gd name="T1" fmla="*/ 0 h 1133"/>
                <a:gd name="T2" fmla="*/ 624 w 744"/>
                <a:gd name="T3" fmla="*/ 32 h 1133"/>
                <a:gd name="T4" fmla="*/ 552 w 744"/>
                <a:gd name="T5" fmla="*/ 72 h 1133"/>
                <a:gd name="T6" fmla="*/ 528 w 744"/>
                <a:gd name="T7" fmla="*/ 120 h 1133"/>
                <a:gd name="T8" fmla="*/ 456 w 744"/>
                <a:gd name="T9" fmla="*/ 184 h 1133"/>
                <a:gd name="T10" fmla="*/ 392 w 744"/>
                <a:gd name="T11" fmla="*/ 256 h 1133"/>
                <a:gd name="T12" fmla="*/ 320 w 744"/>
                <a:gd name="T13" fmla="*/ 304 h 1133"/>
                <a:gd name="T14" fmla="*/ 296 w 744"/>
                <a:gd name="T15" fmla="*/ 320 h 1133"/>
                <a:gd name="T16" fmla="*/ 256 w 744"/>
                <a:gd name="T17" fmla="*/ 416 h 1133"/>
                <a:gd name="T18" fmla="*/ 216 w 744"/>
                <a:gd name="T19" fmla="*/ 480 h 1133"/>
                <a:gd name="T20" fmla="*/ 144 w 744"/>
                <a:gd name="T21" fmla="*/ 568 h 1133"/>
                <a:gd name="T22" fmla="*/ 128 w 744"/>
                <a:gd name="T23" fmla="*/ 592 h 1133"/>
                <a:gd name="T24" fmla="*/ 96 w 744"/>
                <a:gd name="T25" fmla="*/ 600 h 1133"/>
                <a:gd name="T26" fmla="*/ 56 w 744"/>
                <a:gd name="T27" fmla="*/ 640 h 1133"/>
                <a:gd name="T28" fmla="*/ 40 w 744"/>
                <a:gd name="T29" fmla="*/ 688 h 1133"/>
                <a:gd name="T30" fmla="*/ 32 w 744"/>
                <a:gd name="T31" fmla="*/ 816 h 1133"/>
                <a:gd name="T32" fmla="*/ 16 w 744"/>
                <a:gd name="T33" fmla="*/ 864 h 1133"/>
                <a:gd name="T34" fmla="*/ 8 w 744"/>
                <a:gd name="T35" fmla="*/ 888 h 1133"/>
                <a:gd name="T36" fmla="*/ 0 w 744"/>
                <a:gd name="T37" fmla="*/ 1056 h 1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4"/>
                <a:gd name="T58" fmla="*/ 0 h 1133"/>
                <a:gd name="T59" fmla="*/ 744 w 744"/>
                <a:gd name="T60" fmla="*/ 1133 h 1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4" h="1133">
                  <a:moveTo>
                    <a:pt x="744" y="0"/>
                  </a:moveTo>
                  <a:cubicBezTo>
                    <a:pt x="704" y="6"/>
                    <a:pt x="660" y="12"/>
                    <a:pt x="624" y="32"/>
                  </a:cubicBezTo>
                  <a:cubicBezTo>
                    <a:pt x="541" y="78"/>
                    <a:pt x="606" y="54"/>
                    <a:pt x="552" y="72"/>
                  </a:cubicBezTo>
                  <a:cubicBezTo>
                    <a:pt x="542" y="87"/>
                    <a:pt x="538" y="105"/>
                    <a:pt x="528" y="120"/>
                  </a:cubicBezTo>
                  <a:cubicBezTo>
                    <a:pt x="510" y="147"/>
                    <a:pt x="477" y="159"/>
                    <a:pt x="456" y="184"/>
                  </a:cubicBezTo>
                  <a:cubicBezTo>
                    <a:pt x="426" y="220"/>
                    <a:pt x="450" y="217"/>
                    <a:pt x="392" y="256"/>
                  </a:cubicBezTo>
                  <a:cubicBezTo>
                    <a:pt x="368" y="272"/>
                    <a:pt x="344" y="288"/>
                    <a:pt x="320" y="304"/>
                  </a:cubicBezTo>
                  <a:cubicBezTo>
                    <a:pt x="312" y="309"/>
                    <a:pt x="296" y="320"/>
                    <a:pt x="296" y="320"/>
                  </a:cubicBezTo>
                  <a:cubicBezTo>
                    <a:pt x="283" y="358"/>
                    <a:pt x="271" y="382"/>
                    <a:pt x="256" y="416"/>
                  </a:cubicBezTo>
                  <a:cubicBezTo>
                    <a:pt x="228" y="479"/>
                    <a:pt x="259" y="451"/>
                    <a:pt x="216" y="480"/>
                  </a:cubicBezTo>
                  <a:cubicBezTo>
                    <a:pt x="201" y="525"/>
                    <a:pt x="173" y="534"/>
                    <a:pt x="144" y="568"/>
                  </a:cubicBezTo>
                  <a:cubicBezTo>
                    <a:pt x="138" y="575"/>
                    <a:pt x="136" y="587"/>
                    <a:pt x="128" y="592"/>
                  </a:cubicBezTo>
                  <a:cubicBezTo>
                    <a:pt x="119" y="598"/>
                    <a:pt x="107" y="597"/>
                    <a:pt x="96" y="600"/>
                  </a:cubicBezTo>
                  <a:cubicBezTo>
                    <a:pt x="74" y="615"/>
                    <a:pt x="67" y="615"/>
                    <a:pt x="56" y="640"/>
                  </a:cubicBezTo>
                  <a:cubicBezTo>
                    <a:pt x="49" y="655"/>
                    <a:pt x="40" y="688"/>
                    <a:pt x="40" y="688"/>
                  </a:cubicBezTo>
                  <a:cubicBezTo>
                    <a:pt x="37" y="731"/>
                    <a:pt x="38" y="774"/>
                    <a:pt x="32" y="816"/>
                  </a:cubicBezTo>
                  <a:cubicBezTo>
                    <a:pt x="30" y="833"/>
                    <a:pt x="21" y="848"/>
                    <a:pt x="16" y="864"/>
                  </a:cubicBezTo>
                  <a:cubicBezTo>
                    <a:pt x="13" y="872"/>
                    <a:pt x="8" y="888"/>
                    <a:pt x="8" y="888"/>
                  </a:cubicBezTo>
                  <a:cubicBezTo>
                    <a:pt x="0" y="1077"/>
                    <a:pt x="0" y="1133"/>
                    <a:pt x="0" y="1056"/>
                  </a:cubicBezTo>
                </a:path>
              </a:pathLst>
            </a:custGeom>
            <a:noFill/>
            <a:ln w="38100">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7" name="Freeform 8"/>
            <p:cNvSpPr>
              <a:spLocks/>
            </p:cNvSpPr>
            <p:nvPr/>
          </p:nvSpPr>
          <p:spPr bwMode="auto">
            <a:xfrm>
              <a:off x="724" y="2256"/>
              <a:ext cx="1396" cy="1080"/>
            </a:xfrm>
            <a:custGeom>
              <a:avLst/>
              <a:gdLst>
                <a:gd name="T0" fmla="*/ 1396 w 1396"/>
                <a:gd name="T1" fmla="*/ 0 h 1080"/>
                <a:gd name="T2" fmla="*/ 1204 w 1396"/>
                <a:gd name="T3" fmla="*/ 32 h 1080"/>
                <a:gd name="T4" fmla="*/ 924 w 1396"/>
                <a:gd name="T5" fmla="*/ 88 h 1080"/>
                <a:gd name="T6" fmla="*/ 692 w 1396"/>
                <a:gd name="T7" fmla="*/ 144 h 1080"/>
                <a:gd name="T8" fmla="*/ 580 w 1396"/>
                <a:gd name="T9" fmla="*/ 232 h 1080"/>
                <a:gd name="T10" fmla="*/ 500 w 1396"/>
                <a:gd name="T11" fmla="*/ 312 h 1080"/>
                <a:gd name="T12" fmla="*/ 452 w 1396"/>
                <a:gd name="T13" fmla="*/ 408 h 1080"/>
                <a:gd name="T14" fmla="*/ 388 w 1396"/>
                <a:gd name="T15" fmla="*/ 512 h 1080"/>
                <a:gd name="T16" fmla="*/ 180 w 1396"/>
                <a:gd name="T17" fmla="*/ 592 h 1080"/>
                <a:gd name="T18" fmla="*/ 100 w 1396"/>
                <a:gd name="T19" fmla="*/ 656 h 1080"/>
                <a:gd name="T20" fmla="*/ 92 w 1396"/>
                <a:gd name="T21" fmla="*/ 688 h 1080"/>
                <a:gd name="T22" fmla="*/ 44 w 1396"/>
                <a:gd name="T23" fmla="*/ 720 h 1080"/>
                <a:gd name="T24" fmla="*/ 28 w 1396"/>
                <a:gd name="T25" fmla="*/ 744 h 1080"/>
                <a:gd name="T26" fmla="*/ 4 w 1396"/>
                <a:gd name="T27" fmla="*/ 752 h 1080"/>
                <a:gd name="T28" fmla="*/ 12 w 1396"/>
                <a:gd name="T29" fmla="*/ 792 h 1080"/>
                <a:gd name="T30" fmla="*/ 20 w 1396"/>
                <a:gd name="T31" fmla="*/ 848 h 1080"/>
                <a:gd name="T32" fmla="*/ 4 w 1396"/>
                <a:gd name="T33" fmla="*/ 1080 h 10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6"/>
                <a:gd name="T52" fmla="*/ 0 h 1080"/>
                <a:gd name="T53" fmla="*/ 1396 w 1396"/>
                <a:gd name="T54" fmla="*/ 1080 h 10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6" h="1080">
                  <a:moveTo>
                    <a:pt x="1396" y="0"/>
                  </a:moveTo>
                  <a:cubicBezTo>
                    <a:pt x="1334" y="21"/>
                    <a:pt x="1269" y="23"/>
                    <a:pt x="1204" y="32"/>
                  </a:cubicBezTo>
                  <a:cubicBezTo>
                    <a:pt x="1128" y="89"/>
                    <a:pt x="1015" y="81"/>
                    <a:pt x="924" y="88"/>
                  </a:cubicBezTo>
                  <a:cubicBezTo>
                    <a:pt x="848" y="113"/>
                    <a:pt x="768" y="119"/>
                    <a:pt x="692" y="144"/>
                  </a:cubicBezTo>
                  <a:cubicBezTo>
                    <a:pt x="667" y="182"/>
                    <a:pt x="624" y="217"/>
                    <a:pt x="580" y="232"/>
                  </a:cubicBezTo>
                  <a:cubicBezTo>
                    <a:pt x="548" y="256"/>
                    <a:pt x="528" y="284"/>
                    <a:pt x="500" y="312"/>
                  </a:cubicBezTo>
                  <a:cubicBezTo>
                    <a:pt x="488" y="347"/>
                    <a:pt x="464" y="373"/>
                    <a:pt x="452" y="408"/>
                  </a:cubicBezTo>
                  <a:cubicBezTo>
                    <a:pt x="443" y="468"/>
                    <a:pt x="447" y="492"/>
                    <a:pt x="388" y="512"/>
                  </a:cubicBezTo>
                  <a:cubicBezTo>
                    <a:pt x="349" y="570"/>
                    <a:pt x="240" y="572"/>
                    <a:pt x="180" y="592"/>
                  </a:cubicBezTo>
                  <a:cubicBezTo>
                    <a:pt x="166" y="633"/>
                    <a:pt x="133" y="634"/>
                    <a:pt x="100" y="656"/>
                  </a:cubicBezTo>
                  <a:cubicBezTo>
                    <a:pt x="97" y="667"/>
                    <a:pt x="99" y="680"/>
                    <a:pt x="92" y="688"/>
                  </a:cubicBezTo>
                  <a:cubicBezTo>
                    <a:pt x="79" y="702"/>
                    <a:pt x="44" y="720"/>
                    <a:pt x="44" y="720"/>
                  </a:cubicBezTo>
                  <a:cubicBezTo>
                    <a:pt x="39" y="728"/>
                    <a:pt x="36" y="738"/>
                    <a:pt x="28" y="744"/>
                  </a:cubicBezTo>
                  <a:cubicBezTo>
                    <a:pt x="21" y="749"/>
                    <a:pt x="7" y="744"/>
                    <a:pt x="4" y="752"/>
                  </a:cubicBezTo>
                  <a:cubicBezTo>
                    <a:pt x="0" y="765"/>
                    <a:pt x="10" y="779"/>
                    <a:pt x="12" y="792"/>
                  </a:cubicBezTo>
                  <a:cubicBezTo>
                    <a:pt x="15" y="811"/>
                    <a:pt x="17" y="829"/>
                    <a:pt x="20" y="848"/>
                  </a:cubicBezTo>
                  <a:cubicBezTo>
                    <a:pt x="17" y="921"/>
                    <a:pt x="4" y="1005"/>
                    <a:pt x="4" y="1080"/>
                  </a:cubicBezTo>
                </a:path>
              </a:pathLst>
            </a:custGeom>
            <a:noFill/>
            <a:ln w="38100">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8" name="Freeform 9"/>
            <p:cNvSpPr>
              <a:spLocks/>
            </p:cNvSpPr>
            <p:nvPr/>
          </p:nvSpPr>
          <p:spPr bwMode="auto">
            <a:xfrm>
              <a:off x="2640" y="1968"/>
              <a:ext cx="180" cy="2056"/>
            </a:xfrm>
            <a:custGeom>
              <a:avLst/>
              <a:gdLst>
                <a:gd name="T0" fmla="*/ 1 w 180"/>
                <a:gd name="T1" fmla="*/ 0 h 2056"/>
                <a:gd name="T2" fmla="*/ 57 w 180"/>
                <a:gd name="T3" fmla="*/ 216 h 2056"/>
                <a:gd name="T4" fmla="*/ 97 w 180"/>
                <a:gd name="T5" fmla="*/ 256 h 2056"/>
                <a:gd name="T6" fmla="*/ 129 w 180"/>
                <a:gd name="T7" fmla="*/ 352 h 2056"/>
                <a:gd name="T8" fmla="*/ 137 w 180"/>
                <a:gd name="T9" fmla="*/ 384 h 2056"/>
                <a:gd name="T10" fmla="*/ 161 w 180"/>
                <a:gd name="T11" fmla="*/ 392 h 2056"/>
                <a:gd name="T12" fmla="*/ 97 w 180"/>
                <a:gd name="T13" fmla="*/ 464 h 2056"/>
                <a:gd name="T14" fmla="*/ 57 w 180"/>
                <a:gd name="T15" fmla="*/ 536 h 2056"/>
                <a:gd name="T16" fmla="*/ 49 w 180"/>
                <a:gd name="T17" fmla="*/ 576 h 2056"/>
                <a:gd name="T18" fmla="*/ 25 w 180"/>
                <a:gd name="T19" fmla="*/ 584 h 2056"/>
                <a:gd name="T20" fmla="*/ 9 w 180"/>
                <a:gd name="T21" fmla="*/ 608 h 2056"/>
                <a:gd name="T22" fmla="*/ 17 w 180"/>
                <a:gd name="T23" fmla="*/ 840 h 2056"/>
                <a:gd name="T24" fmla="*/ 65 w 180"/>
                <a:gd name="T25" fmla="*/ 856 h 2056"/>
                <a:gd name="T26" fmla="*/ 65 w 180"/>
                <a:gd name="T27" fmla="*/ 1024 h 2056"/>
                <a:gd name="T28" fmla="*/ 89 w 180"/>
                <a:gd name="T29" fmla="*/ 1272 h 2056"/>
                <a:gd name="T30" fmla="*/ 73 w 180"/>
                <a:gd name="T31" fmla="*/ 1688 h 2056"/>
                <a:gd name="T32" fmla="*/ 65 w 180"/>
                <a:gd name="T33" fmla="*/ 1968 h 2056"/>
                <a:gd name="T34" fmla="*/ 41 w 180"/>
                <a:gd name="T35" fmla="*/ 2056 h 2056"/>
                <a:gd name="T36" fmla="*/ 89 w 180"/>
                <a:gd name="T37" fmla="*/ 2032 h 2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056"/>
                <a:gd name="T59" fmla="*/ 180 w 180"/>
                <a:gd name="T60" fmla="*/ 2056 h 20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056">
                  <a:moveTo>
                    <a:pt x="1" y="0"/>
                  </a:moveTo>
                  <a:cubicBezTo>
                    <a:pt x="12" y="68"/>
                    <a:pt x="30" y="152"/>
                    <a:pt x="57" y="216"/>
                  </a:cubicBezTo>
                  <a:cubicBezTo>
                    <a:pt x="68" y="241"/>
                    <a:pt x="76" y="242"/>
                    <a:pt x="97" y="256"/>
                  </a:cubicBezTo>
                  <a:cubicBezTo>
                    <a:pt x="108" y="288"/>
                    <a:pt x="118" y="320"/>
                    <a:pt x="129" y="352"/>
                  </a:cubicBezTo>
                  <a:cubicBezTo>
                    <a:pt x="132" y="362"/>
                    <a:pt x="130" y="375"/>
                    <a:pt x="137" y="384"/>
                  </a:cubicBezTo>
                  <a:cubicBezTo>
                    <a:pt x="142" y="391"/>
                    <a:pt x="153" y="389"/>
                    <a:pt x="161" y="392"/>
                  </a:cubicBezTo>
                  <a:cubicBezTo>
                    <a:pt x="180" y="450"/>
                    <a:pt x="146" y="454"/>
                    <a:pt x="97" y="464"/>
                  </a:cubicBezTo>
                  <a:cubicBezTo>
                    <a:pt x="89" y="505"/>
                    <a:pt x="97" y="523"/>
                    <a:pt x="57" y="536"/>
                  </a:cubicBezTo>
                  <a:cubicBezTo>
                    <a:pt x="54" y="549"/>
                    <a:pt x="57" y="565"/>
                    <a:pt x="49" y="576"/>
                  </a:cubicBezTo>
                  <a:cubicBezTo>
                    <a:pt x="44" y="583"/>
                    <a:pt x="32" y="579"/>
                    <a:pt x="25" y="584"/>
                  </a:cubicBezTo>
                  <a:cubicBezTo>
                    <a:pt x="17" y="590"/>
                    <a:pt x="14" y="600"/>
                    <a:pt x="9" y="608"/>
                  </a:cubicBezTo>
                  <a:cubicBezTo>
                    <a:pt x="12" y="685"/>
                    <a:pt x="0" y="765"/>
                    <a:pt x="17" y="840"/>
                  </a:cubicBezTo>
                  <a:cubicBezTo>
                    <a:pt x="21" y="856"/>
                    <a:pt x="65" y="856"/>
                    <a:pt x="65" y="856"/>
                  </a:cubicBezTo>
                  <a:cubicBezTo>
                    <a:pt x="90" y="930"/>
                    <a:pt x="65" y="846"/>
                    <a:pt x="65" y="1024"/>
                  </a:cubicBezTo>
                  <a:cubicBezTo>
                    <a:pt x="65" y="1170"/>
                    <a:pt x="65" y="1176"/>
                    <a:pt x="89" y="1272"/>
                  </a:cubicBezTo>
                  <a:cubicBezTo>
                    <a:pt x="94" y="1404"/>
                    <a:pt x="116" y="1558"/>
                    <a:pt x="73" y="1688"/>
                  </a:cubicBezTo>
                  <a:cubicBezTo>
                    <a:pt x="70" y="1781"/>
                    <a:pt x="69" y="1875"/>
                    <a:pt x="65" y="1968"/>
                  </a:cubicBezTo>
                  <a:cubicBezTo>
                    <a:pt x="64" y="1998"/>
                    <a:pt x="71" y="2056"/>
                    <a:pt x="41" y="2056"/>
                  </a:cubicBezTo>
                  <a:lnTo>
                    <a:pt x="89" y="2032"/>
                  </a:lnTo>
                </a:path>
              </a:pathLst>
            </a:custGeom>
            <a:noFill/>
            <a:ln w="38100">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82" name="Text Box 10"/>
          <p:cNvSpPr txBox="1">
            <a:spLocks noChangeArrowheads="1"/>
          </p:cNvSpPr>
          <p:nvPr/>
        </p:nvSpPr>
        <p:spPr bwMode="auto">
          <a:xfrm>
            <a:off x="6248400" y="187325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en-US" sz="1800" b="1">
              <a:latin typeface="Helvetica" charset="0"/>
            </a:endParaRPr>
          </a:p>
        </p:txBody>
      </p:sp>
      <p:sp>
        <p:nvSpPr>
          <p:cNvPr id="46083" name="Text Box 11"/>
          <p:cNvSpPr txBox="1">
            <a:spLocks noChangeArrowheads="1"/>
          </p:cNvSpPr>
          <p:nvPr/>
        </p:nvSpPr>
        <p:spPr bwMode="auto">
          <a:xfrm>
            <a:off x="5257800" y="43434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0000FF"/>
                </a:solidFill>
                <a:latin typeface="Helvetica" charset="0"/>
              </a:rPr>
              <a:t>Apalachicola – Blountstown 16 million acre-ft/yr</a:t>
            </a:r>
          </a:p>
        </p:txBody>
      </p:sp>
      <p:sp>
        <p:nvSpPr>
          <p:cNvPr id="46084" name="Text Box 12"/>
          <p:cNvSpPr txBox="1">
            <a:spLocks noChangeArrowheads="1"/>
          </p:cNvSpPr>
          <p:nvPr/>
        </p:nvSpPr>
        <p:spPr bwMode="auto">
          <a:xfrm>
            <a:off x="5257800" y="34290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b="1">
                <a:solidFill>
                  <a:srgbClr val="0000FF"/>
                </a:solidFill>
                <a:latin typeface="Helvetica" charset="0"/>
              </a:rPr>
              <a:t>Alabama River -Monroeville</a:t>
            </a:r>
          </a:p>
          <a:p>
            <a:pPr eaLnBrk="1" hangingPunct="1"/>
            <a:r>
              <a:rPr lang="en-US" sz="1800" b="1">
                <a:solidFill>
                  <a:srgbClr val="0000FF"/>
                </a:solidFill>
                <a:latin typeface="Helvetica" charset="0"/>
              </a:rPr>
              <a:t> 24 million acre-ft/yr</a:t>
            </a:r>
          </a:p>
        </p:txBody>
      </p:sp>
      <p:sp>
        <p:nvSpPr>
          <p:cNvPr id="46085" name="Text Box 13"/>
          <p:cNvSpPr txBox="1">
            <a:spLocks noChangeArrowheads="1"/>
          </p:cNvSpPr>
          <p:nvPr/>
        </p:nvSpPr>
        <p:spPr bwMode="auto">
          <a:xfrm>
            <a:off x="5181600" y="9144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0000FF"/>
                </a:solidFill>
                <a:latin typeface="Helvetica" charset="0"/>
              </a:rPr>
              <a:t>Colorado River – Glen Canyon 10 million acre-ft/yr</a:t>
            </a:r>
          </a:p>
        </p:txBody>
      </p:sp>
      <p:sp>
        <p:nvSpPr>
          <p:cNvPr id="46086" name="Text Box 14"/>
          <p:cNvSpPr txBox="1">
            <a:spLocks noChangeArrowheads="1"/>
          </p:cNvSpPr>
          <p:nvPr/>
        </p:nvSpPr>
        <p:spPr bwMode="auto">
          <a:xfrm>
            <a:off x="17526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b="1">
                <a:solidFill>
                  <a:srgbClr val="0000FF"/>
                </a:solidFill>
                <a:latin typeface="Helvetica" charset="0"/>
              </a:rPr>
              <a:t>River Flows Are Huge in SE</a:t>
            </a:r>
          </a:p>
        </p:txBody>
      </p:sp>
      <p:sp>
        <p:nvSpPr>
          <p:cNvPr id="46087" name="Text Box 15"/>
          <p:cNvSpPr txBox="1">
            <a:spLocks noChangeArrowheads="1"/>
          </p:cNvSpPr>
          <p:nvPr/>
        </p:nvSpPr>
        <p:spPr bwMode="auto">
          <a:xfrm>
            <a:off x="5257800" y="1752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0000FF"/>
                </a:solidFill>
                <a:latin typeface="Helvetica" charset="0"/>
              </a:rPr>
              <a:t>Tennessee –Huntsville 30 million acre-ft/yr </a:t>
            </a:r>
          </a:p>
        </p:txBody>
      </p:sp>
      <p:sp>
        <p:nvSpPr>
          <p:cNvPr id="46088" name="Line 16"/>
          <p:cNvSpPr>
            <a:spLocks noChangeShapeType="1"/>
          </p:cNvSpPr>
          <p:nvPr/>
        </p:nvSpPr>
        <p:spPr bwMode="auto">
          <a:xfrm flipH="1">
            <a:off x="4419600" y="4724400"/>
            <a:ext cx="838200" cy="3810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Text Box 17"/>
          <p:cNvSpPr txBox="1">
            <a:spLocks noChangeArrowheads="1"/>
          </p:cNvSpPr>
          <p:nvPr/>
        </p:nvSpPr>
        <p:spPr bwMode="auto">
          <a:xfrm>
            <a:off x="2590800" y="5334000"/>
            <a:ext cx="2366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F8F828"/>
                </a:solidFill>
                <a:latin typeface="Helvetica" charset="0"/>
              </a:rPr>
              <a:t>Apalachicola</a:t>
            </a:r>
          </a:p>
        </p:txBody>
      </p:sp>
      <p:sp>
        <p:nvSpPr>
          <p:cNvPr id="46090" name="Text Box 18"/>
          <p:cNvSpPr txBox="1">
            <a:spLocks noChangeArrowheads="1"/>
          </p:cNvSpPr>
          <p:nvPr/>
        </p:nvSpPr>
        <p:spPr bwMode="auto">
          <a:xfrm>
            <a:off x="2057400" y="4114800"/>
            <a:ext cx="164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F8F828"/>
                </a:solidFill>
                <a:latin typeface="Helvetica" charset="0"/>
              </a:rPr>
              <a:t>Alabama</a:t>
            </a:r>
          </a:p>
        </p:txBody>
      </p:sp>
      <p:sp>
        <p:nvSpPr>
          <p:cNvPr id="46091" name="Rectangle 19"/>
          <p:cNvSpPr>
            <a:spLocks noChangeArrowheads="1"/>
          </p:cNvSpPr>
          <p:nvPr/>
        </p:nvSpPr>
        <p:spPr bwMode="auto">
          <a:xfrm>
            <a:off x="2667000" y="1371600"/>
            <a:ext cx="103188" cy="166688"/>
          </a:xfrm>
          <a:prstGeom prst="rect">
            <a:avLst/>
          </a:prstGeom>
          <a:solidFill>
            <a:srgbClr val="E72903"/>
          </a:solidFill>
          <a:ln w="9525">
            <a:solidFill>
              <a:schemeClr val="tx1"/>
            </a:solidFill>
            <a:miter lim="800000"/>
            <a:headEnd/>
            <a:tailEnd/>
          </a:ln>
        </p:spPr>
        <p:txBody>
          <a:bodyPr wrap="none" anchor="ctr"/>
          <a:lstStyle/>
          <a:p>
            <a:pPr eaLnBrk="1" hangingPunct="1"/>
            <a:endParaRPr lang="en-US" sz="1800" b="1">
              <a:latin typeface="Helvetica" charset="0"/>
            </a:endParaRPr>
          </a:p>
        </p:txBody>
      </p:sp>
      <p:sp>
        <p:nvSpPr>
          <p:cNvPr id="46092" name="Freeform 20"/>
          <p:cNvSpPr>
            <a:spLocks/>
          </p:cNvSpPr>
          <p:nvPr/>
        </p:nvSpPr>
        <p:spPr bwMode="auto">
          <a:xfrm>
            <a:off x="3138488" y="3670300"/>
            <a:ext cx="239712" cy="23813"/>
          </a:xfrm>
          <a:custGeom>
            <a:avLst/>
            <a:gdLst>
              <a:gd name="T0" fmla="*/ 239712 w 151"/>
              <a:gd name="T1" fmla="*/ 0 h 15"/>
              <a:gd name="T2" fmla="*/ 239712 w 151"/>
              <a:gd name="T3" fmla="*/ 0 h 15"/>
              <a:gd name="T4" fmla="*/ 0 60000 65536"/>
              <a:gd name="T5" fmla="*/ 0 60000 65536"/>
              <a:gd name="T6" fmla="*/ 0 w 151"/>
              <a:gd name="T7" fmla="*/ 0 h 15"/>
              <a:gd name="T8" fmla="*/ 151 w 151"/>
              <a:gd name="T9" fmla="*/ 15 h 15"/>
            </a:gdLst>
            <a:ahLst/>
            <a:cxnLst>
              <a:cxn ang="T4">
                <a:pos x="T0" y="T1"/>
              </a:cxn>
              <a:cxn ang="T5">
                <a:pos x="T2" y="T3"/>
              </a:cxn>
            </a:cxnLst>
            <a:rect l="T6" t="T7" r="T8" b="T9"/>
            <a:pathLst>
              <a:path w="151" h="15">
                <a:moveTo>
                  <a:pt x="151" y="0"/>
                </a:moveTo>
                <a:cubicBezTo>
                  <a:pt x="0" y="15"/>
                  <a:pt x="97" y="15"/>
                  <a:pt x="151" y="0"/>
                </a:cubicBezTo>
                <a:close/>
              </a:path>
            </a:pathLst>
          </a:custGeom>
          <a:solidFill>
            <a:schemeClr val="accent1"/>
          </a:solidFill>
          <a:ln w="9525">
            <a:solidFill>
              <a:schemeClr val="tx1"/>
            </a:solidFill>
            <a:round/>
            <a:headEnd/>
            <a:tailEnd/>
          </a:ln>
        </p:spPr>
        <p:txBody>
          <a:bodyPr/>
          <a:lstStyle/>
          <a:p>
            <a:endParaRPr lang="en-US"/>
          </a:p>
        </p:txBody>
      </p:sp>
      <p:sp>
        <p:nvSpPr>
          <p:cNvPr id="46093" name="Text Box 21"/>
          <p:cNvSpPr txBox="1">
            <a:spLocks noChangeArrowheads="1"/>
          </p:cNvSpPr>
          <p:nvPr/>
        </p:nvSpPr>
        <p:spPr bwMode="auto">
          <a:xfrm>
            <a:off x="1143000" y="2362200"/>
            <a:ext cx="164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F8F828"/>
                </a:solidFill>
                <a:latin typeface="Helvetica" charset="0"/>
              </a:rPr>
              <a:t>Tombigbee</a:t>
            </a:r>
          </a:p>
        </p:txBody>
      </p:sp>
      <p:sp>
        <p:nvSpPr>
          <p:cNvPr id="46094" name="Text Box 22"/>
          <p:cNvSpPr txBox="1">
            <a:spLocks noChangeArrowheads="1"/>
          </p:cNvSpPr>
          <p:nvPr/>
        </p:nvSpPr>
        <p:spPr bwMode="auto">
          <a:xfrm>
            <a:off x="838200" y="1371600"/>
            <a:ext cx="164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F8F828"/>
                </a:solidFill>
                <a:latin typeface="Helvetica" charset="0"/>
              </a:rPr>
              <a:t>Tennessee</a:t>
            </a:r>
          </a:p>
        </p:txBody>
      </p:sp>
      <p:sp>
        <p:nvSpPr>
          <p:cNvPr id="46095" name="Line 23"/>
          <p:cNvSpPr>
            <a:spLocks noChangeShapeType="1"/>
          </p:cNvSpPr>
          <p:nvPr/>
        </p:nvSpPr>
        <p:spPr bwMode="auto">
          <a:xfrm flipH="1" flipV="1">
            <a:off x="2819400" y="1524000"/>
            <a:ext cx="2209800" cy="457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6" name="Line 24"/>
          <p:cNvSpPr>
            <a:spLocks noChangeShapeType="1"/>
          </p:cNvSpPr>
          <p:nvPr/>
        </p:nvSpPr>
        <p:spPr bwMode="auto">
          <a:xfrm flipH="1">
            <a:off x="1981200" y="3657600"/>
            <a:ext cx="3200400" cy="457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7" name="Rectangle 25"/>
          <p:cNvSpPr>
            <a:spLocks noChangeArrowheads="1"/>
          </p:cNvSpPr>
          <p:nvPr/>
        </p:nvSpPr>
        <p:spPr bwMode="auto">
          <a:xfrm>
            <a:off x="1219200" y="4114800"/>
            <a:ext cx="103188" cy="168275"/>
          </a:xfrm>
          <a:prstGeom prst="rect">
            <a:avLst/>
          </a:prstGeom>
          <a:solidFill>
            <a:srgbClr val="F81902"/>
          </a:solidFill>
          <a:ln w="9525">
            <a:solidFill>
              <a:schemeClr val="tx1"/>
            </a:solidFill>
            <a:miter lim="800000"/>
            <a:headEnd/>
            <a:tailEnd/>
          </a:ln>
        </p:spPr>
        <p:txBody>
          <a:bodyPr wrap="none" anchor="ctr"/>
          <a:lstStyle/>
          <a:p>
            <a:pPr eaLnBrk="1" hangingPunct="1"/>
            <a:endParaRPr lang="en-US" sz="1800" b="1">
              <a:latin typeface="Helvetica" charset="0"/>
            </a:endParaRPr>
          </a:p>
        </p:txBody>
      </p:sp>
      <p:sp>
        <p:nvSpPr>
          <p:cNvPr id="46098" name="Rectangle 26"/>
          <p:cNvSpPr>
            <a:spLocks noChangeArrowheads="1"/>
          </p:cNvSpPr>
          <p:nvPr/>
        </p:nvSpPr>
        <p:spPr bwMode="auto">
          <a:xfrm>
            <a:off x="4267200" y="5105400"/>
            <a:ext cx="104775" cy="136525"/>
          </a:xfrm>
          <a:prstGeom prst="rect">
            <a:avLst/>
          </a:prstGeom>
          <a:solidFill>
            <a:srgbClr val="F81902"/>
          </a:solidFill>
          <a:ln w="9525">
            <a:solidFill>
              <a:schemeClr val="tx1"/>
            </a:solidFill>
            <a:miter lim="800000"/>
            <a:headEnd/>
            <a:tailEnd/>
          </a:ln>
        </p:spPr>
        <p:txBody>
          <a:bodyPr wrap="none" anchor="ctr"/>
          <a:lstStyle/>
          <a:p>
            <a:pPr eaLnBrk="1" hangingPunct="1"/>
            <a:endParaRPr lang="en-US" sz="1800" b="1">
              <a:latin typeface="Helvetica" charset="0"/>
            </a:endParaRPr>
          </a:p>
        </p:txBody>
      </p:sp>
      <p:sp>
        <p:nvSpPr>
          <p:cNvPr id="46099" name="Rectangle 27"/>
          <p:cNvSpPr>
            <a:spLocks noChangeArrowheads="1"/>
          </p:cNvSpPr>
          <p:nvPr/>
        </p:nvSpPr>
        <p:spPr bwMode="auto">
          <a:xfrm flipH="1">
            <a:off x="1828800" y="4114800"/>
            <a:ext cx="76200" cy="152400"/>
          </a:xfrm>
          <a:prstGeom prst="rect">
            <a:avLst/>
          </a:prstGeom>
          <a:solidFill>
            <a:srgbClr val="F81902"/>
          </a:solidFill>
          <a:ln w="9525">
            <a:solidFill>
              <a:schemeClr val="tx1"/>
            </a:solidFill>
            <a:miter lim="800000"/>
            <a:headEnd/>
            <a:tailEnd/>
          </a:ln>
        </p:spPr>
        <p:txBody>
          <a:bodyPr wrap="none" anchor="ctr"/>
          <a:lstStyle/>
          <a:p>
            <a:pPr eaLnBrk="1" hangingPunct="1"/>
            <a:endParaRPr lang="en-US" sz="1800" b="1">
              <a:latin typeface="Helvetica" charset="0"/>
            </a:endParaRPr>
          </a:p>
        </p:txBody>
      </p:sp>
      <p:sp>
        <p:nvSpPr>
          <p:cNvPr id="46100" name="Text Box 28"/>
          <p:cNvSpPr txBox="1">
            <a:spLocks noChangeArrowheads="1"/>
          </p:cNvSpPr>
          <p:nvPr/>
        </p:nvSpPr>
        <p:spPr bwMode="auto">
          <a:xfrm>
            <a:off x="5257800" y="25908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b="1">
                <a:solidFill>
                  <a:srgbClr val="0000FF"/>
                </a:solidFill>
                <a:latin typeface="Helvetica" charset="0"/>
              </a:rPr>
              <a:t>Tombigbee River - Coffeeville</a:t>
            </a:r>
          </a:p>
          <a:p>
            <a:pPr eaLnBrk="1" hangingPunct="1"/>
            <a:r>
              <a:rPr lang="en-US" sz="1800" b="1">
                <a:solidFill>
                  <a:srgbClr val="0000FF"/>
                </a:solidFill>
                <a:latin typeface="Helvetica" charset="0"/>
              </a:rPr>
              <a:t> 19 million acre-ft/yr</a:t>
            </a:r>
          </a:p>
        </p:txBody>
      </p:sp>
      <p:sp>
        <p:nvSpPr>
          <p:cNvPr id="46101" name="Line 29"/>
          <p:cNvSpPr>
            <a:spLocks noChangeShapeType="1"/>
          </p:cNvSpPr>
          <p:nvPr/>
        </p:nvSpPr>
        <p:spPr bwMode="auto">
          <a:xfrm flipH="1">
            <a:off x="1371600" y="2895600"/>
            <a:ext cx="3810000" cy="11430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174728" y="5496826"/>
            <a:ext cx="3641316" cy="707886"/>
          </a:xfrm>
          <a:prstGeom prst="rect">
            <a:avLst/>
          </a:prstGeom>
          <a:noFill/>
        </p:spPr>
        <p:txBody>
          <a:bodyPr wrap="none" rtlCol="0">
            <a:spAutoFit/>
          </a:bodyPr>
          <a:lstStyle/>
          <a:p>
            <a:r>
              <a:rPr lang="en-US" sz="2000" b="1" dirty="0" smtClean="0">
                <a:solidFill>
                  <a:srgbClr val="008000"/>
                </a:solidFill>
              </a:rPr>
              <a:t>Alabama consumes less than 1%</a:t>
            </a:r>
          </a:p>
          <a:p>
            <a:r>
              <a:rPr lang="en-US" sz="2000" b="1" dirty="0" smtClean="0">
                <a:solidFill>
                  <a:srgbClr val="008000"/>
                </a:solidFill>
              </a:rPr>
              <a:t>of its surface water</a:t>
            </a:r>
            <a:endParaRPr lang="en-US" sz="2000" b="1" dirty="0">
              <a:solidFill>
                <a:srgbClr val="008000"/>
              </a:solidFill>
            </a:endParaRPr>
          </a:p>
        </p:txBody>
      </p:sp>
    </p:spTree>
    <p:extLst>
      <p:ext uri="{BB962C8B-B14F-4D97-AF65-F5344CB8AC3E}">
        <p14:creationId xmlns:p14="http://schemas.microsoft.com/office/powerpoint/2010/main" val="39696359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638" y="1762775"/>
            <a:ext cx="7355010" cy="3170099"/>
          </a:xfrm>
          <a:prstGeom prst="rect">
            <a:avLst/>
          </a:prstGeom>
          <a:noFill/>
          <a:ln>
            <a:solidFill>
              <a:srgbClr val="008000"/>
            </a:solidFill>
          </a:ln>
        </p:spPr>
        <p:txBody>
          <a:bodyPr wrap="square" rtlCol="0">
            <a:spAutoFit/>
          </a:bodyPr>
          <a:lstStyle/>
          <a:p>
            <a:r>
              <a:rPr lang="en-US" sz="4000" b="1" dirty="0" smtClean="0">
                <a:solidFill>
                  <a:srgbClr val="008000"/>
                </a:solidFill>
              </a:rPr>
              <a:t>Irrigated farming in Alabama is economically sustainable</a:t>
            </a:r>
          </a:p>
          <a:p>
            <a:endParaRPr lang="en-US" sz="4000" b="1" dirty="0">
              <a:solidFill>
                <a:srgbClr val="008000"/>
              </a:solidFill>
            </a:endParaRPr>
          </a:p>
          <a:p>
            <a:r>
              <a:rPr lang="en-US" sz="4000" b="1" dirty="0" smtClean="0">
                <a:solidFill>
                  <a:schemeClr val="accent3">
                    <a:lumMod val="20000"/>
                    <a:lumOff val="80000"/>
                  </a:schemeClr>
                </a:solidFill>
              </a:rPr>
              <a:t>But is it environmentally sustainable?</a:t>
            </a:r>
            <a:endParaRPr lang="en-US" sz="4000" b="1" dirty="0">
              <a:solidFill>
                <a:schemeClr val="accent3">
                  <a:lumMod val="20000"/>
                  <a:lumOff val="80000"/>
                </a:schemeClr>
              </a:solidFill>
            </a:endParaRPr>
          </a:p>
        </p:txBody>
      </p:sp>
    </p:spTree>
    <p:extLst>
      <p:ext uri="{BB962C8B-B14F-4D97-AF65-F5344CB8AC3E}">
        <p14:creationId xmlns:p14="http://schemas.microsoft.com/office/powerpoint/2010/main" val="24588675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638" y="1762775"/>
            <a:ext cx="7355010" cy="3170099"/>
          </a:xfrm>
          <a:prstGeom prst="rect">
            <a:avLst/>
          </a:prstGeom>
          <a:noFill/>
          <a:ln>
            <a:solidFill>
              <a:srgbClr val="008000"/>
            </a:solidFill>
          </a:ln>
        </p:spPr>
        <p:txBody>
          <a:bodyPr wrap="square" rtlCol="0">
            <a:spAutoFit/>
          </a:bodyPr>
          <a:lstStyle/>
          <a:p>
            <a:r>
              <a:rPr lang="en-US" sz="4000" b="1" dirty="0" smtClean="0">
                <a:solidFill>
                  <a:srgbClr val="008000"/>
                </a:solidFill>
              </a:rPr>
              <a:t>Irrigated farming in Alabama is economically sustainable</a:t>
            </a:r>
          </a:p>
          <a:p>
            <a:endParaRPr lang="en-US" sz="4000" b="1" dirty="0">
              <a:solidFill>
                <a:srgbClr val="008000"/>
              </a:solidFill>
            </a:endParaRPr>
          </a:p>
          <a:p>
            <a:r>
              <a:rPr lang="en-US" sz="4000" b="1" dirty="0" smtClean="0">
                <a:solidFill>
                  <a:srgbClr val="008000"/>
                </a:solidFill>
              </a:rPr>
              <a:t>But is it environmentally sustainable?</a:t>
            </a:r>
            <a:endParaRPr lang="en-US" sz="4000" b="1" dirty="0">
              <a:solidFill>
                <a:srgbClr val="008000"/>
              </a:solidFill>
            </a:endParaRPr>
          </a:p>
        </p:txBody>
      </p:sp>
    </p:spTree>
    <p:extLst>
      <p:ext uri="{BB962C8B-B14F-4D97-AF65-F5344CB8AC3E}">
        <p14:creationId xmlns:p14="http://schemas.microsoft.com/office/powerpoint/2010/main" val="14110835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2"/>
          <p:cNvSpPr txBox="1">
            <a:spLocks noChangeArrowheads="1"/>
          </p:cNvSpPr>
          <p:nvPr/>
        </p:nvSpPr>
        <p:spPr bwMode="auto">
          <a:xfrm>
            <a:off x="2590800" y="10668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cs typeface="ＭＳ Ｐゴシック" charset="0"/>
              </a:defRPr>
            </a:lvl1pPr>
            <a:lvl2pPr marL="37931725" indent="-37474525">
              <a:defRPr sz="2400" b="1">
                <a:solidFill>
                  <a:schemeClr val="tx1"/>
                </a:solidFill>
                <a:latin typeface="Helvetica" charset="0"/>
                <a:ea typeface="ＭＳ Ｐゴシック" charset="0"/>
              </a:defRPr>
            </a:lvl2pPr>
            <a:lvl3pPr>
              <a:defRPr sz="2400" b="1">
                <a:solidFill>
                  <a:schemeClr val="tx1"/>
                </a:solidFill>
                <a:latin typeface="Helvetica" charset="0"/>
                <a:ea typeface="ＭＳ Ｐゴシック" charset="0"/>
              </a:defRPr>
            </a:lvl3pPr>
            <a:lvl4pPr>
              <a:defRPr sz="2400" b="1">
                <a:solidFill>
                  <a:schemeClr val="tx1"/>
                </a:solidFill>
                <a:latin typeface="Helvetica" charset="0"/>
                <a:ea typeface="ＭＳ Ｐゴシック" charset="0"/>
              </a:defRPr>
            </a:lvl4pPr>
            <a:lvl5pPr>
              <a:defRPr sz="2400" b="1">
                <a:solidFill>
                  <a:schemeClr val="tx1"/>
                </a:solidFill>
                <a:latin typeface="Helvetica" charset="0"/>
                <a:ea typeface="ＭＳ Ｐゴシック" charset="0"/>
              </a:defRPr>
            </a:lvl5pPr>
            <a:lvl6pPr marL="457200" fontAlgn="base">
              <a:spcBef>
                <a:spcPct val="0"/>
              </a:spcBef>
              <a:spcAft>
                <a:spcPct val="0"/>
              </a:spcAft>
              <a:defRPr sz="2400" b="1">
                <a:solidFill>
                  <a:schemeClr val="tx1"/>
                </a:solidFill>
                <a:latin typeface="Helvetica" charset="0"/>
                <a:ea typeface="ＭＳ Ｐゴシック" charset="0"/>
              </a:defRPr>
            </a:lvl6pPr>
            <a:lvl7pPr marL="914400" fontAlgn="base">
              <a:spcBef>
                <a:spcPct val="0"/>
              </a:spcBef>
              <a:spcAft>
                <a:spcPct val="0"/>
              </a:spcAft>
              <a:defRPr sz="2400" b="1">
                <a:solidFill>
                  <a:schemeClr val="tx1"/>
                </a:solidFill>
                <a:latin typeface="Helvetica" charset="0"/>
                <a:ea typeface="ＭＳ Ｐゴシック" charset="0"/>
              </a:defRPr>
            </a:lvl7pPr>
            <a:lvl8pPr marL="1371600" fontAlgn="base">
              <a:spcBef>
                <a:spcPct val="0"/>
              </a:spcBef>
              <a:spcAft>
                <a:spcPct val="0"/>
              </a:spcAft>
              <a:defRPr sz="2400" b="1">
                <a:solidFill>
                  <a:schemeClr val="tx1"/>
                </a:solidFill>
                <a:latin typeface="Helvetica" charset="0"/>
                <a:ea typeface="ＭＳ Ｐゴシック" charset="0"/>
              </a:defRPr>
            </a:lvl8pPr>
            <a:lvl9pPr marL="1828800" fontAlgn="base">
              <a:spcBef>
                <a:spcPct val="0"/>
              </a:spcBef>
              <a:spcAft>
                <a:spcPct val="0"/>
              </a:spcAft>
              <a:defRPr sz="2400" b="1">
                <a:solidFill>
                  <a:schemeClr val="tx1"/>
                </a:solidFill>
                <a:latin typeface="Helvetica" charset="0"/>
                <a:ea typeface="ＭＳ Ｐゴシック" charset="0"/>
              </a:defRPr>
            </a:lvl9pPr>
          </a:lstStyle>
          <a:p>
            <a:pPr>
              <a:spcBef>
                <a:spcPct val="50000"/>
              </a:spcBef>
            </a:pPr>
            <a:r>
              <a:rPr lang="en-US" sz="1800"/>
              <a:t>Add Water Withdrawal</a:t>
            </a:r>
          </a:p>
        </p:txBody>
      </p:sp>
      <p:pic>
        <p:nvPicPr>
          <p:cNvPr id="424962" name="Picture 3" descr="streamflow_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5213"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8680" y="1153357"/>
            <a:ext cx="3352255" cy="1631216"/>
          </a:xfrm>
          <a:prstGeom prst="rect">
            <a:avLst/>
          </a:prstGeom>
          <a:noFill/>
          <a:ln>
            <a:solidFill>
              <a:srgbClr val="008000"/>
            </a:solidFill>
          </a:ln>
        </p:spPr>
        <p:txBody>
          <a:bodyPr wrap="square" rtlCol="0">
            <a:spAutoFit/>
          </a:bodyPr>
          <a:lstStyle/>
          <a:p>
            <a:r>
              <a:rPr lang="en-US" sz="2000" b="1" dirty="0" smtClean="0">
                <a:solidFill>
                  <a:srgbClr val="008000"/>
                </a:solidFill>
              </a:rPr>
              <a:t>Withdrawing small amounts of water during high winter flows </a:t>
            </a:r>
            <a:r>
              <a:rPr lang="en-US" sz="2000" b="1" i="1" u="sng" dirty="0" smtClean="0">
                <a:solidFill>
                  <a:srgbClr val="008000"/>
                </a:solidFill>
              </a:rPr>
              <a:t>is sustainable </a:t>
            </a:r>
            <a:r>
              <a:rPr lang="en-US" sz="2000" b="1" dirty="0" smtClean="0">
                <a:solidFill>
                  <a:srgbClr val="008000"/>
                </a:solidFill>
              </a:rPr>
              <a:t>– about the width of the solid red line can support 1 million acres</a:t>
            </a:r>
            <a:endParaRPr lang="en-US" sz="2000" b="1" dirty="0">
              <a:solidFill>
                <a:srgbClr val="008000"/>
              </a:solidFill>
            </a:endParaRPr>
          </a:p>
        </p:txBody>
      </p:sp>
      <p:cxnSp>
        <p:nvCxnSpPr>
          <p:cNvPr id="4" name="Straight Arrow Connector 3"/>
          <p:cNvCxnSpPr/>
          <p:nvPr/>
        </p:nvCxnSpPr>
        <p:spPr>
          <a:xfrm>
            <a:off x="1027153" y="1251366"/>
            <a:ext cx="2586560" cy="9339"/>
          </a:xfrm>
          <a:prstGeom prst="straightConnector1">
            <a:avLst/>
          </a:prstGeom>
          <a:ln w="38100" cmpd="sng">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40695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3"/>
          <p:cNvSpPr txBox="1">
            <a:spLocks noChangeArrowheads="1"/>
          </p:cNvSpPr>
          <p:nvPr/>
        </p:nvSpPr>
        <p:spPr bwMode="auto">
          <a:xfrm>
            <a:off x="762000" y="1295400"/>
            <a:ext cx="7772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200" b="1">
                <a:solidFill>
                  <a:srgbClr val="0000FF"/>
                </a:solidFill>
                <a:latin typeface="Helvetica" charset="0"/>
              </a:rPr>
              <a:t>Wringing the final drops of water out of the western system will be incredibly expensive. Catching and storing water in the east is easy and inexpensive. </a:t>
            </a:r>
            <a:endParaRPr lang="en-US" b="1">
              <a:solidFill>
                <a:srgbClr val="0000FF"/>
              </a:solidFill>
              <a:latin typeface="Helvetica" charset="0"/>
            </a:endParaRPr>
          </a:p>
        </p:txBody>
      </p:sp>
      <p:sp>
        <p:nvSpPr>
          <p:cNvPr id="48130" name="Text Box 4"/>
          <p:cNvSpPr txBox="1">
            <a:spLocks noChangeArrowheads="1"/>
          </p:cNvSpPr>
          <p:nvPr/>
        </p:nvSpPr>
        <p:spPr bwMode="auto">
          <a:xfrm>
            <a:off x="304800" y="2514600"/>
            <a:ext cx="4343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000" b="1">
                <a:solidFill>
                  <a:srgbClr val="FC4429"/>
                </a:solidFill>
                <a:latin typeface="Helvetica" charset="0"/>
              </a:rPr>
              <a:t>In many areas a 10 acre pond ten feet deep (enough to irrigate nearly 500 acres) can be constructed for less than $300,000.</a:t>
            </a:r>
          </a:p>
          <a:p>
            <a:pPr eaLnBrk="1" hangingPunct="1">
              <a:spcBef>
                <a:spcPct val="50000"/>
              </a:spcBef>
            </a:pPr>
            <a:r>
              <a:rPr lang="en-US" sz="2000" b="1">
                <a:solidFill>
                  <a:srgbClr val="FC4429"/>
                </a:solidFill>
                <a:latin typeface="Helvetica" charset="0"/>
              </a:rPr>
              <a:t>We had a $300 million program AWEP in the 2008 Farm Bill – But Western interests changed bill in Conference so that 85% of money went west of Mississippi .</a:t>
            </a:r>
          </a:p>
        </p:txBody>
      </p:sp>
      <p:sp>
        <p:nvSpPr>
          <p:cNvPr id="48131" name="Text Box 5"/>
          <p:cNvSpPr txBox="1">
            <a:spLocks noChangeArrowheads="1"/>
          </p:cNvSpPr>
          <p:nvPr/>
        </p:nvSpPr>
        <p:spPr bwMode="auto">
          <a:xfrm>
            <a:off x="1219200" y="152400"/>
            <a:ext cx="624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800" b="1">
                <a:solidFill>
                  <a:srgbClr val="0000FF"/>
                </a:solidFill>
                <a:latin typeface="Helvetica" charset="0"/>
              </a:rPr>
              <a:t>East needs help for investment in storage infrastructure</a:t>
            </a:r>
          </a:p>
        </p:txBody>
      </p:sp>
      <p:pic>
        <p:nvPicPr>
          <p:cNvPr id="48132" name="Picture 5" descr="Bragg_P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4419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34" name="Rectangle 6"/>
          <p:cNvSpPr>
            <a:spLocks noChangeArrowheads="1"/>
          </p:cNvSpPr>
          <p:nvPr/>
        </p:nvSpPr>
        <p:spPr bwMode="auto">
          <a:xfrm>
            <a:off x="6003925" y="5735638"/>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latin typeface="Tahoma" charset="0"/>
              </a:rPr>
              <a:t>Bragg Farms</a:t>
            </a:r>
          </a:p>
          <a:p>
            <a:pPr algn="ctr">
              <a:defRPr/>
            </a:pPr>
            <a:r>
              <a:rPr lang="en-US" b="1">
                <a:latin typeface="Tahoma" charset="0"/>
              </a:rPr>
              <a:t>Feb 2011</a:t>
            </a:r>
          </a:p>
        </p:txBody>
      </p:sp>
    </p:spTree>
    <p:extLst>
      <p:ext uri="{BB962C8B-B14F-4D97-AF65-F5344CB8AC3E}">
        <p14:creationId xmlns:p14="http://schemas.microsoft.com/office/powerpoint/2010/main" val="38658626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304800"/>
            <a:ext cx="7772400" cy="1143000"/>
          </a:xfrm>
        </p:spPr>
        <p:txBody>
          <a:bodyPr/>
          <a:lstStyle/>
          <a:p>
            <a:r>
              <a:rPr lang="en-US" sz="3200" b="1">
                <a:solidFill>
                  <a:srgbClr val="0000FF"/>
                </a:solidFill>
                <a:latin typeface="Tahoma" charset="0"/>
                <a:ea typeface="ＭＳ Ｐゴシック" charset="0"/>
                <a:cs typeface="ＭＳ Ｐゴシック" charset="0"/>
              </a:rPr>
              <a:t>Summer Drought and Moistness Index No. Alabama., 900-2011</a:t>
            </a:r>
          </a:p>
        </p:txBody>
      </p:sp>
      <p:graphicFrame>
        <p:nvGraphicFramePr>
          <p:cNvPr id="18434" name="Object 3"/>
          <p:cNvGraphicFramePr>
            <a:graphicFrameLocks noGrp="1" noChangeAspect="1"/>
          </p:cNvGraphicFramePr>
          <p:nvPr>
            <p:ph type="chart" idx="1"/>
            <p:extLst>
              <p:ext uri="{D42A27DB-BD31-4B8C-83A1-F6EECF244321}">
                <p14:modId xmlns:p14="http://schemas.microsoft.com/office/powerpoint/2010/main" val="908855747"/>
              </p:ext>
            </p:extLst>
          </p:nvPr>
        </p:nvGraphicFramePr>
        <p:xfrm>
          <a:off x="0" y="1698625"/>
          <a:ext cx="8305800" cy="4759325"/>
        </p:xfrm>
        <a:graphic>
          <a:graphicData uri="http://schemas.openxmlformats.org/presentationml/2006/ole">
            <mc:AlternateContent xmlns:mc="http://schemas.openxmlformats.org/markup-compatibility/2006">
              <mc:Choice xmlns:v="urn:schemas-microsoft-com:vml" Requires="v">
                <p:oleObj spid="_x0000_s2078" name="Chart" r:id="rId4" imgW="8432800" imgH="5270500" progId="MSGraph.Chart.8">
                  <p:embed followColorScheme="full"/>
                </p:oleObj>
              </mc:Choice>
              <mc:Fallback>
                <p:oleObj name="Chart" r:id="rId4" imgW="8432800" imgH="5270500" progId="MSGraph.Chart.8">
                  <p:embed followColorScheme="full"/>
                  <p:pic>
                    <p:nvPicPr>
                      <p:cNvPr id="0" name=""/>
                      <p:cNvPicPr>
                        <a:picLocks noChangeAspect="1" noChangeArrowheads="1"/>
                      </p:cNvPicPr>
                      <p:nvPr/>
                    </p:nvPicPr>
                    <p:blipFill>
                      <a:blip r:embed="rId5"/>
                      <a:srcRect/>
                      <a:stretch>
                        <a:fillRect/>
                      </a:stretch>
                    </p:blipFill>
                    <p:spPr bwMode="auto">
                      <a:xfrm>
                        <a:off x="0" y="1698625"/>
                        <a:ext cx="8305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04" name="Text Box 4"/>
          <p:cNvSpPr txBox="1">
            <a:spLocks noChangeArrowheads="1"/>
          </p:cNvSpPr>
          <p:nvPr/>
        </p:nvSpPr>
        <p:spPr bwMode="auto">
          <a:xfrm>
            <a:off x="8242300" y="5499100"/>
            <a:ext cx="744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2007 .</a:t>
            </a:r>
          </a:p>
        </p:txBody>
      </p:sp>
      <p:sp>
        <p:nvSpPr>
          <p:cNvPr id="460805" name="Text Box 5"/>
          <p:cNvSpPr txBox="1">
            <a:spLocks noChangeArrowheads="1"/>
          </p:cNvSpPr>
          <p:nvPr/>
        </p:nvSpPr>
        <p:spPr bwMode="auto">
          <a:xfrm>
            <a:off x="5486400" y="5562600"/>
            <a:ext cx="744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1839 .</a:t>
            </a:r>
          </a:p>
        </p:txBody>
      </p:sp>
      <p:sp>
        <p:nvSpPr>
          <p:cNvPr id="460806" name="Text Box 6"/>
          <p:cNvSpPr txBox="1">
            <a:spLocks noChangeArrowheads="1"/>
          </p:cNvSpPr>
          <p:nvPr/>
        </p:nvSpPr>
        <p:spPr bwMode="auto">
          <a:xfrm>
            <a:off x="8229600" y="3657600"/>
            <a:ext cx="744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2011 .</a:t>
            </a:r>
          </a:p>
        </p:txBody>
      </p:sp>
      <p:sp>
        <p:nvSpPr>
          <p:cNvPr id="460807" name="Text Box 7"/>
          <p:cNvSpPr txBox="1">
            <a:spLocks noChangeArrowheads="1"/>
          </p:cNvSpPr>
          <p:nvPr/>
        </p:nvSpPr>
        <p:spPr bwMode="auto">
          <a:xfrm>
            <a:off x="8259763" y="4445000"/>
            <a:ext cx="744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2010 .</a:t>
            </a:r>
          </a:p>
        </p:txBody>
      </p:sp>
      <p:sp>
        <p:nvSpPr>
          <p:cNvPr id="460808" name="Line 8"/>
          <p:cNvSpPr>
            <a:spLocks noChangeShapeType="1"/>
          </p:cNvSpPr>
          <p:nvPr/>
        </p:nvSpPr>
        <p:spPr bwMode="auto">
          <a:xfrm flipH="1" flipV="1">
            <a:off x="7924800" y="5334000"/>
            <a:ext cx="304800" cy="152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09" name="Line 9"/>
          <p:cNvSpPr>
            <a:spLocks noChangeShapeType="1"/>
          </p:cNvSpPr>
          <p:nvPr/>
        </p:nvSpPr>
        <p:spPr bwMode="auto">
          <a:xfrm flipH="1" flipV="1">
            <a:off x="8001000" y="4343400"/>
            <a:ext cx="304800" cy="152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10" name="Line 10"/>
          <p:cNvSpPr>
            <a:spLocks noChangeShapeType="1"/>
          </p:cNvSpPr>
          <p:nvPr/>
        </p:nvSpPr>
        <p:spPr bwMode="auto">
          <a:xfrm flipV="1">
            <a:off x="6172200" y="5715000"/>
            <a:ext cx="457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11" name="Line 11"/>
          <p:cNvSpPr>
            <a:spLocks noChangeShapeType="1"/>
          </p:cNvSpPr>
          <p:nvPr/>
        </p:nvSpPr>
        <p:spPr bwMode="auto">
          <a:xfrm flipH="1" flipV="1">
            <a:off x="7950200" y="3556000"/>
            <a:ext cx="304800" cy="152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12" name="Text Box 12"/>
          <p:cNvSpPr txBox="1">
            <a:spLocks noChangeArrowheads="1"/>
          </p:cNvSpPr>
          <p:nvPr/>
        </p:nvSpPr>
        <p:spPr bwMode="auto">
          <a:xfrm>
            <a:off x="8229600" y="4800600"/>
            <a:ext cx="744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2008 .</a:t>
            </a:r>
          </a:p>
        </p:txBody>
      </p:sp>
      <p:sp>
        <p:nvSpPr>
          <p:cNvPr id="460813" name="Line 13"/>
          <p:cNvSpPr>
            <a:spLocks noChangeShapeType="1"/>
          </p:cNvSpPr>
          <p:nvPr/>
        </p:nvSpPr>
        <p:spPr bwMode="auto">
          <a:xfrm flipH="1" flipV="1">
            <a:off x="7924800" y="4724400"/>
            <a:ext cx="381000" cy="228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14" name="Text Box 14"/>
          <p:cNvSpPr txBox="1">
            <a:spLocks noChangeArrowheads="1"/>
          </p:cNvSpPr>
          <p:nvPr/>
        </p:nvSpPr>
        <p:spPr bwMode="auto">
          <a:xfrm>
            <a:off x="8267700" y="3060700"/>
            <a:ext cx="744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charset="0"/>
              </a:rPr>
              <a:t>2009 .</a:t>
            </a:r>
          </a:p>
        </p:txBody>
      </p:sp>
      <p:sp>
        <p:nvSpPr>
          <p:cNvPr id="460815" name="Line 15"/>
          <p:cNvSpPr>
            <a:spLocks noChangeShapeType="1"/>
          </p:cNvSpPr>
          <p:nvPr/>
        </p:nvSpPr>
        <p:spPr bwMode="auto">
          <a:xfrm flipH="1">
            <a:off x="7924800" y="3200400"/>
            <a:ext cx="381000" cy="228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86228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Brag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5438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Rectangle 6"/>
          <p:cNvSpPr>
            <a:spLocks noChangeArrowheads="1"/>
          </p:cNvSpPr>
          <p:nvPr/>
        </p:nvSpPr>
        <p:spPr bwMode="auto">
          <a:xfrm>
            <a:off x="1136643" y="5075237"/>
            <a:ext cx="716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000" b="1" dirty="0">
                <a:solidFill>
                  <a:srgbClr val="FF0000"/>
                </a:solidFill>
                <a:latin typeface="Tahoma Bold" charset="0"/>
              </a:rPr>
              <a:t>Don</a:t>
            </a:r>
            <a:r>
              <a:rPr lang="ja-JP" altLang="en-US" sz="2000" b="1" dirty="0">
                <a:solidFill>
                  <a:srgbClr val="FF0000"/>
                </a:solidFill>
                <a:latin typeface="Tahoma Bold" charset="0"/>
              </a:rPr>
              <a:t>’</a:t>
            </a:r>
            <a:r>
              <a:rPr lang="en-US" sz="2000" b="1" dirty="0">
                <a:solidFill>
                  <a:srgbClr val="FF0000"/>
                </a:solidFill>
                <a:latin typeface="Tahoma Bold" charset="0"/>
              </a:rPr>
              <a:t>t bet the farm on a climate forecast </a:t>
            </a:r>
            <a:r>
              <a:rPr lang="en-US" sz="2000" b="1" dirty="0" smtClean="0">
                <a:solidFill>
                  <a:srgbClr val="FF0000"/>
                </a:solidFill>
                <a:latin typeface="Tahoma Bold" charset="0"/>
              </a:rPr>
              <a:t>– </a:t>
            </a:r>
          </a:p>
          <a:p>
            <a:pPr algn="ctr">
              <a:defRPr/>
            </a:pPr>
            <a:endParaRPr lang="en-US" sz="2000" b="1" dirty="0">
              <a:solidFill>
                <a:srgbClr val="FF0000"/>
              </a:solidFill>
              <a:latin typeface="Tahoma Bold" charset="0"/>
            </a:endParaRPr>
          </a:p>
          <a:p>
            <a:pPr algn="ctr">
              <a:defRPr/>
            </a:pPr>
            <a:r>
              <a:rPr lang="en-US" sz="2000" b="1" dirty="0" smtClean="0">
                <a:solidFill>
                  <a:srgbClr val="FF0000"/>
                </a:solidFill>
                <a:latin typeface="Tahoma Bold" charset="0"/>
              </a:rPr>
              <a:t>secure </a:t>
            </a:r>
            <a:r>
              <a:rPr lang="en-US" sz="2000" b="1" dirty="0">
                <a:solidFill>
                  <a:srgbClr val="FF0000"/>
                </a:solidFill>
                <a:latin typeface="Tahoma Bold" charset="0"/>
              </a:rPr>
              <a:t>your own </a:t>
            </a:r>
            <a:r>
              <a:rPr lang="en-US" sz="2000" b="1" dirty="0" smtClean="0">
                <a:solidFill>
                  <a:srgbClr val="FF0000"/>
                </a:solidFill>
                <a:latin typeface="Tahoma Bold" charset="0"/>
              </a:rPr>
              <a:t>climate</a:t>
            </a:r>
          </a:p>
        </p:txBody>
      </p:sp>
    </p:spTree>
    <p:extLst>
      <p:ext uri="{BB962C8B-B14F-4D97-AF65-F5344CB8AC3E}">
        <p14:creationId xmlns:p14="http://schemas.microsoft.com/office/powerpoint/2010/main" val="269314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ll Siging Irrigation Incentive 6-12 pic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6" name="TextBox 5"/>
          <p:cNvSpPr txBox="1"/>
          <p:nvPr/>
        </p:nvSpPr>
        <p:spPr>
          <a:xfrm>
            <a:off x="3032341" y="178157"/>
            <a:ext cx="3304210" cy="461665"/>
          </a:xfrm>
          <a:prstGeom prst="rect">
            <a:avLst/>
          </a:prstGeom>
          <a:noFill/>
        </p:spPr>
        <p:txBody>
          <a:bodyPr wrap="none" rtlCol="0">
            <a:spAutoFit/>
          </a:bodyPr>
          <a:lstStyle/>
          <a:p>
            <a:r>
              <a:rPr lang="en-US" sz="2400" b="1" dirty="0" smtClean="0"/>
              <a:t>18 June 2012 Bill Signing </a:t>
            </a:r>
            <a:endParaRPr lang="en-US" sz="2400" b="1" dirty="0"/>
          </a:p>
        </p:txBody>
      </p:sp>
    </p:spTree>
    <p:extLst>
      <p:ext uri="{BB962C8B-B14F-4D97-AF65-F5344CB8AC3E}">
        <p14:creationId xmlns:p14="http://schemas.microsoft.com/office/powerpoint/2010/main" val="1716424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5170531" cy="5170531"/>
          </a:xfrm>
          <a:prstGeom prst="rect">
            <a:avLst/>
          </a:prstGeom>
        </p:spPr>
      </p:pic>
      <p:pic>
        <p:nvPicPr>
          <p:cNvPr id="5" name="Picture 4"/>
          <p:cNvPicPr>
            <a:picLocks noChangeAspect="1"/>
          </p:cNvPicPr>
          <p:nvPr/>
        </p:nvPicPr>
        <p:blipFill>
          <a:blip r:embed="rId3"/>
          <a:stretch>
            <a:fillRect/>
          </a:stretch>
        </p:blipFill>
        <p:spPr>
          <a:xfrm>
            <a:off x="4203778" y="1917778"/>
            <a:ext cx="4940222" cy="4940222"/>
          </a:xfrm>
          <a:prstGeom prst="rect">
            <a:avLst/>
          </a:prstGeom>
        </p:spPr>
      </p:pic>
      <p:sp>
        <p:nvSpPr>
          <p:cNvPr id="6" name="TextBox 5"/>
          <p:cNvSpPr txBox="1"/>
          <p:nvPr/>
        </p:nvSpPr>
        <p:spPr>
          <a:xfrm>
            <a:off x="5788018" y="336907"/>
            <a:ext cx="2030624" cy="1015663"/>
          </a:xfrm>
          <a:prstGeom prst="rect">
            <a:avLst/>
          </a:prstGeom>
          <a:noFill/>
        </p:spPr>
        <p:txBody>
          <a:bodyPr wrap="none" rtlCol="0">
            <a:spAutoFit/>
          </a:bodyPr>
          <a:lstStyle/>
          <a:p>
            <a:r>
              <a:rPr lang="en-US" sz="2000" b="1" dirty="0" smtClean="0"/>
              <a:t>GRIDSSAT</a:t>
            </a:r>
          </a:p>
          <a:p>
            <a:r>
              <a:rPr lang="en-US" sz="2000" b="1" dirty="0" smtClean="0"/>
              <a:t>5km Resolution</a:t>
            </a:r>
          </a:p>
          <a:p>
            <a:r>
              <a:rPr lang="en-US" sz="2000" b="1" dirty="0" smtClean="0"/>
              <a:t>Daily Crop Model</a:t>
            </a:r>
            <a:endParaRPr lang="en-US" sz="2000" b="1" dirty="0"/>
          </a:p>
        </p:txBody>
      </p:sp>
    </p:spTree>
    <p:extLst>
      <p:ext uri="{BB962C8B-B14F-4D97-AF65-F5344CB8AC3E}">
        <p14:creationId xmlns:p14="http://schemas.microsoft.com/office/powerpoint/2010/main" val="306921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838200" y="457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solidFill>
                  <a:srgbClr val="0000FF"/>
                </a:solidFill>
                <a:latin typeface="Arial" charset="0"/>
              </a:rPr>
              <a:t>20th Century:  Move Water to Agriculture</a:t>
            </a:r>
            <a:endParaRPr lang="en-US" sz="1800" b="1">
              <a:solidFill>
                <a:srgbClr val="0000FF"/>
              </a:solidFill>
              <a:latin typeface="Arial"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1828800" cy="1219200"/>
          </a:xfrm>
          <a:prstGeom prst="rect">
            <a:avLst/>
          </a:prstGeom>
          <a:noFill/>
          <a:ln>
            <a:noFill/>
          </a:ln>
          <a:effectLst>
            <a:outerShdw dist="35921" dir="2700000" algn="ctr" rotWithShape="0">
              <a:srgbClr val="44414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762000" y="990600"/>
            <a:ext cx="495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a:solidFill>
                  <a:srgbClr val="188413"/>
                </a:solidFill>
                <a:latin typeface="Arial" charset="0"/>
              </a:rPr>
              <a:t>The western belief that it was a crime to let water flow into the sea lead to the financing of colossal projects to divert water onto deserts.  Moving water is expensive and long term problems are now apparent.</a:t>
            </a:r>
          </a:p>
          <a:p>
            <a:pPr eaLnBrk="1" hangingPunct="1"/>
            <a:endParaRPr lang="en-US" sz="1800" b="1">
              <a:solidFill>
                <a:srgbClr val="188413"/>
              </a:solidFill>
              <a:latin typeface="Arial" charset="0"/>
            </a:endParaRPr>
          </a:p>
        </p:txBody>
      </p:sp>
      <p:sp>
        <p:nvSpPr>
          <p:cNvPr id="50180" name="Text Box 5"/>
          <p:cNvSpPr txBox="1">
            <a:spLocks noChangeArrowheads="1"/>
          </p:cNvSpPr>
          <p:nvPr/>
        </p:nvSpPr>
        <p:spPr bwMode="auto">
          <a:xfrm>
            <a:off x="4191000" y="3657600"/>
            <a:ext cx="44958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b="1" dirty="0">
                <a:solidFill>
                  <a:srgbClr val="188413"/>
                </a:solidFill>
                <a:latin typeface="Arial" charset="0"/>
              </a:rPr>
              <a:t>In wet climates, </a:t>
            </a:r>
            <a:r>
              <a:rPr lang="en-US" sz="1800" b="1" i="1" u="sng" dirty="0">
                <a:solidFill>
                  <a:srgbClr val="188413"/>
                </a:solidFill>
                <a:latin typeface="Arial" charset="0"/>
              </a:rPr>
              <a:t>only inches per year </a:t>
            </a:r>
            <a:r>
              <a:rPr lang="en-US" sz="1800" b="1" dirty="0">
                <a:solidFill>
                  <a:srgbClr val="188413"/>
                </a:solidFill>
                <a:latin typeface="Arial" charset="0"/>
              </a:rPr>
              <a:t>of irrigation are needed to supplement natural rainfall.  The most cost effective and sustainable solution for U.S  agriculture is to bring it back to water.</a:t>
            </a:r>
          </a:p>
          <a:p>
            <a:pPr eaLnBrk="1" hangingPunct="1"/>
            <a:endParaRPr lang="en-US" sz="1800" b="1" dirty="0">
              <a:solidFill>
                <a:srgbClr val="188413"/>
              </a:solidFill>
              <a:latin typeface="Arial" charset="0"/>
            </a:endParaRPr>
          </a:p>
          <a:p>
            <a:pPr eaLnBrk="1" hangingPunct="1"/>
            <a:r>
              <a:rPr lang="en-US" sz="1800" b="1" dirty="0">
                <a:solidFill>
                  <a:srgbClr val="188413"/>
                </a:solidFill>
                <a:latin typeface="Arial" charset="0"/>
              </a:rPr>
              <a:t>This will enable food security and allow expansion of agriculture for bioenergy needs. </a:t>
            </a:r>
            <a:r>
              <a:rPr lang="en-US" sz="1800" b="1" dirty="0" smtClean="0">
                <a:solidFill>
                  <a:srgbClr val="188413"/>
                </a:solidFill>
                <a:latin typeface="Arial" charset="0"/>
              </a:rPr>
              <a:t>  </a:t>
            </a:r>
            <a:r>
              <a:rPr lang="en-US" sz="1800" b="1" i="1" u="sng" dirty="0" smtClean="0">
                <a:solidFill>
                  <a:srgbClr val="188413"/>
                </a:solidFill>
                <a:latin typeface="Arial" charset="0"/>
              </a:rPr>
              <a:t>This is economically and environmentally sustainable.</a:t>
            </a:r>
            <a:endParaRPr lang="en-US" sz="1800" b="1" i="1" u="sng" dirty="0">
              <a:solidFill>
                <a:srgbClr val="188413"/>
              </a:solidFill>
              <a:latin typeface="Arial" charset="0"/>
            </a:endParaRPr>
          </a:p>
        </p:txBody>
      </p:sp>
      <p:sp>
        <p:nvSpPr>
          <p:cNvPr id="50181" name="Text Box 6"/>
          <p:cNvSpPr txBox="1">
            <a:spLocks noChangeArrowheads="1"/>
          </p:cNvSpPr>
          <p:nvPr/>
        </p:nvSpPr>
        <p:spPr bwMode="auto">
          <a:xfrm>
            <a:off x="1905000" y="3124200"/>
            <a:ext cx="60944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b="1">
                <a:solidFill>
                  <a:srgbClr val="0000FF"/>
                </a:solidFill>
                <a:latin typeface="Arial" charset="0"/>
              </a:rPr>
              <a:t>21st Century:  Move Agriculture to Water</a:t>
            </a:r>
            <a:endParaRPr lang="en-US" sz="1800" b="1">
              <a:solidFill>
                <a:srgbClr val="0000FF"/>
              </a:solidFill>
              <a:latin typeface="Arial" charset="0"/>
            </a:endParaRPr>
          </a:p>
          <a:p>
            <a:pPr eaLnBrk="1" hangingPunct="1"/>
            <a:endParaRPr lang="en-US" sz="1800" b="1">
              <a:solidFill>
                <a:srgbClr val="0000FF"/>
              </a:solidFill>
              <a:latin typeface="Arial" charset="0"/>
            </a:endParaRPr>
          </a:p>
        </p:txBody>
      </p:sp>
      <p:sp>
        <p:nvSpPr>
          <p:cNvPr id="50182" name="Text Box 7"/>
          <p:cNvSpPr txBox="1">
            <a:spLocks noChangeArrowheads="1"/>
          </p:cNvSpPr>
          <p:nvPr/>
        </p:nvSpPr>
        <p:spPr bwMode="auto">
          <a:xfrm>
            <a:off x="685800" y="5638800"/>
            <a:ext cx="3346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b="1">
                <a:solidFill>
                  <a:srgbClr val="FC4429"/>
                </a:solidFill>
                <a:latin typeface="Helvetica" charset="0"/>
              </a:rPr>
              <a:t>Coffeeville Lock and Dam in Alabama</a:t>
            </a:r>
          </a:p>
          <a:p>
            <a:pPr eaLnBrk="1" hangingPunct="1"/>
            <a:r>
              <a:rPr lang="en-US" sz="1400" b="1">
                <a:solidFill>
                  <a:srgbClr val="FC4429"/>
                </a:solidFill>
                <a:latin typeface="Helvetica" charset="0"/>
              </a:rPr>
              <a:t>11 to 35 million ac-ft /year</a:t>
            </a:r>
          </a:p>
        </p:txBody>
      </p:sp>
      <p:pic>
        <p:nvPicPr>
          <p:cNvPr id="501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9"/>
          <p:cNvSpPr txBox="1">
            <a:spLocks noChangeArrowheads="1"/>
          </p:cNvSpPr>
          <p:nvPr/>
        </p:nvSpPr>
        <p:spPr bwMode="auto">
          <a:xfrm>
            <a:off x="6019800" y="2590800"/>
            <a:ext cx="2486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b="1">
                <a:solidFill>
                  <a:srgbClr val="FC4429"/>
                </a:solidFill>
                <a:latin typeface="Helvetica" charset="0"/>
              </a:rPr>
              <a:t>Friant Dam near Fresno CA</a:t>
            </a:r>
          </a:p>
          <a:p>
            <a:pPr eaLnBrk="1" hangingPunct="1"/>
            <a:r>
              <a:rPr lang="en-US" sz="1400" b="1">
                <a:solidFill>
                  <a:srgbClr val="FC4429"/>
                </a:solidFill>
                <a:latin typeface="Helvetica" charset="0"/>
              </a:rPr>
              <a:t>0.5 to 3 million ac-ft/year</a:t>
            </a:r>
          </a:p>
        </p:txBody>
      </p:sp>
    </p:spTree>
    <p:extLst>
      <p:ext uri="{BB962C8B-B14F-4D97-AF65-F5344CB8AC3E}">
        <p14:creationId xmlns:p14="http://schemas.microsoft.com/office/powerpoint/2010/main" val="14884453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1624"/>
            <a:ext cx="8229600" cy="1143000"/>
          </a:xfrm>
        </p:spPr>
        <p:txBody>
          <a:bodyPr>
            <a:normAutofit fontScale="90000"/>
          </a:bodyPr>
          <a:lstStyle/>
          <a:p>
            <a:r>
              <a:rPr lang="en-US" b="1" dirty="0" smtClean="0">
                <a:solidFill>
                  <a:srgbClr val="008000"/>
                </a:solidFill>
              </a:rPr>
              <a:t>Climate Change Issues </a:t>
            </a:r>
            <a:br>
              <a:rPr lang="en-US" b="1" dirty="0" smtClean="0">
                <a:solidFill>
                  <a:srgbClr val="008000"/>
                </a:solidFill>
              </a:rPr>
            </a:br>
            <a:endParaRPr lang="en-US" dirty="0">
              <a:solidFill>
                <a:srgbClr val="008000"/>
              </a:solidFill>
            </a:endParaRPr>
          </a:p>
        </p:txBody>
      </p:sp>
      <p:sp>
        <p:nvSpPr>
          <p:cNvPr id="6" name="Content Placeholder 5"/>
          <p:cNvSpPr>
            <a:spLocks noGrp="1"/>
          </p:cNvSpPr>
          <p:nvPr>
            <p:ph idx="1"/>
          </p:nvPr>
        </p:nvSpPr>
        <p:spPr>
          <a:xfrm>
            <a:off x="457200" y="1409700"/>
            <a:ext cx="8229600" cy="4525963"/>
          </a:xfrm>
        </p:spPr>
        <p:txBody>
          <a:bodyPr>
            <a:normAutofit lnSpcReduction="10000"/>
          </a:bodyPr>
          <a:lstStyle/>
          <a:p>
            <a:r>
              <a:rPr lang="en-US" b="1" dirty="0" smtClean="0">
                <a:solidFill>
                  <a:srgbClr val="008000"/>
                </a:solidFill>
              </a:rPr>
              <a:t>What is the impact on climate of emissions of greenhouse gases?</a:t>
            </a:r>
          </a:p>
          <a:p>
            <a:r>
              <a:rPr lang="en-US" b="1" dirty="0" smtClean="0">
                <a:solidFill>
                  <a:schemeClr val="accent3">
                    <a:lumMod val="20000"/>
                    <a:lumOff val="80000"/>
                  </a:schemeClr>
                </a:solidFill>
              </a:rPr>
              <a:t>Alabama’s economy is closely tied to affordable energy and accessible water</a:t>
            </a:r>
          </a:p>
          <a:p>
            <a:r>
              <a:rPr lang="en-US" b="1" dirty="0" smtClean="0">
                <a:solidFill>
                  <a:schemeClr val="accent3">
                    <a:lumMod val="20000"/>
                    <a:lumOff val="80000"/>
                  </a:schemeClr>
                </a:solidFill>
              </a:rPr>
              <a:t>Regulations must be tested for environmental impact (benefit?) and economic consequences (cost?)</a:t>
            </a:r>
          </a:p>
          <a:p>
            <a:r>
              <a:rPr lang="en-US" b="1" dirty="0" smtClean="0">
                <a:solidFill>
                  <a:schemeClr val="accent3">
                    <a:lumMod val="20000"/>
                    <a:lumOff val="80000"/>
                  </a:schemeClr>
                </a:solidFill>
              </a:rPr>
              <a:t>Virtually all proposals to date have no benefit and high cost</a:t>
            </a:r>
            <a:endParaRPr lang="en-US" b="1" dirty="0">
              <a:solidFill>
                <a:schemeClr val="accent3">
                  <a:lumMod val="20000"/>
                  <a:lumOff val="80000"/>
                </a:schemeClr>
              </a:solidFill>
            </a:endParaRPr>
          </a:p>
        </p:txBody>
      </p:sp>
    </p:spTree>
    <p:extLst>
      <p:ext uri="{BB962C8B-B14F-4D97-AF65-F5344CB8AC3E}">
        <p14:creationId xmlns:p14="http://schemas.microsoft.com/office/powerpoint/2010/main" val="3116272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1624"/>
            <a:ext cx="8229600" cy="1143000"/>
          </a:xfrm>
        </p:spPr>
        <p:txBody>
          <a:bodyPr>
            <a:normAutofit fontScale="90000"/>
          </a:bodyPr>
          <a:lstStyle/>
          <a:p>
            <a:r>
              <a:rPr lang="en-US" b="1" dirty="0" smtClean="0">
                <a:solidFill>
                  <a:srgbClr val="008000"/>
                </a:solidFill>
              </a:rPr>
              <a:t>Climate Change Issues </a:t>
            </a:r>
            <a:br>
              <a:rPr lang="en-US" b="1" dirty="0" smtClean="0">
                <a:solidFill>
                  <a:srgbClr val="008000"/>
                </a:solidFill>
              </a:rPr>
            </a:br>
            <a:endParaRPr lang="en-US" dirty="0">
              <a:solidFill>
                <a:srgbClr val="008000"/>
              </a:solidFill>
            </a:endParaRPr>
          </a:p>
        </p:txBody>
      </p:sp>
      <p:sp>
        <p:nvSpPr>
          <p:cNvPr id="6" name="Content Placeholder 5"/>
          <p:cNvSpPr>
            <a:spLocks noGrp="1"/>
          </p:cNvSpPr>
          <p:nvPr>
            <p:ph idx="1"/>
          </p:nvPr>
        </p:nvSpPr>
        <p:spPr>
          <a:xfrm>
            <a:off x="457200" y="1409700"/>
            <a:ext cx="8229600" cy="4525963"/>
          </a:xfrm>
        </p:spPr>
        <p:txBody>
          <a:bodyPr>
            <a:normAutofit lnSpcReduction="10000"/>
          </a:bodyPr>
          <a:lstStyle/>
          <a:p>
            <a:r>
              <a:rPr lang="en-US" b="1" dirty="0" smtClean="0">
                <a:solidFill>
                  <a:srgbClr val="008000"/>
                </a:solidFill>
              </a:rPr>
              <a:t>What is the impact on climate of emissions of greenhouse gases?</a:t>
            </a:r>
          </a:p>
          <a:p>
            <a:r>
              <a:rPr lang="en-US" b="1" dirty="0" smtClean="0">
                <a:solidFill>
                  <a:srgbClr val="008000"/>
                </a:solidFill>
              </a:rPr>
              <a:t>Alabama’s economy is closely tied to affordable energy and accessible water</a:t>
            </a:r>
          </a:p>
          <a:p>
            <a:r>
              <a:rPr lang="en-US" b="1" dirty="0" smtClean="0">
                <a:solidFill>
                  <a:srgbClr val="EBF1DE"/>
                </a:solidFill>
              </a:rPr>
              <a:t>Regulations must be tested for environmental impact (benefit?) and economic consequences (cost?)</a:t>
            </a:r>
          </a:p>
          <a:p>
            <a:r>
              <a:rPr lang="en-US" b="1" dirty="0" smtClean="0">
                <a:solidFill>
                  <a:srgbClr val="EBF1DE"/>
                </a:solidFill>
              </a:rPr>
              <a:t>Virtually all proposals to date have no benefit and high cost</a:t>
            </a:r>
            <a:endParaRPr lang="en-US" b="1" dirty="0">
              <a:solidFill>
                <a:srgbClr val="EBF1DE"/>
              </a:solidFill>
            </a:endParaRPr>
          </a:p>
        </p:txBody>
      </p:sp>
    </p:spTree>
    <p:extLst>
      <p:ext uri="{BB962C8B-B14F-4D97-AF65-F5344CB8AC3E}">
        <p14:creationId xmlns:p14="http://schemas.microsoft.com/office/powerpoint/2010/main" val="367046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1624"/>
            <a:ext cx="8229600" cy="1143000"/>
          </a:xfrm>
        </p:spPr>
        <p:txBody>
          <a:bodyPr>
            <a:normAutofit fontScale="90000"/>
          </a:bodyPr>
          <a:lstStyle/>
          <a:p>
            <a:r>
              <a:rPr lang="en-US" b="1" dirty="0" smtClean="0">
                <a:solidFill>
                  <a:srgbClr val="008000"/>
                </a:solidFill>
              </a:rPr>
              <a:t>Climate Change Issues </a:t>
            </a:r>
            <a:br>
              <a:rPr lang="en-US" b="1" dirty="0" smtClean="0">
                <a:solidFill>
                  <a:srgbClr val="008000"/>
                </a:solidFill>
              </a:rPr>
            </a:br>
            <a:endParaRPr lang="en-US" dirty="0">
              <a:solidFill>
                <a:srgbClr val="008000"/>
              </a:solidFill>
            </a:endParaRPr>
          </a:p>
        </p:txBody>
      </p:sp>
      <p:sp>
        <p:nvSpPr>
          <p:cNvPr id="6" name="Content Placeholder 5"/>
          <p:cNvSpPr>
            <a:spLocks noGrp="1"/>
          </p:cNvSpPr>
          <p:nvPr>
            <p:ph idx="1"/>
          </p:nvPr>
        </p:nvSpPr>
        <p:spPr>
          <a:xfrm>
            <a:off x="457200" y="1409700"/>
            <a:ext cx="8229600" cy="4525963"/>
          </a:xfrm>
        </p:spPr>
        <p:txBody>
          <a:bodyPr>
            <a:normAutofit lnSpcReduction="10000"/>
          </a:bodyPr>
          <a:lstStyle/>
          <a:p>
            <a:r>
              <a:rPr lang="en-US" b="1" dirty="0" smtClean="0">
                <a:solidFill>
                  <a:srgbClr val="008000"/>
                </a:solidFill>
              </a:rPr>
              <a:t>What is the impact on climate of emissions of greenhouse gases?</a:t>
            </a:r>
          </a:p>
          <a:p>
            <a:r>
              <a:rPr lang="en-US" b="1" dirty="0" smtClean="0">
                <a:solidFill>
                  <a:srgbClr val="008000"/>
                </a:solidFill>
              </a:rPr>
              <a:t>Alabama’s economy is closely tied to affordable energy and accessible water</a:t>
            </a:r>
          </a:p>
          <a:p>
            <a:r>
              <a:rPr lang="en-US" b="1" dirty="0" smtClean="0">
                <a:solidFill>
                  <a:srgbClr val="008000"/>
                </a:solidFill>
              </a:rPr>
              <a:t>Regulations must be tested for environmental impact (benefit?) and economic consequences (cost?)</a:t>
            </a:r>
          </a:p>
          <a:p>
            <a:r>
              <a:rPr lang="en-US" b="1" dirty="0" smtClean="0">
                <a:solidFill>
                  <a:srgbClr val="EBF1DE"/>
                </a:solidFill>
              </a:rPr>
              <a:t>Virtually all proposals to date have no benefit and high cost</a:t>
            </a:r>
            <a:endParaRPr lang="en-US" b="1" dirty="0">
              <a:solidFill>
                <a:srgbClr val="EBF1DE"/>
              </a:solidFill>
            </a:endParaRPr>
          </a:p>
        </p:txBody>
      </p:sp>
    </p:spTree>
    <p:extLst>
      <p:ext uri="{BB962C8B-B14F-4D97-AF65-F5344CB8AC3E}">
        <p14:creationId xmlns:p14="http://schemas.microsoft.com/office/powerpoint/2010/main" val="1136833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1624"/>
            <a:ext cx="8229600" cy="1143000"/>
          </a:xfrm>
        </p:spPr>
        <p:txBody>
          <a:bodyPr>
            <a:normAutofit fontScale="90000"/>
          </a:bodyPr>
          <a:lstStyle/>
          <a:p>
            <a:r>
              <a:rPr lang="en-US" b="1" dirty="0" smtClean="0">
                <a:solidFill>
                  <a:srgbClr val="008000"/>
                </a:solidFill>
              </a:rPr>
              <a:t>Climate Change Issues </a:t>
            </a:r>
            <a:br>
              <a:rPr lang="en-US" b="1" dirty="0" smtClean="0">
                <a:solidFill>
                  <a:srgbClr val="008000"/>
                </a:solidFill>
              </a:rPr>
            </a:br>
            <a:endParaRPr lang="en-US" dirty="0">
              <a:solidFill>
                <a:srgbClr val="008000"/>
              </a:solidFill>
            </a:endParaRPr>
          </a:p>
        </p:txBody>
      </p:sp>
      <p:sp>
        <p:nvSpPr>
          <p:cNvPr id="6" name="Content Placeholder 5"/>
          <p:cNvSpPr>
            <a:spLocks noGrp="1"/>
          </p:cNvSpPr>
          <p:nvPr>
            <p:ph idx="1"/>
          </p:nvPr>
        </p:nvSpPr>
        <p:spPr>
          <a:xfrm>
            <a:off x="457200" y="1409700"/>
            <a:ext cx="8229600" cy="4525963"/>
          </a:xfrm>
        </p:spPr>
        <p:txBody>
          <a:bodyPr>
            <a:normAutofit lnSpcReduction="10000"/>
          </a:bodyPr>
          <a:lstStyle/>
          <a:p>
            <a:r>
              <a:rPr lang="en-US" b="1" dirty="0" smtClean="0">
                <a:solidFill>
                  <a:srgbClr val="008000"/>
                </a:solidFill>
              </a:rPr>
              <a:t>What is the impact on climate of emissions of greenhouse gases?</a:t>
            </a:r>
          </a:p>
          <a:p>
            <a:r>
              <a:rPr lang="en-US" b="1" dirty="0" smtClean="0">
                <a:solidFill>
                  <a:srgbClr val="008000"/>
                </a:solidFill>
              </a:rPr>
              <a:t>Alabama’s economy is closely tied to affordable energy and accessible water</a:t>
            </a:r>
          </a:p>
          <a:p>
            <a:r>
              <a:rPr lang="en-US" b="1" dirty="0" smtClean="0">
                <a:solidFill>
                  <a:srgbClr val="008000"/>
                </a:solidFill>
              </a:rPr>
              <a:t>Regulations must be tested for environmental impact (benefit?) and economic consequences (cost?)</a:t>
            </a:r>
          </a:p>
          <a:p>
            <a:r>
              <a:rPr lang="en-US" b="1" dirty="0" smtClean="0">
                <a:solidFill>
                  <a:srgbClr val="008000"/>
                </a:solidFill>
              </a:rPr>
              <a:t>Virtually all proposals to date have no benefit and high cost</a:t>
            </a:r>
            <a:endParaRPr lang="en-US" b="1" dirty="0">
              <a:solidFill>
                <a:srgbClr val="008000"/>
              </a:solidFill>
            </a:endParaRPr>
          </a:p>
        </p:txBody>
      </p:sp>
    </p:spTree>
    <p:extLst>
      <p:ext uri="{BB962C8B-B14F-4D97-AF65-F5344CB8AC3E}">
        <p14:creationId xmlns:p14="http://schemas.microsoft.com/office/powerpoint/2010/main" val="13625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0900" y="0"/>
            <a:ext cx="4907513" cy="707886"/>
          </a:xfrm>
          <a:prstGeom prst="rect">
            <a:avLst/>
          </a:prstGeom>
          <a:noFill/>
        </p:spPr>
        <p:txBody>
          <a:bodyPr wrap="none" rtlCol="0">
            <a:spAutoFit/>
          </a:bodyPr>
          <a:lstStyle/>
          <a:p>
            <a:r>
              <a:rPr lang="en-US" sz="4000" b="1" dirty="0" smtClean="0"/>
              <a:t>Climate Change Issues </a:t>
            </a:r>
            <a:endParaRPr lang="en-US" sz="4000" b="1" dirty="0"/>
          </a:p>
        </p:txBody>
      </p:sp>
      <p:pic>
        <p:nvPicPr>
          <p:cNvPr id="3" name="Picture 2" descr="SE_CMIP5_tas_ann_rcp45_vs._ob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406400"/>
            <a:ext cx="8875059" cy="6858000"/>
          </a:xfrm>
          <a:prstGeom prst="rect">
            <a:avLst/>
          </a:prstGeom>
        </p:spPr>
      </p:pic>
    </p:spTree>
    <p:extLst>
      <p:ext uri="{BB962C8B-B14F-4D97-AF65-F5344CB8AC3E}">
        <p14:creationId xmlns:p14="http://schemas.microsoft.com/office/powerpoint/2010/main" val="86881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1979-2010 Temp Trend Difference</a:t>
            </a:r>
            <a:br>
              <a:rPr lang="en-US" b="1" dirty="0" smtClean="0"/>
            </a:br>
            <a:r>
              <a:rPr lang="en-US" sz="3100" b="1" dirty="0" err="1" smtClean="0"/>
              <a:t>Sfc</a:t>
            </a:r>
            <a:r>
              <a:rPr lang="en-US" sz="3100" b="1" dirty="0" smtClean="0"/>
              <a:t> (HadCRUT4) minus Lower Troposphere (UAH)</a:t>
            </a:r>
            <a:endParaRPr lang="en-US" sz="3100" b="1" dirty="0"/>
          </a:p>
        </p:txBody>
      </p:sp>
      <p:pic>
        <p:nvPicPr>
          <p:cNvPr id="4" name="Content Placeholder 3" descr="sfc_MSU_diff.png"/>
          <p:cNvPicPr>
            <a:picLocks noGrp="1" noChangeAspect="1"/>
          </p:cNvPicPr>
          <p:nvPr>
            <p:ph idx="1"/>
          </p:nvPr>
        </p:nvPicPr>
        <p:blipFill>
          <a:blip r:embed="rId2">
            <a:extLst>
              <a:ext uri="{28A0092B-C50C-407E-A947-70E740481C1C}">
                <a14:useLocalDpi xmlns:a14="http://schemas.microsoft.com/office/drawing/2010/main" val="0"/>
              </a:ext>
            </a:extLst>
          </a:blip>
          <a:srcRect t="5580" b="5580"/>
          <a:stretch>
            <a:fillRect/>
          </a:stretch>
        </p:blipFill>
        <p:spPr/>
      </p:pic>
    </p:spTree>
    <p:extLst>
      <p:ext uri="{BB962C8B-B14F-4D97-AF65-F5344CB8AC3E}">
        <p14:creationId xmlns:p14="http://schemas.microsoft.com/office/powerpoint/2010/main" val="6134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l="15706" t="17493" r="11581" b="6168"/>
          <a:stretch>
            <a:fillRect/>
          </a:stretch>
        </p:blipFill>
        <p:spPr bwMode="auto">
          <a:xfrm>
            <a:off x="533400" y="228600"/>
            <a:ext cx="8001000" cy="64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571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93762"/>
          </a:xfrm>
        </p:spPr>
        <p:txBody>
          <a:bodyPr/>
          <a:lstStyle/>
          <a:p>
            <a:r>
              <a:rPr lang="en-US" b="1" dirty="0" smtClean="0">
                <a:solidFill>
                  <a:srgbClr val="008000"/>
                </a:solidFill>
              </a:rPr>
              <a:t>What Does the AOSC Do?</a:t>
            </a:r>
            <a:endParaRPr lang="en-US" b="1" dirty="0">
              <a:solidFill>
                <a:srgbClr val="008000"/>
              </a:solidFill>
            </a:endParaRPr>
          </a:p>
        </p:txBody>
      </p:sp>
      <p:sp>
        <p:nvSpPr>
          <p:cNvPr id="3" name="Content Placeholder 2"/>
          <p:cNvSpPr>
            <a:spLocks noGrp="1"/>
          </p:cNvSpPr>
          <p:nvPr>
            <p:ph idx="1"/>
          </p:nvPr>
        </p:nvSpPr>
        <p:spPr>
          <a:xfrm>
            <a:off x="292100" y="1130300"/>
            <a:ext cx="8509000" cy="5359400"/>
          </a:xfrm>
        </p:spPr>
        <p:txBody>
          <a:bodyPr>
            <a:normAutofit fontScale="85000" lnSpcReduction="20000"/>
          </a:bodyPr>
          <a:lstStyle/>
          <a:p>
            <a:r>
              <a:rPr lang="en-US" b="1" dirty="0" smtClean="0">
                <a:solidFill>
                  <a:schemeClr val="accent3">
                    <a:lumMod val="50000"/>
                  </a:schemeClr>
                </a:solidFill>
              </a:rPr>
              <a:t>Provide historical climate data and specialized analyses including a monthly climate report</a:t>
            </a:r>
          </a:p>
          <a:p>
            <a:r>
              <a:rPr lang="en-US" b="1" dirty="0" smtClean="0">
                <a:solidFill>
                  <a:schemeClr val="accent3">
                    <a:lumMod val="50000"/>
                  </a:schemeClr>
                </a:solidFill>
              </a:rPr>
              <a:t>Lead the weekly U.S. Drought Monitor discussion for Alabama</a:t>
            </a:r>
          </a:p>
          <a:p>
            <a:r>
              <a:rPr lang="en-US" b="1" dirty="0" smtClean="0">
                <a:solidFill>
                  <a:schemeClr val="accent3">
                    <a:lumMod val="50000"/>
                  </a:schemeClr>
                </a:solidFill>
              </a:rPr>
              <a:t>Generate products requested for industrial recruitment</a:t>
            </a:r>
          </a:p>
          <a:p>
            <a:r>
              <a:rPr lang="en-US" b="1" dirty="0" smtClean="0">
                <a:solidFill>
                  <a:schemeClr val="accent3">
                    <a:lumMod val="50000"/>
                  </a:schemeClr>
                </a:solidFill>
              </a:rPr>
              <a:t>Assure climate monitoring stations are adequate</a:t>
            </a:r>
          </a:p>
          <a:p>
            <a:r>
              <a:rPr lang="en-US" b="1" dirty="0" smtClean="0">
                <a:solidFill>
                  <a:schemeClr val="accent3">
                    <a:lumMod val="50000"/>
                  </a:schemeClr>
                </a:solidFill>
              </a:rPr>
              <a:t>Host the archive of original climate observations</a:t>
            </a:r>
          </a:p>
          <a:p>
            <a:r>
              <a:rPr lang="en-US" b="1" dirty="0" smtClean="0">
                <a:solidFill>
                  <a:schemeClr val="accent3">
                    <a:lumMod val="50000"/>
                  </a:schemeClr>
                </a:solidFill>
              </a:rPr>
              <a:t>Provide web-site of general climate and surface-water resource information</a:t>
            </a:r>
          </a:p>
          <a:p>
            <a:r>
              <a:rPr lang="en-US" b="1" dirty="0" smtClean="0">
                <a:solidFill>
                  <a:schemeClr val="accent3">
                    <a:lumMod val="50000"/>
                  </a:schemeClr>
                </a:solidFill>
              </a:rPr>
              <a:t>Provide leadership for economic development utilizing the climate resources of the state</a:t>
            </a:r>
          </a:p>
          <a:p>
            <a:r>
              <a:rPr lang="en-US" b="1" dirty="0" smtClean="0">
                <a:solidFill>
                  <a:schemeClr val="accent3">
                    <a:lumMod val="50000"/>
                  </a:schemeClr>
                </a:solidFill>
              </a:rPr>
              <a:t>Provide foundational research for policy issues related to climate variability and change</a:t>
            </a:r>
            <a:endParaRPr lang="en-US" b="1" dirty="0">
              <a:solidFill>
                <a:schemeClr val="accent3">
                  <a:lumMod val="50000"/>
                </a:schemeClr>
              </a:solidFill>
            </a:endParaRPr>
          </a:p>
        </p:txBody>
      </p:sp>
    </p:spTree>
    <p:extLst>
      <p:ext uri="{BB962C8B-B14F-4D97-AF65-F5344CB8AC3E}">
        <p14:creationId xmlns:p14="http://schemas.microsoft.com/office/powerpoint/2010/main" val="308707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93762"/>
          </a:xfrm>
        </p:spPr>
        <p:txBody>
          <a:bodyPr/>
          <a:lstStyle/>
          <a:p>
            <a:r>
              <a:rPr lang="en-US" b="1" dirty="0" smtClean="0">
                <a:solidFill>
                  <a:srgbClr val="008000"/>
                </a:solidFill>
              </a:rPr>
              <a:t>What Does the AOSC Do?</a:t>
            </a:r>
            <a:endParaRPr lang="en-US" b="1" dirty="0">
              <a:solidFill>
                <a:srgbClr val="008000"/>
              </a:solidFill>
            </a:endParaRPr>
          </a:p>
        </p:txBody>
      </p:sp>
      <p:sp>
        <p:nvSpPr>
          <p:cNvPr id="3" name="Content Placeholder 2"/>
          <p:cNvSpPr>
            <a:spLocks noGrp="1"/>
          </p:cNvSpPr>
          <p:nvPr>
            <p:ph idx="1"/>
          </p:nvPr>
        </p:nvSpPr>
        <p:spPr>
          <a:xfrm>
            <a:off x="292100" y="1130300"/>
            <a:ext cx="8509000" cy="5359400"/>
          </a:xfrm>
        </p:spPr>
        <p:txBody>
          <a:bodyPr>
            <a:normAutofit fontScale="85000" lnSpcReduction="20000"/>
          </a:bodyPr>
          <a:lstStyle/>
          <a:p>
            <a:r>
              <a:rPr lang="en-US" b="1" dirty="0" smtClean="0">
                <a:solidFill>
                  <a:schemeClr val="accent3">
                    <a:lumMod val="50000"/>
                  </a:schemeClr>
                </a:solidFill>
              </a:rPr>
              <a:t>Provide historical climate data and specialized analyses including a monthly climate report</a:t>
            </a:r>
          </a:p>
          <a:p>
            <a:r>
              <a:rPr lang="en-US" b="1" dirty="0" smtClean="0">
                <a:solidFill>
                  <a:schemeClr val="accent3">
                    <a:lumMod val="50000"/>
                  </a:schemeClr>
                </a:solidFill>
              </a:rPr>
              <a:t>Lead the weekly U.S. Drought Monitor discussion for Alabama</a:t>
            </a:r>
          </a:p>
          <a:p>
            <a:r>
              <a:rPr lang="en-US" b="1" dirty="0" smtClean="0">
                <a:solidFill>
                  <a:schemeClr val="accent3">
                    <a:lumMod val="50000"/>
                  </a:schemeClr>
                </a:solidFill>
              </a:rPr>
              <a:t>Generate products requested for industrial recruitment</a:t>
            </a:r>
          </a:p>
          <a:p>
            <a:r>
              <a:rPr lang="en-US" b="1" dirty="0" smtClean="0">
                <a:solidFill>
                  <a:schemeClr val="accent3">
                    <a:lumMod val="50000"/>
                  </a:schemeClr>
                </a:solidFill>
              </a:rPr>
              <a:t>Assure climate monitoring stations are adequate</a:t>
            </a:r>
          </a:p>
          <a:p>
            <a:r>
              <a:rPr lang="en-US" b="1" dirty="0" smtClean="0">
                <a:solidFill>
                  <a:schemeClr val="accent3">
                    <a:lumMod val="50000"/>
                  </a:schemeClr>
                </a:solidFill>
              </a:rPr>
              <a:t>Host the archive of original climate observations</a:t>
            </a:r>
          </a:p>
          <a:p>
            <a:r>
              <a:rPr lang="en-US" b="1" dirty="0" smtClean="0">
                <a:solidFill>
                  <a:schemeClr val="accent3">
                    <a:lumMod val="50000"/>
                  </a:schemeClr>
                </a:solidFill>
              </a:rPr>
              <a:t>Provide web-site of general climate and surface-water resource information</a:t>
            </a:r>
          </a:p>
          <a:p>
            <a:r>
              <a:rPr lang="en-US" b="1" dirty="0" smtClean="0">
                <a:solidFill>
                  <a:schemeClr val="accent3">
                    <a:lumMod val="50000"/>
                  </a:schemeClr>
                </a:solidFill>
              </a:rPr>
              <a:t>Provide leadership for economic development utilizing the climate resources of the state</a:t>
            </a:r>
          </a:p>
          <a:p>
            <a:r>
              <a:rPr lang="en-US" b="1" dirty="0" smtClean="0">
                <a:solidFill>
                  <a:schemeClr val="accent3">
                    <a:lumMod val="50000"/>
                  </a:schemeClr>
                </a:solidFill>
              </a:rPr>
              <a:t>Provide foundational research for policy issues related to climate variability and change</a:t>
            </a:r>
            <a:endParaRPr lang="en-US" b="1" dirty="0">
              <a:solidFill>
                <a:schemeClr val="accent3">
                  <a:lumMod val="50000"/>
                </a:schemeClr>
              </a:solidFill>
            </a:endParaRPr>
          </a:p>
        </p:txBody>
      </p:sp>
      <p:sp>
        <p:nvSpPr>
          <p:cNvPr id="4" name="TextBox 3"/>
          <p:cNvSpPr txBox="1"/>
          <p:nvPr/>
        </p:nvSpPr>
        <p:spPr>
          <a:xfrm>
            <a:off x="1117600" y="1995196"/>
            <a:ext cx="6845300" cy="2862322"/>
          </a:xfrm>
          <a:prstGeom prst="rect">
            <a:avLst/>
          </a:prstGeom>
          <a:solidFill>
            <a:schemeClr val="accent1">
              <a:lumMod val="20000"/>
              <a:lumOff val="80000"/>
              <a:alpha val="90000"/>
            </a:schemeClr>
          </a:solidFill>
          <a:ln>
            <a:solidFill>
              <a:schemeClr val="tx1"/>
            </a:solidFill>
          </a:ln>
        </p:spPr>
        <p:txBody>
          <a:bodyPr wrap="square" rtlCol="0">
            <a:spAutoFit/>
          </a:bodyPr>
          <a:lstStyle/>
          <a:p>
            <a:r>
              <a:rPr lang="en-US" sz="6000" b="1" dirty="0" smtClean="0">
                <a:solidFill>
                  <a:srgbClr val="0000FF"/>
                </a:solidFill>
              </a:rPr>
              <a:t>Help Alabama  realize its potential in climate resources</a:t>
            </a:r>
            <a:endParaRPr lang="en-US" sz="6000" b="1" dirty="0">
              <a:solidFill>
                <a:srgbClr val="0000FF"/>
              </a:solidFill>
            </a:endParaRPr>
          </a:p>
        </p:txBody>
      </p:sp>
    </p:spTree>
    <p:extLst>
      <p:ext uri="{BB962C8B-B14F-4D97-AF65-F5344CB8AC3E}">
        <p14:creationId xmlns:p14="http://schemas.microsoft.com/office/powerpoint/2010/main" val="272451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ChangeArrowheads="1"/>
          </p:cNvSpPr>
          <p:nvPr/>
        </p:nvSpPr>
        <p:spPr bwMode="auto">
          <a:xfrm>
            <a:off x="228600" y="152400"/>
            <a:ext cx="1752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latin typeface="Tahoma Bold" charset="0"/>
              </a:rPr>
              <a:t>Shallow-rooted index</a:t>
            </a:r>
          </a:p>
          <a:p>
            <a:pPr>
              <a:defRPr/>
            </a:pPr>
            <a:r>
              <a:rPr lang="en-US" sz="1600" b="1">
                <a:latin typeface="Tahoma Bold" charset="0"/>
              </a:rPr>
              <a:t>3-week time scale</a:t>
            </a:r>
          </a:p>
          <a:p>
            <a:pPr>
              <a:defRPr/>
            </a:pPr>
            <a:endParaRPr lang="en-US" sz="1600" b="1">
              <a:latin typeface="Tahoma Bold" charset="0"/>
            </a:endParaRPr>
          </a:p>
          <a:p>
            <a:pPr>
              <a:defRPr/>
            </a:pPr>
            <a:r>
              <a:rPr lang="en-US" sz="1600" b="1">
                <a:latin typeface="Tahoma Bold" charset="0"/>
              </a:rPr>
              <a:t>Note scale of variation</a:t>
            </a:r>
          </a:p>
          <a:p>
            <a:pPr>
              <a:defRPr/>
            </a:pPr>
            <a:r>
              <a:rPr lang="en-US" sz="1600" b="1">
                <a:latin typeface="Tahoma Bold" charset="0"/>
              </a:rPr>
              <a:t>Impossible to forecast</a:t>
            </a:r>
          </a:p>
        </p:txBody>
      </p:sp>
      <p:sp>
        <p:nvSpPr>
          <p:cNvPr id="474115" name="Rectangle 3"/>
          <p:cNvSpPr>
            <a:spLocks noChangeArrowheads="1"/>
          </p:cNvSpPr>
          <p:nvPr/>
        </p:nvSpPr>
        <p:spPr bwMode="auto">
          <a:xfrm>
            <a:off x="2590800" y="5943600"/>
            <a:ext cx="362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t>http://vortex.nsstc.uah.edu/aosc</a:t>
            </a:r>
          </a:p>
        </p:txBody>
      </p:sp>
      <p:pic>
        <p:nvPicPr>
          <p:cNvPr id="36867" name="Picture 4" descr="law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7780338"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7" name="Rectangle 5"/>
          <p:cNvSpPr>
            <a:spLocks noChangeArrowheads="1"/>
          </p:cNvSpPr>
          <p:nvPr/>
        </p:nvSpPr>
        <p:spPr bwMode="auto">
          <a:xfrm>
            <a:off x="3276600" y="5029200"/>
            <a:ext cx="291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Tahoma Bold" charset="0"/>
              </a:rPr>
              <a:t>http://vortex.nsstc.uah.edu/aosc</a:t>
            </a:r>
          </a:p>
        </p:txBody>
      </p:sp>
    </p:spTree>
    <p:extLst>
      <p:ext uri="{BB962C8B-B14F-4D97-AF65-F5344CB8AC3E}">
        <p14:creationId xmlns:p14="http://schemas.microsoft.com/office/powerpoint/2010/main" val="144186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0900" y="0"/>
            <a:ext cx="4907513" cy="707886"/>
          </a:xfrm>
          <a:prstGeom prst="rect">
            <a:avLst/>
          </a:prstGeom>
          <a:noFill/>
        </p:spPr>
        <p:txBody>
          <a:bodyPr wrap="none" rtlCol="0">
            <a:spAutoFit/>
          </a:bodyPr>
          <a:lstStyle/>
          <a:p>
            <a:r>
              <a:rPr lang="en-US" sz="4000" b="1" dirty="0" smtClean="0"/>
              <a:t>Climate Change Issues </a:t>
            </a:r>
            <a:endParaRPr lang="en-US" sz="4000" b="1" dirty="0"/>
          </a:p>
        </p:txBody>
      </p:sp>
      <p:pic>
        <p:nvPicPr>
          <p:cNvPr id="4" name="Picture 3" descr="SE_precip_MR-JL_CMIP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1" y="0"/>
            <a:ext cx="8875059" cy="6858000"/>
          </a:xfrm>
          <a:prstGeom prst="rect">
            <a:avLst/>
          </a:prstGeom>
        </p:spPr>
      </p:pic>
    </p:spTree>
    <p:extLst>
      <p:ext uri="{BB962C8B-B14F-4D97-AF65-F5344CB8AC3E}">
        <p14:creationId xmlns:p14="http://schemas.microsoft.com/office/powerpoint/2010/main" val="299684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738" y="0"/>
            <a:ext cx="5299364" cy="6858000"/>
          </a:xfrm>
          <a:prstGeom prst="rect">
            <a:avLst/>
          </a:prstGeom>
        </p:spPr>
      </p:pic>
    </p:spTree>
    <p:extLst>
      <p:ext uri="{BB962C8B-B14F-4D97-AF65-F5344CB8AC3E}">
        <p14:creationId xmlns:p14="http://schemas.microsoft.com/office/powerpoint/2010/main" val="24147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37"/>
            <a:ext cx="8229600" cy="1143000"/>
          </a:xfrm>
        </p:spPr>
        <p:txBody>
          <a:bodyPr/>
          <a:lstStyle/>
          <a:p>
            <a:r>
              <a:rPr lang="en-US" b="1" dirty="0" smtClean="0"/>
              <a:t>1883-2011 Interior AL JJA </a:t>
            </a:r>
            <a:r>
              <a:rPr lang="en-US" b="1" dirty="0" err="1" smtClean="0"/>
              <a:t>TMax</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081544"/>
              </p:ext>
            </p:extLst>
          </p:nvPr>
        </p:nvGraphicFramePr>
        <p:xfrm>
          <a:off x="457200" y="1313976"/>
          <a:ext cx="8229600" cy="5126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685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FF"/>
                </a:solidFill>
              </a:rPr>
              <a:t>Water Policy and Resources</a:t>
            </a:r>
            <a:endParaRPr lang="en-US" b="1" dirty="0">
              <a:solidFill>
                <a:srgbClr val="0000FF"/>
              </a:solidFill>
            </a:endParaRPr>
          </a:p>
        </p:txBody>
      </p:sp>
      <p:sp>
        <p:nvSpPr>
          <p:cNvPr id="3" name="Content Placeholder 2"/>
          <p:cNvSpPr>
            <a:spLocks noGrp="1"/>
          </p:cNvSpPr>
          <p:nvPr>
            <p:ph idx="1"/>
          </p:nvPr>
        </p:nvSpPr>
        <p:spPr>
          <a:xfrm>
            <a:off x="330200" y="1447800"/>
            <a:ext cx="8356600" cy="4525963"/>
          </a:xfrm>
        </p:spPr>
        <p:txBody>
          <a:bodyPr>
            <a:normAutofit fontScale="92500" lnSpcReduction="20000"/>
          </a:bodyPr>
          <a:lstStyle/>
          <a:p>
            <a:r>
              <a:rPr lang="en-US" b="1" dirty="0" smtClean="0">
                <a:solidFill>
                  <a:srgbClr val="0000FF"/>
                </a:solidFill>
              </a:rPr>
              <a:t>Alabama has abundant water resources so our policy should be based on managing this abundance for the good of the State</a:t>
            </a:r>
          </a:p>
          <a:p>
            <a:r>
              <a:rPr lang="en-US" b="1" dirty="0" smtClean="0">
                <a:solidFill>
                  <a:schemeClr val="accent5">
                    <a:lumMod val="20000"/>
                    <a:lumOff val="80000"/>
                  </a:schemeClr>
                </a:solidFill>
              </a:rPr>
              <a:t>Management plan looks to store water when abundant so as not to further stress streams when Mother Nature sends a drought</a:t>
            </a:r>
          </a:p>
          <a:p>
            <a:r>
              <a:rPr lang="en-US" b="1" dirty="0" smtClean="0">
                <a:solidFill>
                  <a:schemeClr val="accent5">
                    <a:lumMod val="20000"/>
                    <a:lumOff val="80000"/>
                  </a:schemeClr>
                </a:solidFill>
              </a:rPr>
              <a:t>Largest storage – ground water</a:t>
            </a:r>
          </a:p>
          <a:p>
            <a:r>
              <a:rPr lang="en-US" b="1" dirty="0" smtClean="0">
                <a:solidFill>
                  <a:schemeClr val="accent5">
                    <a:lumMod val="20000"/>
                    <a:lumOff val="80000"/>
                  </a:schemeClr>
                </a:solidFill>
              </a:rPr>
              <a:t>Next largest storage – surface water</a:t>
            </a:r>
          </a:p>
          <a:p>
            <a:r>
              <a:rPr lang="en-US" b="1" dirty="0" smtClean="0">
                <a:solidFill>
                  <a:schemeClr val="accent5">
                    <a:lumMod val="20000"/>
                    <a:lumOff val="80000"/>
                  </a:schemeClr>
                </a:solidFill>
              </a:rPr>
              <a:t>Requires accurate information on these resources and their variability and trends</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val="2170837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1513</Words>
  <Application>Microsoft Macintosh PowerPoint</Application>
  <PresentationFormat>On-screen Show (4:3)</PresentationFormat>
  <Paragraphs>177</Paragraphs>
  <Slides>41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Chart</vt:lpstr>
      <vt:lpstr>State Climatologist Report Alabama – Water Water Everywhere (Most of the Time)</vt:lpstr>
      <vt:lpstr>PowerPoint Presentation</vt:lpstr>
      <vt:lpstr>Summer Drought and Moistness Index No. Alabama., 900-2011</vt:lpstr>
      <vt:lpstr>PowerPoint Presentation</vt:lpstr>
      <vt:lpstr>PowerPoint Presentation</vt:lpstr>
      <vt:lpstr>PowerPoint Presentation</vt:lpstr>
      <vt:lpstr>PowerPoint Presentation</vt:lpstr>
      <vt:lpstr>1883-2011 Interior AL JJA TMax</vt:lpstr>
      <vt:lpstr>Water Policy and Resources</vt:lpstr>
      <vt:lpstr>Water Policy and Resources</vt:lpstr>
      <vt:lpstr>Water Policy and Resources</vt:lpstr>
      <vt:lpstr>Water Policy and Resources</vt:lpstr>
      <vt:lpstr>Water Policy and Resources</vt:lpstr>
      <vt:lpstr>PowerPoint Presentation</vt:lpstr>
      <vt:lpstr>PowerPoint Presentation</vt:lpstr>
      <vt:lpstr>PowerPoint Presentation</vt:lpstr>
      <vt:lpstr>PowerPoint Presentation</vt:lpstr>
      <vt:lpstr>Law of Sustainability  If it’s not economically sustainable,   it’s not sustainable.</vt:lpstr>
      <vt:lpstr>Law of Sustainability  If it’s not economically sustainable,   it’s not sustainable.</vt:lpstr>
      <vt:lpstr>PowerPoint Presentation</vt:lpstr>
      <vt:lpstr>PowerPoint Presentation</vt:lpstr>
      <vt:lpstr>WE NEED TO STOP GAMBLING IN ALABAMA  The number one gambler in our state is the rain-fed farmer who each spring borrows money to place a bet that rain will come at the right time and in the right amount.    If it doesn’t rain, he loses the bet.  This is not economically sustainable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Change Issues  </vt:lpstr>
      <vt:lpstr>Climate Change Issues  </vt:lpstr>
      <vt:lpstr>Climate Change Issues  </vt:lpstr>
      <vt:lpstr>Climate Change Issues  </vt:lpstr>
      <vt:lpstr>PowerPoint Presentation</vt:lpstr>
      <vt:lpstr>1979-2010 Temp Trend Difference Sfc (HadCRUT4) minus Lower Troposphere (UAH)</vt:lpstr>
      <vt:lpstr>What Does the AOSC Do?</vt:lpstr>
      <vt:lpstr>What Does the AOSC Do?</vt:lpstr>
    </vt:vector>
  </TitlesOfParts>
  <Company>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Climatologist Report Alabama</dc:title>
  <dc:creator>John Christy</dc:creator>
  <cp:lastModifiedBy>John Christy</cp:lastModifiedBy>
  <cp:revision>26</cp:revision>
  <dcterms:created xsi:type="dcterms:W3CDTF">2012-07-07T14:39:32Z</dcterms:created>
  <dcterms:modified xsi:type="dcterms:W3CDTF">2012-07-10T12:36:34Z</dcterms:modified>
</cp:coreProperties>
</file>