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79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86813-8D4C-496D-AC64-7ED26D3821D4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79C7-817B-45AB-BDE4-CDD82EBE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Home </a:t>
            </a:r>
            <a:r>
              <a:rPr lang="en-US" dirty="0" smtClean="0"/>
              <a:t>Improvement:</a:t>
            </a:r>
            <a:r>
              <a:rPr lang="en-US" baseline="0" dirty="0" smtClean="0"/>
              <a:t> Wilson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79C7-817B-45AB-BDE4-CDD82EBEC6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5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Dakota State wide receiver Ryan Smith (4) is grabbed by Sam Houston State defensive back Darnell Taylor (38) after catching a pass during the first half of the FCS championship NCAA college football game Saturday, Jan. 7, 2012, in Frisco, Texas.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79C7-817B-45AB-BDE4-CDD82EBEC6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1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Trend: 3.35 GDD per year</a:t>
            </a:r>
          </a:p>
          <a:p>
            <a:r>
              <a:rPr lang="en-US" dirty="0" smtClean="0"/>
              <a:t>Largest + Trend=18.8/year (Las Vegas, CA)</a:t>
            </a:r>
          </a:p>
          <a:p>
            <a:r>
              <a:rPr lang="en-US" dirty="0" smtClean="0"/>
              <a:t>Largest – Trend=-5.97/year (Youngstown,</a:t>
            </a:r>
            <a:r>
              <a:rPr lang="en-US" baseline="0" dirty="0" smtClean="0"/>
              <a:t> OH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79C7-817B-45AB-BDE4-CDD82EBEC6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9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FCDCE581-8866-43DF-A788-BE03950E9357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12D01C9-DC6D-4B4C-9EF3-379EF0DE5A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jc.cgpublisher.com/product/pub.185/prod.81" TargetMode="External"/><Relationship Id="rId2" Type="http://schemas.openxmlformats.org/officeDocument/2006/relationships/hyperlink" Target="http://ijc.cgpublisher.com/product/pub.185/prod.5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jc.cgpublisher.com/product/pub.185/prod.9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su.edu/pubweb/GDD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North Dakota Report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AASC 2012</a:t>
            </a:r>
          </a:p>
          <a:p>
            <a:r>
              <a:rPr lang="en-US" b="1" dirty="0"/>
              <a:t>July 9-12</a:t>
            </a:r>
          </a:p>
          <a:p>
            <a:r>
              <a:rPr lang="en-US" b="1" dirty="0" smtClean="0"/>
              <a:t>Destin, FL</a:t>
            </a:r>
          </a:p>
        </p:txBody>
      </p:sp>
    </p:spTree>
    <p:extLst>
      <p:ext uri="{BB962C8B-B14F-4D97-AF65-F5344CB8AC3E}">
        <p14:creationId xmlns:p14="http://schemas.microsoft.com/office/powerpoint/2010/main" val="3008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7136" y="149178"/>
            <a:ext cx="6597283" cy="65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754089" y="6248400"/>
            <a:ext cx="1143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529" y="304800"/>
            <a:ext cx="8252271" cy="64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543800" y="1066800"/>
            <a:ext cx="1143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842495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895600" y="6072069"/>
            <a:ext cx="1143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77000" y="1524000"/>
            <a:ext cx="2667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Corn GDD in Fargo, ND increased 33.5 heat units per decade since 1890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507228" y="2971800"/>
            <a:ext cx="2667000" cy="1676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are 335 additional heat units available today for corn development compared to 100 years ago.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77000" y="4800600"/>
            <a:ext cx="2667000" cy="1676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 is 16% of total heat units necessary to mature a corn plant in Fargo.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 on GDD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Badh</a:t>
            </a:r>
            <a:r>
              <a:rPr lang="en-US" dirty="0"/>
              <a:t>, A., F. A. Akyüz, 2010: Evaluating Trend Changes in Annual Accumulated Growing Degree Days for Corn Grown in the Northern Plains, United States of America.  International Journal of Climate Change: Impacts and Responses, </a:t>
            </a:r>
            <a:r>
              <a:rPr lang="en-US" dirty="0">
                <a:hlinkClick r:id="rId2"/>
              </a:rPr>
              <a:t>Volume 2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Issue 2</a:t>
            </a:r>
            <a:r>
              <a:rPr lang="en-US" dirty="0"/>
              <a:t>, pp.127-136.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 err="1"/>
              <a:t>Badh</a:t>
            </a:r>
            <a:r>
              <a:rPr lang="en-US" dirty="0"/>
              <a:t>, A., and Akyüz, 2010: A. </a:t>
            </a:r>
            <a:r>
              <a:rPr lang="en-US" dirty="0">
                <a:hlinkClick r:id="rId4"/>
              </a:rPr>
              <a:t>Studying Climate Change and Precipitation Trends for North Dakota, United States</a:t>
            </a:r>
            <a:r>
              <a:rPr lang="en-US" dirty="0"/>
              <a:t>. </a:t>
            </a:r>
            <a:r>
              <a:rPr lang="en-US" i="1" dirty="0"/>
              <a:t>International Journal of Climate Change: Impacts and Responses</a:t>
            </a:r>
            <a:r>
              <a:rPr lang="en-US" dirty="0"/>
              <a:t>, 2010, </a:t>
            </a:r>
            <a:r>
              <a:rPr lang="en-US" dirty="0">
                <a:hlinkClick r:id="rId2"/>
              </a:rPr>
              <a:t>Volume 2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Issue 2</a:t>
            </a:r>
            <a:r>
              <a:rPr lang="en-US" dirty="0"/>
              <a:t>, pp.97-108.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 err="1"/>
              <a:t>Badh</a:t>
            </a:r>
            <a:r>
              <a:rPr lang="en-US" dirty="0"/>
              <a:t>, A., F. A. Akyüz, G. </a:t>
            </a:r>
            <a:r>
              <a:rPr lang="en-US" dirty="0" err="1"/>
              <a:t>Vocke</a:t>
            </a:r>
            <a:r>
              <a:rPr lang="en-US" dirty="0"/>
              <a:t>, B. Mullins, 2009: Impact of Climate Change on the Growing Seasons in Select Cities of North Dakota, United States of America. International Journal of Climate Change: Impacts and Responses. V.1, Number 1, 105-117.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to use “Trace” in  tie-breaking procedure in Precipitation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734971"/>
              </p:ext>
            </p:extLst>
          </p:nvPr>
        </p:nvGraphicFramePr>
        <p:xfrm>
          <a:off x="1752600" y="3352800"/>
          <a:ext cx="5105400" cy="9753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5965"/>
                <a:gridCol w="1525835"/>
                <a:gridCol w="21336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March Snowfall Value </a:t>
                      </a:r>
                      <a:r>
                        <a:rPr lang="en-US" sz="1600" dirty="0">
                          <a:effectLst/>
                        </a:rPr>
                        <a:t>(in)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2010, 1961, 1905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1910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76400" y="2337137"/>
            <a:ext cx="5562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Extreme Lowest Monthly Total Snowfall Ranking for March in Fargo, 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(Records from 1881 through 2011 from ACIS)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837373"/>
              </p:ext>
            </p:extLst>
          </p:nvPr>
        </p:nvGraphicFramePr>
        <p:xfrm>
          <a:off x="838200" y="1600207"/>
          <a:ext cx="2895600" cy="5181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88874"/>
                <a:gridCol w="950888"/>
                <a:gridCol w="1055838"/>
              </a:tblGrid>
              <a:tr h="12713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March 1905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Precipitation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Snowfall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0.50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March 1905, Fargo, ND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352800" y="26670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38600" y="2743200"/>
            <a:ext cx="1219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50565" y="3950732"/>
            <a:ext cx="1207235" cy="107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3581400"/>
            <a:ext cx="229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Trace Events in 1905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352800" y="31242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32766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48006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49530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1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670428"/>
              </p:ext>
            </p:extLst>
          </p:nvPr>
        </p:nvGraphicFramePr>
        <p:xfrm>
          <a:off x="533400" y="1524000"/>
          <a:ext cx="3128762" cy="5181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60449"/>
                <a:gridCol w="1027457"/>
                <a:gridCol w="1140856"/>
              </a:tblGrid>
              <a:tr h="12713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March 1961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Precipitation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Snowfall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0.38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March 1961, Fargo, ND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276600" y="22860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38600" y="2438400"/>
            <a:ext cx="1219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62400" y="4038600"/>
            <a:ext cx="12954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3581400"/>
            <a:ext cx="235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Trace Events in 1961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276600" y="24384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6600" y="28956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76600" y="48768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50292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56388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76600" y="57912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6600" y="59436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76600" y="60960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76600" y="64008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1" grpId="0" animBg="1"/>
      <p:bldP spid="13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March 2010, Fargo, ND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10526"/>
              </p:ext>
            </p:extLst>
          </p:nvPr>
        </p:nvGraphicFramePr>
        <p:xfrm>
          <a:off x="833638" y="1524000"/>
          <a:ext cx="3128762" cy="5181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60449"/>
                <a:gridCol w="1027457"/>
                <a:gridCol w="1140856"/>
              </a:tblGrid>
              <a:tr h="12713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March 2010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Precipitation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Snowfall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  <a:tr h="133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1.41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68" marR="45768" marT="0" marB="0" anchor="b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581400" y="45720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791200"/>
            <a:ext cx="609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47244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43400" y="5334000"/>
            <a:ext cx="1066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600" y="5029200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Trace Events in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Manual Procedure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 fontScale="92500" lnSpcReduction="10000"/>
          </a:bodyPr>
          <a:lstStyle/>
          <a:p>
            <a:pPr marL="240030" indent="-514350">
              <a:buFont typeface="+mj-lt"/>
              <a:buAutoNum type="arabicPeriod"/>
            </a:pPr>
            <a:r>
              <a:rPr lang="en-US" dirty="0" smtClean="0"/>
              <a:t>Count number of un-measurable snowfall events (Trace) among the months that had no measurable snow events.</a:t>
            </a:r>
          </a:p>
          <a:p>
            <a:pPr marL="240030" indent="-514350">
              <a:buFont typeface="+mj-lt"/>
              <a:buAutoNum type="arabicPeriod"/>
            </a:pPr>
            <a:r>
              <a:rPr lang="en-US" dirty="0" smtClean="0"/>
              <a:t>Give higher ranking for the months that produced the least number of “Trace” events 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652096"/>
              </p:ext>
            </p:extLst>
          </p:nvPr>
        </p:nvGraphicFramePr>
        <p:xfrm>
          <a:off x="685800" y="4358640"/>
          <a:ext cx="3276600" cy="1219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5800"/>
                <a:gridCol w="1066800"/>
                <a:gridCol w="15240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March Snowfall Value </a:t>
                      </a:r>
                      <a:r>
                        <a:rPr lang="en-US" sz="1600" dirty="0">
                          <a:effectLst/>
                        </a:rPr>
                        <a:t>(in)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2010, 1961, 1905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1910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7032" y="3733800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Ranking Prior to the Manual</a:t>
            </a:r>
          </a:p>
          <a:p>
            <a:r>
              <a:rPr lang="en-US" dirty="0" smtClean="0"/>
              <a:t>Procedure </a:t>
            </a:r>
            <a:endParaRPr 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968268"/>
              </p:ext>
            </p:extLst>
          </p:nvPr>
        </p:nvGraphicFramePr>
        <p:xfrm>
          <a:off x="5183318" y="4358640"/>
          <a:ext cx="3276600" cy="1706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5800"/>
                <a:gridCol w="1066800"/>
                <a:gridCol w="15240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March Snowfall Value </a:t>
                      </a:r>
                      <a:r>
                        <a:rPr lang="en-US" sz="1600" dirty="0">
                          <a:effectLst/>
                        </a:rPr>
                        <a:t>(in)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1905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1961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1910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22374" y="3733800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Ranking After the Manual</a:t>
            </a:r>
          </a:p>
          <a:p>
            <a:r>
              <a:rPr lang="en-US" dirty="0" smtClean="0"/>
              <a:t>Procedure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developed a proper tie-breaker procedure: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/>
              <a:t>to minimize climatic ties, and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dirty="0"/>
              <a:t>to properly identify an extreme precipitation event in a dataset where the record event may seem to be hidden among the other events sharing the same magnitude before the traces are properly evaluated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Last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8" y="1600200"/>
            <a:ext cx="3003404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038600" cy="3028950"/>
          </a:xfrm>
        </p:spPr>
      </p:pic>
      <p:sp>
        <p:nvSpPr>
          <p:cNvPr id="3" name="TextBox 2"/>
          <p:cNvSpPr txBox="1"/>
          <p:nvPr/>
        </p:nvSpPr>
        <p:spPr>
          <a:xfrm>
            <a:off x="6172200" y="160020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9/11/2011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3141" y="5334000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CLIMBIT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5138777"/>
            <a:ext cx="2514600" cy="13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Assign “T” a numerical value such that it</a:t>
            </a:r>
          </a:p>
          <a:p>
            <a:pPr marL="797814" lvl="1" indent="-514350">
              <a:buFont typeface="+mj-lt"/>
              <a:buAutoNum type="alphaLcPeriod"/>
            </a:pPr>
            <a:r>
              <a:rPr lang="en-US" dirty="0" smtClean="0"/>
              <a:t>Would not change the magnitude of the precipitation</a:t>
            </a:r>
          </a:p>
          <a:p>
            <a:pPr marL="797814" lvl="1" indent="-514350">
              <a:buFont typeface="+mj-lt"/>
              <a:buAutoNum type="alphaLcPeriod"/>
            </a:pPr>
            <a:r>
              <a:rPr lang="en-US" dirty="0" smtClean="0"/>
              <a:t>Would only help automate manual procedure to incorporate “T” events into ranking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981582"/>
                <a:ext cx="1915717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T</m:t>
                      </m:r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981582"/>
                <a:ext cx="1915717" cy="5904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9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686167"/>
              </p:ext>
            </p:extLst>
          </p:nvPr>
        </p:nvGraphicFramePr>
        <p:xfrm>
          <a:off x="1104264" y="2001520"/>
          <a:ext cx="682053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05"/>
                <a:gridCol w="1470343"/>
                <a:gridCol w="1499552"/>
                <a:gridCol w="1495743"/>
                <a:gridCol w="15147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Row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Precipitation</a:t>
                      </a:r>
                    </a:p>
                    <a:p>
                      <a:r>
                        <a:rPr lang="en-US" dirty="0" smtClean="0"/>
                        <a:t>(in)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Precipitation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Accumulated</a:t>
                      </a:r>
                    </a:p>
                    <a:p>
                      <a:r>
                        <a:rPr lang="en-US" dirty="0" smtClean="0"/>
                        <a:t>Precipitation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Annual Total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5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Data Management Systems such as  ACIS may </a:t>
            </a:r>
            <a:r>
              <a:rPr lang="en-US" dirty="0"/>
              <a:t>be programmed to retain the “T” for display but treat it as a numerical value of 0.00001 for calculation purposes.</a:t>
            </a:r>
          </a:p>
        </p:txBody>
      </p:sp>
    </p:spTree>
    <p:extLst>
      <p:ext uri="{BB962C8B-B14F-4D97-AF65-F5344CB8AC3E}">
        <p14:creationId xmlns:p14="http://schemas.microsoft.com/office/powerpoint/2010/main" val="11558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publication submission to JSC </a:t>
            </a:r>
            <a:r>
              <a:rPr lang="en-US" dirty="0"/>
              <a:t>(4/12/2012) </a:t>
            </a:r>
            <a:r>
              <a:rPr lang="en-US" dirty="0" smtClean="0"/>
              <a:t>by a sub-group within NDST</a:t>
            </a:r>
          </a:p>
          <a:p>
            <a:pPr lvl="1"/>
            <a:r>
              <a:rPr lang="en-US" dirty="0" smtClean="0"/>
              <a:t>Adnan Akyüz, SC</a:t>
            </a:r>
          </a:p>
          <a:p>
            <a:pPr lvl="1"/>
            <a:r>
              <a:rPr lang="en-US" dirty="0"/>
              <a:t>Karsten </a:t>
            </a:r>
            <a:r>
              <a:rPr lang="en-US" dirty="0" err="1" smtClean="0"/>
              <a:t>Shein</a:t>
            </a:r>
            <a:r>
              <a:rPr lang="en-US" dirty="0" smtClean="0"/>
              <a:t>, NCDC</a:t>
            </a:r>
          </a:p>
          <a:p>
            <a:pPr lvl="1"/>
            <a:r>
              <a:rPr lang="en-US" dirty="0"/>
              <a:t>Mike </a:t>
            </a:r>
            <a:r>
              <a:rPr lang="en-US" dirty="0" err="1" smtClean="0"/>
              <a:t>Asmus</a:t>
            </a:r>
            <a:r>
              <a:rPr lang="en-US" dirty="0" smtClean="0"/>
              <a:t>, NWS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/>
              <a:t>NDSU </a:t>
            </a:r>
            <a:r>
              <a:rPr lang="en-US" b="1" dirty="0" smtClean="0"/>
              <a:t>Wins </a:t>
            </a:r>
            <a:r>
              <a:rPr lang="en-US" dirty="0" smtClean="0"/>
              <a:t>FCS </a:t>
            </a:r>
            <a:r>
              <a:rPr lang="en-US" b="1" dirty="0"/>
              <a:t>N</a:t>
            </a:r>
            <a:r>
              <a:rPr lang="en-US" b="1" dirty="0" smtClean="0"/>
              <a:t>ational Championship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563433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NDSU-Sam </a:t>
            </a:r>
            <a:r>
              <a:rPr lang="en-US" sz="1200" dirty="0"/>
              <a:t>Houston </a:t>
            </a:r>
            <a:r>
              <a:rPr lang="en-US" sz="1200" dirty="0" smtClean="0"/>
              <a:t>State</a:t>
            </a:r>
          </a:p>
          <a:p>
            <a:pPr algn="ctr"/>
            <a:r>
              <a:rPr lang="en-US" sz="1200" dirty="0" smtClean="0"/>
              <a:t>FCS Championship. Jan</a:t>
            </a:r>
            <a:r>
              <a:rPr lang="en-US" sz="1200" dirty="0"/>
              <a:t>. 7, 2012, </a:t>
            </a:r>
            <a:r>
              <a:rPr lang="en-US" sz="1200" dirty="0" smtClean="0"/>
              <a:t>Frisco</a:t>
            </a:r>
            <a:r>
              <a:rPr lang="en-US" sz="1200" dirty="0"/>
              <a:t>, </a:t>
            </a:r>
            <a:r>
              <a:rPr lang="en-US" sz="1200" dirty="0" smtClean="0"/>
              <a:t>TX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72704"/>
            <a:ext cx="3191607" cy="27432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24125"/>
            <a:ext cx="28575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8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371600"/>
          </a:xfrm>
        </p:spPr>
        <p:txBody>
          <a:bodyPr/>
          <a:lstStyle/>
          <a:p>
            <a:pPr indent="0">
              <a:buNone/>
            </a:pPr>
            <a:r>
              <a:rPr lang="en-US" b="1" dirty="0" smtClean="0"/>
              <a:t>ND Wins the CoCoRaHS Cup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981200"/>
            <a:ext cx="2997200" cy="449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2167" y="2034729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prstClr val="black"/>
                </a:solidFill>
              </a:rPr>
              <a:t>A</a:t>
            </a:r>
            <a:r>
              <a:rPr lang="en-US" sz="2800" b="1" kern="0" dirty="0" smtClean="0">
                <a:solidFill>
                  <a:prstClr val="black"/>
                </a:solidFill>
              </a:rPr>
              <a:t>gain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965784" cy="29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Since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 smtClean="0"/>
              <a:t>Helmet  use for tornado safety is finally catching on.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6800"/>
            <a:ext cx="4038600" cy="2692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87800"/>
            <a:ext cx="3962400" cy="264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5228272"/>
            <a:ext cx="4114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CDC Statement on Helmets and </a:t>
            </a:r>
            <a:r>
              <a:rPr lang="en-US" b="1" dirty="0" smtClean="0"/>
              <a:t>Tornadoes</a:t>
            </a:r>
          </a:p>
          <a:p>
            <a:r>
              <a:rPr lang="en-US" b="1" dirty="0" smtClean="0"/>
              <a:t>“…</a:t>
            </a:r>
            <a:r>
              <a:rPr lang="en-US" dirty="0" smtClean="0"/>
              <a:t>helmets </a:t>
            </a:r>
            <a:r>
              <a:rPr lang="en-US" dirty="0"/>
              <a:t>should be considered just one part of their overall home tornado preparedness </a:t>
            </a:r>
            <a:r>
              <a:rPr lang="en-US" dirty="0" smtClean="0"/>
              <a:t>kit…”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Last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ND Participating in Reference ET Observations.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3" y="3276600"/>
            <a:ext cx="4276017" cy="28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North Dakota Agricultural Weather Network (NDAWN) Mobile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NDAWN Mobile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Verizon wireless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25MB/$15 Plan (Includes $5 per station to be in the shared plan)</a:t>
            </a:r>
          </a:p>
          <a:p>
            <a:pPr lvl="1">
              <a:buNone/>
            </a:pPr>
            <a:r>
              <a:rPr lang="en-US" dirty="0" smtClean="0"/>
              <a:t>Average Monthly Usage per Station = 5MB @ 10-min frequency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8" y="2174875"/>
            <a:ext cx="2634192" cy="3951288"/>
          </a:xfrm>
        </p:spPr>
      </p:pic>
      <p:sp>
        <p:nvSpPr>
          <p:cNvPr id="5" name="Oval 4"/>
          <p:cNvSpPr/>
          <p:nvPr/>
        </p:nvSpPr>
        <p:spPr>
          <a:xfrm>
            <a:off x="2133600" y="2133600"/>
            <a:ext cx="685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81200" y="2743200"/>
            <a:ext cx="685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36576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NDAWN Mobile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404" y="1463040"/>
            <a:ext cx="7963192" cy="5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330" y="1447800"/>
            <a:ext cx="8100470" cy="5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1150" y="316765"/>
            <a:ext cx="3676650" cy="486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GDD Climatology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381000"/>
            <a:ext cx="6408786" cy="626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76400" y="1828800"/>
            <a:ext cx="1143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31242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3962400" y="762000"/>
            <a:ext cx="383470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www.ndsu.edu/pubweb/GDD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964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618</TotalTime>
  <Words>1088</Words>
  <Application>Microsoft Office PowerPoint</Application>
  <PresentationFormat>On-screen Show (4:3)</PresentationFormat>
  <Paragraphs>446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Human</vt:lpstr>
      <vt:lpstr>North Dakota Report</vt:lpstr>
      <vt:lpstr>Since Last Time</vt:lpstr>
      <vt:lpstr>Since Last Time</vt:lpstr>
      <vt:lpstr>Since Last Time</vt:lpstr>
      <vt:lpstr>Since Last Time</vt:lpstr>
      <vt:lpstr>Since Last Time</vt:lpstr>
      <vt:lpstr>North Dakota Agricultural Weather Network (NDAWN) Mobile</vt:lpstr>
      <vt:lpstr>NDAWN Mobile</vt:lpstr>
      <vt:lpstr>Corn GDD Climatology</vt:lpstr>
      <vt:lpstr>PowerPoint Presentation</vt:lpstr>
      <vt:lpstr>PowerPoint Presentation</vt:lpstr>
      <vt:lpstr>PowerPoint Presentation</vt:lpstr>
      <vt:lpstr>Publications on GDD</vt:lpstr>
      <vt:lpstr>How to use “Trace” in  tie-breaking procedure in Precipitation</vt:lpstr>
      <vt:lpstr>March 1905, Fargo, ND</vt:lpstr>
      <vt:lpstr>March 1961, Fargo, ND</vt:lpstr>
      <vt:lpstr>March 2010, Fargo, ND</vt:lpstr>
      <vt:lpstr>Manual Procedure</vt:lpstr>
      <vt:lpstr>Automated Procedure</vt:lpstr>
      <vt:lpstr>Method</vt:lpstr>
      <vt:lpstr>Method</vt:lpstr>
      <vt:lpstr>Recommendation</vt:lpstr>
      <vt:lpstr>Output</vt:lpstr>
    </vt:vector>
  </TitlesOfParts>
  <Company>North 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WERA 1012</dc:title>
  <dc:creator>Adnan Akyuz</dc:creator>
  <cp:lastModifiedBy>Adnan.Akyuz</cp:lastModifiedBy>
  <cp:revision>41</cp:revision>
  <dcterms:created xsi:type="dcterms:W3CDTF">2011-05-19T15:56:40Z</dcterms:created>
  <dcterms:modified xsi:type="dcterms:W3CDTF">2012-07-02T21:28:50Z</dcterms:modified>
</cp:coreProperties>
</file>