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8" r:id="rId3"/>
    <p:sldId id="282" r:id="rId4"/>
    <p:sldId id="264" r:id="rId5"/>
    <p:sldId id="272" r:id="rId6"/>
    <p:sldId id="257" r:id="rId7"/>
    <p:sldId id="269" r:id="rId8"/>
    <p:sldId id="262" r:id="rId9"/>
    <p:sldId id="263" r:id="rId10"/>
    <p:sldId id="265" r:id="rId11"/>
    <p:sldId id="270" r:id="rId12"/>
    <p:sldId id="281" r:id="rId13"/>
    <p:sldId id="258" r:id="rId14"/>
    <p:sldId id="259" r:id="rId15"/>
    <p:sldId id="260" r:id="rId16"/>
    <p:sldId id="273" r:id="rId17"/>
    <p:sldId id="276" r:id="rId18"/>
    <p:sldId id="277" r:id="rId19"/>
    <p:sldId id="266" r:id="rId20"/>
    <p:sldId id="267" r:id="rId21"/>
    <p:sldId id="278" r:id="rId22"/>
    <p:sldId id="279" r:id="rId23"/>
    <p:sldId id="280" r:id="rId24"/>
    <p:sldId id="27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2" autoAdjust="0"/>
    <p:restoredTop sz="94660"/>
  </p:normalViewPr>
  <p:slideViewPr>
    <p:cSldViewPr>
      <p:cViewPr varScale="1">
        <p:scale>
          <a:sx n="66" d="100"/>
          <a:sy n="66" d="100"/>
        </p:scale>
        <p:origin x="-1512"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C34F58-C9E2-4136-9D57-1FD1E7A13402}" type="datetimeFigureOut">
              <a:rPr lang="en-US" smtClean="0"/>
              <a:pPr/>
              <a:t>7/10/2012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41A8FE-95AC-4089-846E-7F378CC773AE}" type="slidenum">
              <a:rPr lang="en-US" smtClean="0"/>
              <a:pPr/>
              <a:t>‹#›</a:t>
            </a:fld>
            <a:endParaRPr lang="en-US"/>
          </a:p>
        </p:txBody>
      </p:sp>
    </p:spTree>
    <p:extLst>
      <p:ext uri="{BB962C8B-B14F-4D97-AF65-F5344CB8AC3E}">
        <p14:creationId xmlns:p14="http://schemas.microsoft.com/office/powerpoint/2010/main" val="3011268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a:t>
            </a:r>
            <a:r>
              <a:rPr lang="en-US" baseline="0" dirty="0" smtClean="0"/>
              <a:t> overview of the material I will present over the next 20 minutes or so.  We’ll start with statistics, move on to physics, and look at climate change issues.  Then we will move onto discussion of building a flood management strategy for the State-mandated 200-year event.</a:t>
            </a:r>
            <a:endParaRPr lang="en-US" dirty="0"/>
          </a:p>
        </p:txBody>
      </p:sp>
      <p:sp>
        <p:nvSpPr>
          <p:cNvPr id="4" name="Slide Number Placeholder 3"/>
          <p:cNvSpPr>
            <a:spLocks noGrp="1"/>
          </p:cNvSpPr>
          <p:nvPr>
            <p:ph type="sldNum" sz="quarter" idx="10"/>
          </p:nvPr>
        </p:nvSpPr>
        <p:spPr/>
        <p:txBody>
          <a:bodyPr/>
          <a:lstStyle/>
          <a:p>
            <a:fld id="{CE41A8FE-95AC-4089-846E-7F378CC773AE}"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depicts another</a:t>
            </a:r>
            <a:r>
              <a:rPr lang="en-US" baseline="0" dirty="0" smtClean="0"/>
              <a:t> important consideration in the physics of extreme events.  Atmospheric rives provide a flux of moisture at low elevations.  This flux of moisture moves into the Sierra watersheds where the airflow will be modulated by the topography.  There will be areas where the moisture flux is brought together in areas of convergence which combined with the uplift accentuates the precipitation.  Where that heavy precipitation falls in the watershed relative to the outlet for how long plays a role in the shape of the event runoff hydrograph.  Each watershed is shaped differently and will have a different configuration for what is its extreme event.  Understanding these processes for each watershed can be used to define a watershed’s 200 year storm event which would be the collection of physical processes that translate the extreme atmospheric moisture into extreme runoff that corresponds to the targeted runoff peak, volume, and duration thresholds.  </a:t>
            </a:r>
            <a:endParaRPr lang="en-US" dirty="0"/>
          </a:p>
        </p:txBody>
      </p:sp>
      <p:sp>
        <p:nvSpPr>
          <p:cNvPr id="4" name="Slide Number Placeholder 3"/>
          <p:cNvSpPr>
            <a:spLocks noGrp="1"/>
          </p:cNvSpPr>
          <p:nvPr>
            <p:ph type="sldNum" sz="quarter" idx="10"/>
          </p:nvPr>
        </p:nvSpPr>
        <p:spPr/>
        <p:txBody>
          <a:bodyPr/>
          <a:lstStyle/>
          <a:p>
            <a:fld id="{CE41A8FE-95AC-4089-846E-7F378CC773AE}"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all watersheds and for the atmosphere</a:t>
            </a:r>
            <a:r>
              <a:rPr lang="en-US" baseline="0" dirty="0" smtClean="0"/>
              <a:t> there are physical boundaries which may limit the amount of runoff that can result from an extreme event.  It is important to understand where these boundaries are and how they can inform the extrapolation of statistical methods to identify the appropriate flood peak, volume and duration.  Some of these boundaries include the size of the watershed and the elevation pattern.  Moisture flux above the highest elevation in the watershed may not impact the watershed directly.  The duration of atmospheric river conditions is a critical component to generating large flows.  Understanding the limits of atmospheric river flux magnitude and duration are important to understanding what size event can occur in a given watershed.  There may also be limits in the flux to precipitation to runoff process that need to be explored.  This would help inform if projected changes to atmospheric river flux translate to changes in future flood flows.</a:t>
            </a:r>
            <a:endParaRPr lang="en-US" dirty="0"/>
          </a:p>
        </p:txBody>
      </p:sp>
      <p:sp>
        <p:nvSpPr>
          <p:cNvPr id="4" name="Slide Number Placeholder 3"/>
          <p:cNvSpPr>
            <a:spLocks noGrp="1"/>
          </p:cNvSpPr>
          <p:nvPr>
            <p:ph type="sldNum" sz="quarter" idx="10"/>
          </p:nvPr>
        </p:nvSpPr>
        <p:spPr/>
        <p:txBody>
          <a:bodyPr/>
          <a:lstStyle/>
          <a:p>
            <a:fld id="{CE41A8FE-95AC-4089-846E-7F378CC773AE}"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Speaking of climate</a:t>
            </a:r>
            <a:r>
              <a:rPr lang="en-US" baseline="0" dirty="0" smtClean="0"/>
              <a:t> change we need to consider how climate change can impact a given winter storm event that produces a major flood.  On the left side of the slide is an overview of how climate change may affect water resources courtesy of Jamie Anderson of DWR’s Bay Delta Office.  Increased temperatures, higher snow lines, precipitation changes, and sea level rise all can play a role in changing the look and magnitude of a flood event.  On the right hand side is a depiction of the 1961-1990 mean climatology for annual precipitation to highlight those areas where precipitation is impacted by California’s topography.  Latitude, and elevation both play a role.</a:t>
            </a:r>
            <a:endParaRPr lang="en-US" dirty="0"/>
          </a:p>
        </p:txBody>
      </p:sp>
      <p:sp>
        <p:nvSpPr>
          <p:cNvPr id="4" name="Slide Number Placeholder 3"/>
          <p:cNvSpPr>
            <a:spLocks noGrp="1"/>
          </p:cNvSpPr>
          <p:nvPr>
            <p:ph type="sldNum" sz="quarter" idx="10"/>
          </p:nvPr>
        </p:nvSpPr>
        <p:spPr/>
        <p:txBody>
          <a:bodyPr/>
          <a:lstStyle/>
          <a:p>
            <a:fld id="{6E762866-3593-4E79-A82F-66387E6865BE}"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important consideration is the extent of snow cover</a:t>
            </a:r>
            <a:r>
              <a:rPr lang="en-US" baseline="0" dirty="0" smtClean="0"/>
              <a:t> for Sierra watersheds.  These maps created by Jane Shaffer-Kramer of DWR’s Bay Delta Office show the potential change in average snow cover for current climate conditions and a 2 degree Celsius rise assuming that each degree Celsius rise in temperature corresponds to a 500 foot elevation increase in the elevation of the mean snow coverage.  Note that this increase in temperature opens up a lot of watershed area in the northern watersheds for direct runoff contribution.  The higher elevation of the southern Sierras is less impacted for this aspect of climate change.</a:t>
            </a:r>
            <a:endParaRPr lang="en-US" dirty="0"/>
          </a:p>
        </p:txBody>
      </p:sp>
      <p:sp>
        <p:nvSpPr>
          <p:cNvPr id="4" name="Slide Number Placeholder 3"/>
          <p:cNvSpPr>
            <a:spLocks noGrp="1"/>
          </p:cNvSpPr>
          <p:nvPr>
            <p:ph type="sldNum" sz="quarter" idx="10"/>
          </p:nvPr>
        </p:nvSpPr>
        <p:spPr/>
        <p:txBody>
          <a:bodyPr/>
          <a:lstStyle/>
          <a:p>
            <a:fld id="{6E762866-3593-4E79-A82F-66387E6865BE}"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is a depiction of the 20</a:t>
            </a:r>
            <a:r>
              <a:rPr lang="en-US" baseline="30000" dirty="0" smtClean="0"/>
              <a:t>th</a:t>
            </a:r>
            <a:r>
              <a:rPr lang="en-US" baseline="0" dirty="0" smtClean="0"/>
              <a:t> Century evolution of climate for California using data from Western Region Climate Center’s California Climate Tracker.  Each dot corresponds to an annual total precipitation and average temperature normalized by subtracting the total period mean and dividing by the total period standard deviation.  The (</a:t>
            </a:r>
            <a:r>
              <a:rPr lang="en-US" baseline="0" dirty="0" err="1" smtClean="0"/>
              <a:t>zero,zero</a:t>
            </a:r>
            <a:r>
              <a:rPr lang="en-US" baseline="0" dirty="0" smtClean="0"/>
              <a:t>) coordinate corresponds to the period-of-record mean of this bivariate distribution.  Looking at the observations which make up this distribution we see a shift in where the observations are occurring with more recent observations at the warmer edge of the distribution.  As climate changes, new extremes in the distribution will be possible.  However, some events like the highlighted blue square from 1931-1960 are uniquely extreme.  This warrants investigation as the events that aligned to create that extreme may happen again, but from a sampling point further to the right of the distribution.  It should be noted that these are annual values and not event values.  Floods are events that can occur in the backdrop of a year that can be very different from one major event to another.</a:t>
            </a:r>
            <a:endParaRPr lang="en-US" dirty="0"/>
          </a:p>
        </p:txBody>
      </p:sp>
      <p:sp>
        <p:nvSpPr>
          <p:cNvPr id="4" name="Slide Number Placeholder 3"/>
          <p:cNvSpPr>
            <a:spLocks noGrp="1"/>
          </p:cNvSpPr>
          <p:nvPr>
            <p:ph type="sldNum" sz="quarter" idx="10"/>
          </p:nvPr>
        </p:nvSpPr>
        <p:spPr/>
        <p:txBody>
          <a:bodyPr/>
          <a:lstStyle/>
          <a:p>
            <a:fld id="{964DE7C8-4C22-4EA3-89FC-1058A888F866}"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is a slide depicting observed and projected sea level rise.  This is important from the standpoint that higher sea levels can create backwater conditions preventing the draining of flooded areas such as the conditions during the north coast event in 1964.  Note also that an event sea level such as 1983 can be significantly larger than the mean sea level and that during an event considerations like the wintertime astronomical peak tide need consideration.  This is one other physical process that can align to create extreme conditions.</a:t>
            </a:r>
            <a:endParaRPr lang="en-US" dirty="0"/>
          </a:p>
        </p:txBody>
      </p:sp>
      <p:sp>
        <p:nvSpPr>
          <p:cNvPr id="4" name="Slide Number Placeholder 3"/>
          <p:cNvSpPr>
            <a:spLocks noGrp="1"/>
          </p:cNvSpPr>
          <p:nvPr>
            <p:ph type="sldNum" sz="quarter" idx="10"/>
          </p:nvPr>
        </p:nvSpPr>
        <p:spPr/>
        <p:txBody>
          <a:bodyPr/>
          <a:lstStyle/>
          <a:p>
            <a:fld id="{CE41A8FE-95AC-4089-846E-7F378CC773AE}"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given all of the statistics</a:t>
            </a:r>
            <a:r>
              <a:rPr lang="en-US" baseline="0" dirty="0" smtClean="0"/>
              <a:t> and physics presented so far, we need to come up with a framework for managing floods and being able to say that we can successfully manage floods associated with a 200-year threshold.  The next couple of slides will discuss some considerations that will go into the framework document being developed at the Department for the 200 year event.</a:t>
            </a:r>
            <a:endParaRPr lang="en-US" dirty="0"/>
          </a:p>
        </p:txBody>
      </p:sp>
      <p:sp>
        <p:nvSpPr>
          <p:cNvPr id="4" name="Slide Number Placeholder 3"/>
          <p:cNvSpPr>
            <a:spLocks noGrp="1"/>
          </p:cNvSpPr>
          <p:nvPr>
            <p:ph type="sldNum" sz="quarter" idx="10"/>
          </p:nvPr>
        </p:nvSpPr>
        <p:spPr/>
        <p:txBody>
          <a:bodyPr/>
          <a:lstStyle/>
          <a:p>
            <a:fld id="{CE41A8FE-95AC-4089-846E-7F378CC773AE}"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Managing a flood can be done through a variety of methods and structures that vary for each watershed.</a:t>
            </a:r>
            <a:r>
              <a:rPr lang="en-US" baseline="0" dirty="0" smtClean="0"/>
              <a:t>  Monitoring networks can be used to identify what is happening and help to inform forecasts of what might happen over the course of an event.  Some reservoirs in a given watershed have designated flood control space identified in the water control manual.  However, the year-to-year operations of these reservoirs and upstream reservoirs with no designated flood control space often result in what can be called incidental flood space.  This incidental flood space can be used to attenuate and manage the flood peak and volume, but it is not guaranteed to be there.  There may be room in the framework to use incidental flood storage as an interim management practice while other improvements specifically for flood management are implemented.  These improvements may be to levees or control structures for both river flow and urban drainage that all can play a role in flooding for an urban area.  Any framework has to consider the operation and maintenance of flood management structural and nonstructural elements as deferred maintenance could cause problems.  As stated earlier, determining the critical event duration is important to understanding how the flood </a:t>
            </a:r>
            <a:r>
              <a:rPr lang="en-US" baseline="0" dirty="0" err="1" smtClean="0"/>
              <a:t>managemenet</a:t>
            </a:r>
            <a:r>
              <a:rPr lang="en-US" baseline="0" dirty="0" smtClean="0"/>
              <a:t> components work together during an event and when they can be overwhelmed under certain conditions.</a:t>
            </a:r>
            <a:endParaRPr lang="en-US" dirty="0"/>
          </a:p>
        </p:txBody>
      </p:sp>
      <p:sp>
        <p:nvSpPr>
          <p:cNvPr id="4" name="Slide Number Placeholder 3"/>
          <p:cNvSpPr>
            <a:spLocks noGrp="1"/>
          </p:cNvSpPr>
          <p:nvPr>
            <p:ph type="sldNum" sz="quarter" idx="10"/>
          </p:nvPr>
        </p:nvSpPr>
        <p:spPr/>
        <p:txBody>
          <a:bodyPr/>
          <a:lstStyle/>
          <a:p>
            <a:fld id="{CE41A8FE-95AC-4089-846E-7F378CC773AE}"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shows how climate</a:t>
            </a:r>
            <a:r>
              <a:rPr lang="en-US" baseline="0" dirty="0" smtClean="0"/>
              <a:t> change can negatively impact different aspects of flood management and planning.  Each of these issues needs to be addressed along with the projected changes in climate that can impact flood peak, volume, and duration.</a:t>
            </a:r>
            <a:endParaRPr lang="en-US" dirty="0"/>
          </a:p>
        </p:txBody>
      </p:sp>
      <p:sp>
        <p:nvSpPr>
          <p:cNvPr id="4" name="Slide Number Placeholder 3"/>
          <p:cNvSpPr>
            <a:spLocks noGrp="1"/>
          </p:cNvSpPr>
          <p:nvPr>
            <p:ph type="sldNum" sz="quarter" idx="10"/>
          </p:nvPr>
        </p:nvSpPr>
        <p:spPr/>
        <p:txBody>
          <a:bodyPr/>
          <a:lstStyle/>
          <a:p>
            <a:fld id="{CE41A8FE-95AC-4089-846E-7F378CC773AE}"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part of the 2012 Central Valley</a:t>
            </a:r>
            <a:r>
              <a:rPr lang="en-US" baseline="0" dirty="0" smtClean="0"/>
              <a:t> Flood Protection Plan, a framework for addressing climate change and flood management was introduced.  This methodology based on the identification of critical system thresholds and consequences differs from the traditional climate change impacts analysis.  This methodology starts with known elements of the flood management system and works from the bottom up to define critical thresholds and identify the hydrology that could cause these thresholds to be exceeded.  The methodology also aimed to identify the available information to do a traditional top-down approach of taking climate change projection information data and processing it to develop the necessary hydrologic information to evaluate the identified thresholds.  There are still a lot of questions to be answered to be able to fully carry out this top-down approach and work is underway to try to find answers for them for California.  Progress will be updated in each subsequent flood plan until a fully executable methodology is available for feasibility and project studies.</a:t>
            </a:r>
            <a:endParaRPr lang="en-US" dirty="0"/>
          </a:p>
        </p:txBody>
      </p:sp>
      <p:sp>
        <p:nvSpPr>
          <p:cNvPr id="4" name="Slide Number Placeholder 3"/>
          <p:cNvSpPr>
            <a:spLocks noGrp="1"/>
          </p:cNvSpPr>
          <p:nvPr>
            <p:ph type="sldNum" sz="quarter" idx="10"/>
          </p:nvPr>
        </p:nvSpPr>
        <p:spPr/>
        <p:txBody>
          <a:bodyPr/>
          <a:lstStyle/>
          <a:p>
            <a:fld id="{CE41A8FE-95AC-4089-846E-7F378CC773AE}"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good starting point is to understand that the State-mandated</a:t>
            </a:r>
            <a:r>
              <a:rPr lang="en-US" baseline="0" dirty="0" smtClean="0"/>
              <a:t> 200-year event is a target threshold of flood peak and volume for a critical duration that will be used for flood management planning for current and future conditions.  A successful flood management strategy for the 200-year event will be needed for continued local development in floodplains.  A framework is needed to help define what a successful strategy will be for a given urban area.</a:t>
            </a:r>
            <a:endParaRPr lang="en-US" dirty="0"/>
          </a:p>
        </p:txBody>
      </p:sp>
      <p:sp>
        <p:nvSpPr>
          <p:cNvPr id="4" name="Slide Number Placeholder 3"/>
          <p:cNvSpPr>
            <a:spLocks noGrp="1"/>
          </p:cNvSpPr>
          <p:nvPr>
            <p:ph type="sldNum" sz="quarter" idx="10"/>
          </p:nvPr>
        </p:nvSpPr>
        <p:spPr/>
        <p:txBody>
          <a:bodyPr/>
          <a:lstStyle/>
          <a:p>
            <a:fld id="{CE41A8FE-95AC-4089-846E-7F378CC773AE}"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Getting back to the topic</a:t>
            </a:r>
            <a:r>
              <a:rPr lang="en-US" baseline="0" dirty="0" smtClean="0"/>
              <a:t> of coming up with a management strategy for the 200 year level of protection, the following information needs to be included.  Some estimate is needed for the target flood peak, volume and duration.  In the absence of physical process modeling to generate these estimates, some form of extrapolation of statistics informed by some modeling will be needed.  Critical thresholds of management components need to be identified along with the timing of any transitions between components as the flood system is improved.  The adaptive capacity of each component is also needed to determine how its use will accommodate climate change modifications to the flood peak, volume, and duration.  Finally the capital improvements needed to meet present and future conditions and the timing of their implementation need to be specified.  </a:t>
            </a:r>
            <a:endParaRPr lang="en-US" dirty="0"/>
          </a:p>
        </p:txBody>
      </p:sp>
      <p:sp>
        <p:nvSpPr>
          <p:cNvPr id="4" name="Slide Number Placeholder 3"/>
          <p:cNvSpPr>
            <a:spLocks noGrp="1"/>
          </p:cNvSpPr>
          <p:nvPr>
            <p:ph type="sldNum" sz="quarter" idx="10"/>
          </p:nvPr>
        </p:nvSpPr>
        <p:spPr/>
        <p:txBody>
          <a:bodyPr/>
          <a:lstStyle/>
          <a:p>
            <a:fld id="{CE41A8FE-95AC-4089-846E-7F378CC773AE}"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Dealing</a:t>
            </a:r>
            <a:r>
              <a:rPr lang="en-US" baseline="0" dirty="0" smtClean="0"/>
              <a:t> with climate change includes not only changes to the physical processes but changes to the planning process and policy.  It also needs to include a way to monitor change in the watershed to help identify when changes to critical thresholds, timing of improvements or processes, or transitions in the strategy or physical process come into play.  Another component not described here, but certainly may play a role in the future is the use of forecasts to assist flood management practices.   It is already done on an ad-hoc basis.  It may be codified in the future as an element of achieving 200 year level of protection.  These forecasts can range from multiple days out to seasons and years in the future.</a:t>
            </a:r>
            <a:endParaRPr lang="en-US" dirty="0"/>
          </a:p>
        </p:txBody>
      </p:sp>
      <p:sp>
        <p:nvSpPr>
          <p:cNvPr id="4" name="Slide Number Placeholder 3"/>
          <p:cNvSpPr>
            <a:spLocks noGrp="1"/>
          </p:cNvSpPr>
          <p:nvPr>
            <p:ph type="sldNum" sz="quarter" idx="10"/>
          </p:nvPr>
        </p:nvSpPr>
        <p:spPr/>
        <p:txBody>
          <a:bodyPr/>
          <a:lstStyle/>
          <a:p>
            <a:fld id="{CE41A8FE-95AC-4089-846E-7F378CC773AE}"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 huge challenge</a:t>
            </a:r>
            <a:r>
              <a:rPr lang="en-US" baseline="0" dirty="0" smtClean="0"/>
              <a:t> to this whole process is uncertainty.  There is uncertainty in the climate projections and the translation of those projections into water cycle changes and future flood event depictions.  There are uncertainties in how the watershed will change and how the ecosystem response will impact flood hydrology.  Sea level rise may play a significant role in some locations and will need to be accounted for.  A National Research Council study on climate change and sea level rise for the Pacific Coast is due out later this year.  This document may help inform the process of incorporating sea level rise into management plans.  Changes in societal values, adaptation strategies, and mandates from the State legislature are also possible and contribute a level of uncertainty to the process.  There will be work to chip away at these uncertainties as the planning process progresses so stay tuned.</a:t>
            </a:r>
            <a:endParaRPr lang="en-US" dirty="0"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D0F60A-3976-4C80-9722-49BF59D2DE6E}" type="slidenum">
              <a:rPr lang="en-US"/>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41A8FE-95AC-4089-846E-7F378CC773AE}"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let’s start to look at what a 200-year event might look like.  Here are two plots taken from work by Mike Dettinger at Scripps Institute of Oceanography.  He evaluated 3-day precipitation totals for the National Weather Service Cooperative Observer sites and categorized them by different 3-day totals.  The Category 3 and 5 totals are shown</a:t>
            </a:r>
            <a:r>
              <a:rPr lang="en-US" baseline="0" dirty="0" smtClean="0"/>
              <a:t> here which show that California sees as many big events as anywhere else in the contiguous United States.  Also shown on this slide are 2 different 200-year 3-day precipitation estimates from NOAA’s Atlas 14 which is the updated depth-duration-frequency atlas for California.  Buck’s Creek is in the Feather River watershed and Blue Canyon is in the American River watershed.  Note the estimates are similar and both have large ranges for the 90% confidence interval.  For the American River watershed note that the upper bound of the confidence interval starts to approach the mean areal precipitation for the probable maximum precipitation for the American River watershed.  A question to keep in mind as these values are considered is do you use the estimate for the mandated threshold or do you try to incorporate the uncertainty and aim for a percentage of the upper confidence bound?  What is appropriate and what is realistic?</a:t>
            </a:r>
            <a:endParaRPr lang="en-US" dirty="0"/>
          </a:p>
        </p:txBody>
      </p:sp>
      <p:sp>
        <p:nvSpPr>
          <p:cNvPr id="4" name="Slide Number Placeholder 3"/>
          <p:cNvSpPr>
            <a:spLocks noGrp="1"/>
          </p:cNvSpPr>
          <p:nvPr>
            <p:ph type="sldNum" sz="quarter" idx="10"/>
          </p:nvPr>
        </p:nvSpPr>
        <p:spPr/>
        <p:txBody>
          <a:bodyPr/>
          <a:lstStyle/>
          <a:p>
            <a:fld id="{CE41A8FE-95AC-4089-846E-7F378CC773AE}"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we have a</a:t>
            </a:r>
            <a:r>
              <a:rPr lang="en-US" baseline="0" dirty="0" smtClean="0"/>
              <a:t> water vapor image during the peak of the 1997 flood.  Nine inches of rain fell in 24 hours at Blue Canyon on this day.  Note that there are two plumes of atmospheric moisture coming from the tropics for this event.  These two plumes are the primary routes for atmospheric rivers that impact California.  Some questions to ponder are how long can this set-up be sustained in terms of water vapor delivery, can the magnitude be larger, and how does this flux of atmospheric moisture get processed by a watershed into runoff for a flood peak and volume over a given duration.  If we understand how this process works, we can look at how this may change in the future and gain insight into how to plan for a suitably extreme event.</a:t>
            </a:r>
            <a:endParaRPr lang="en-US" dirty="0"/>
          </a:p>
        </p:txBody>
      </p:sp>
      <p:sp>
        <p:nvSpPr>
          <p:cNvPr id="4" name="Slide Number Placeholder 3"/>
          <p:cNvSpPr>
            <a:spLocks noGrp="1"/>
          </p:cNvSpPr>
          <p:nvPr>
            <p:ph type="sldNum" sz="quarter" idx="10"/>
          </p:nvPr>
        </p:nvSpPr>
        <p:spPr/>
        <p:txBody>
          <a:bodyPr/>
          <a:lstStyle/>
          <a:p>
            <a:fld id="{6E762866-3593-4E79-A82F-66387E6865BE}"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slide courtesy of Mike Dettinger at Scripps points out a unique condition for California that has an important influence on how flood peaks and volumes are characterized.  For most of the country the standard deviation of precipitation is a small fraction of the mean.  One year looks a lot like other years which lends itself to the assumption of independent and identically distributed annual peaks for event runoff.  However in California the standard deviation is larger relative to the mean than anywhere else in the country.  We have years where nothing happens and years when something major happens.  The challenge with annual totals is that the major event can be in a single event like 1997 or built up of several more moderate events like 1983.  Then we have years like 1995 when multiple events occur of which only one will be considered in an annual maximum analysis.  This can make working with the statistics a challenge as we will soon see.</a:t>
            </a:r>
            <a:endParaRPr lang="en-US" dirty="0"/>
          </a:p>
        </p:txBody>
      </p:sp>
      <p:sp>
        <p:nvSpPr>
          <p:cNvPr id="4" name="Slide Number Placeholder 3"/>
          <p:cNvSpPr>
            <a:spLocks noGrp="1"/>
          </p:cNvSpPr>
          <p:nvPr>
            <p:ph type="sldNum" sz="quarter" idx="10"/>
          </p:nvPr>
        </p:nvSpPr>
        <p:spPr/>
        <p:txBody>
          <a:bodyPr/>
          <a:lstStyle/>
          <a:p>
            <a:fld id="{CE41A8FE-95AC-4089-846E-7F378CC773AE}"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we have the 20</a:t>
            </a:r>
            <a:r>
              <a:rPr lang="en-US" baseline="30000" dirty="0" smtClean="0"/>
              <a:t>th</a:t>
            </a:r>
            <a:r>
              <a:rPr lang="en-US" dirty="0" smtClean="0"/>
              <a:t> century</a:t>
            </a:r>
            <a:r>
              <a:rPr lang="en-US" baseline="0" dirty="0" smtClean="0"/>
              <a:t> annual maximum flows for the American River near Folsom and the Feather River at Oroville.  Consider that the structures used to manage floods were built primarily using data from the first half of the 20</a:t>
            </a:r>
            <a:r>
              <a:rPr lang="en-US" baseline="30000" dirty="0" smtClean="0"/>
              <a:t>th</a:t>
            </a:r>
            <a:r>
              <a:rPr lang="en-US" baseline="0" dirty="0" smtClean="0"/>
              <a:t> century and operated to the events of the second half of the 20</a:t>
            </a:r>
            <a:r>
              <a:rPr lang="en-US" baseline="30000" dirty="0" smtClean="0"/>
              <a:t>th</a:t>
            </a:r>
            <a:r>
              <a:rPr lang="en-US" baseline="0" dirty="0" smtClean="0"/>
              <a:t> century.  We are now asked to consider a potentially similar situation where given one set of hydrologic data we are being asked to anticipate, plan and operate to a future hydrology that may not look much like the observed set.  In this wildly fluctuating world, we have to extrapolate to the 200-year event both for current conditions as well as for some future condition incorporating climate change.</a:t>
            </a:r>
            <a:endParaRPr lang="en-US" dirty="0"/>
          </a:p>
        </p:txBody>
      </p:sp>
      <p:sp>
        <p:nvSpPr>
          <p:cNvPr id="4" name="Slide Number Placeholder 3"/>
          <p:cNvSpPr>
            <a:spLocks noGrp="1"/>
          </p:cNvSpPr>
          <p:nvPr>
            <p:ph type="sldNum" sz="quarter" idx="10"/>
          </p:nvPr>
        </p:nvSpPr>
        <p:spPr/>
        <p:txBody>
          <a:bodyPr/>
          <a:lstStyle/>
          <a:p>
            <a:fld id="{964DE7C8-4C22-4EA3-89FC-1058A888F866}"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 made</a:t>
            </a:r>
            <a:r>
              <a:rPr lang="en-US" baseline="0" dirty="0" smtClean="0"/>
              <a:t> this slide several years ago looking at how extrapolating statistics can cause some problems when looking at the American and Feather River watersheds.  Note this effort only goes out to the 100 year event.  The problems will only magnify as the extrapolation is extrapolated to the 200-year event.  For the time extrapolation I took the change in statistical parameters between the first half of the 20</a:t>
            </a:r>
            <a:r>
              <a:rPr lang="en-US" baseline="30000" dirty="0" smtClean="0"/>
              <a:t>th</a:t>
            </a:r>
            <a:r>
              <a:rPr lang="en-US" baseline="0" dirty="0" smtClean="0"/>
              <a:t> century and the total 20</a:t>
            </a:r>
            <a:r>
              <a:rPr lang="en-US" baseline="30000" dirty="0" smtClean="0"/>
              <a:t>th</a:t>
            </a:r>
            <a:r>
              <a:rPr lang="en-US" baseline="0" dirty="0" smtClean="0"/>
              <a:t> century record and made an equivalent jump to represent a change 50 years from now.  Changes were made to both the mean and the variance.  Unfortunately you can see that this has resulted in the 50 and 100 year events on the American River out-producing the Feather River watershed which is significantly bigger.  That doesn’t seem plausible and motivates consideration of some of the physics occurring during extreme events in California.</a:t>
            </a:r>
            <a:endParaRPr lang="en-US" dirty="0" smtClean="0"/>
          </a:p>
        </p:txBody>
      </p:sp>
      <p:sp>
        <p:nvSpPr>
          <p:cNvPr id="9523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90A7184-CCE2-4A69-A521-FDE86029BD5A}" type="slidenum">
              <a:rPr lang="en-US" sz="1200"/>
              <a:pPr algn="r"/>
              <a:t>8</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Here is a flood frequency curve</a:t>
            </a:r>
            <a:r>
              <a:rPr lang="en-US" baseline="0" dirty="0" smtClean="0"/>
              <a:t> for a river in California with different regions identified conceptually.  The bottom of the frequency curve is made up of annual peaks during dry years when the biggest event of the year was not likely to be an event anything like the other end of the frequency curve.  In between the two extremes are events where the snow level or freezing level of the atmosphere varied somewhere within the watershed boundaries and antecedent conditions played a role in how large the event registered.  At the top of the curve we have events where rain reached the top of the watershed and now consideration of the event duration relative to the watershed size and magnitude of the atmospheric river play a role in how big the flood peak reaches.  We need to look at what physical processes go into these events to see just how big an event can be.  Extrapolating with a straight line to get to the 200 year event much less considering the uncertainty bounds for such an event may not be the appropriate approach.</a:t>
            </a:r>
            <a:endParaRPr lang="en-US" dirty="0" smtClean="0"/>
          </a:p>
        </p:txBody>
      </p:sp>
      <p:sp>
        <p:nvSpPr>
          <p:cNvPr id="9728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5AD7053-236A-403F-A740-7043929501DD}" type="slidenum">
              <a:rPr lang="en-US" sz="1200"/>
              <a:pPr algn="r"/>
              <a:t>9</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are a lot of moving pieces going on in the ocean-atmosphere-land surface systems for an extreme event in California.  This slide taken from Marty Ralph at NOAA’s Earth System’s Research Laboratory shows some of those processes which may play a role.  We have the atmospheric rivers which deliver the tropical moisture into the warm-sector of a winter storm leading to heavy orographic precipitation.  However, the state of the El Nino Southern Oscillation (ENSO) plays a role in the shape of the storm track and potential entrainment of these atmospheric rivers into winter storms.  Easterly disturbances or waves in the tropics can push higher concentrations of atmospheric water vapor northward possibly providing a greater source for entrainment by atmospheric rivers.  The Madden Julian Oscillation, MJO, is a large-scale convective structure that moves from the Indian Ocean to the Pacific Ocean with a period of 30 to 60 days.  If this activity is in just the right part of the western Pacific, it excites planetary waves that act to amplify the dynamics of storms in the eastern mid-latitude Pacific which can increase event rainfall in California.  Polar processes can also influence the ease with which storms can develop in the eastern Pacific which may enable multiple storms to impact California during a given event extending the number of days of heavy rainfall.  As it says on the slide, it is a rare alignment of key processes that creates the most extreme California storm.  Understanding how many of these processes need to occur to meet the 200-year event is an important consideration.</a:t>
            </a:r>
            <a:endParaRPr lang="en-US" dirty="0"/>
          </a:p>
        </p:txBody>
      </p:sp>
      <p:sp>
        <p:nvSpPr>
          <p:cNvPr id="4" name="Slide Number Placeholder 3"/>
          <p:cNvSpPr>
            <a:spLocks noGrp="1"/>
          </p:cNvSpPr>
          <p:nvPr>
            <p:ph type="sldNum" sz="quarter" idx="10"/>
          </p:nvPr>
        </p:nvSpPr>
        <p:spPr/>
        <p:txBody>
          <a:bodyPr/>
          <a:lstStyle/>
          <a:p>
            <a:fld id="{CE41A8FE-95AC-4089-846E-7F378CC773AE}"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F98922-5EBC-40DA-8DE7-D042921EDC81}" type="datetimeFigureOut">
              <a:rPr lang="en-US" smtClean="0"/>
              <a:pPr/>
              <a:t>7/10/2012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06A53-8944-42D7-9662-F11B22E2B43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F98922-5EBC-40DA-8DE7-D042921EDC81}" type="datetimeFigureOut">
              <a:rPr lang="en-US" smtClean="0"/>
              <a:pPr/>
              <a:t>7/10/2012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06A53-8944-42D7-9662-F11B22E2B43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F98922-5EBC-40DA-8DE7-D042921EDC81}" type="datetimeFigureOut">
              <a:rPr lang="en-US" smtClean="0"/>
              <a:pPr/>
              <a:t>7/10/2012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06A53-8944-42D7-9662-F11B22E2B43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F98922-5EBC-40DA-8DE7-D042921EDC81}" type="datetimeFigureOut">
              <a:rPr lang="en-US" smtClean="0"/>
              <a:pPr/>
              <a:t>7/10/2012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06A53-8944-42D7-9662-F11B22E2B43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F98922-5EBC-40DA-8DE7-D042921EDC81}" type="datetimeFigureOut">
              <a:rPr lang="en-US" smtClean="0"/>
              <a:pPr/>
              <a:t>7/10/2012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06A53-8944-42D7-9662-F11B22E2B43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F98922-5EBC-40DA-8DE7-D042921EDC81}" type="datetimeFigureOut">
              <a:rPr lang="en-US" smtClean="0"/>
              <a:pPr/>
              <a:t>7/10/2012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C06A53-8944-42D7-9662-F11B22E2B43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F98922-5EBC-40DA-8DE7-D042921EDC81}" type="datetimeFigureOut">
              <a:rPr lang="en-US" smtClean="0"/>
              <a:pPr/>
              <a:t>7/10/2012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C06A53-8944-42D7-9662-F11B22E2B43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F98922-5EBC-40DA-8DE7-D042921EDC81}" type="datetimeFigureOut">
              <a:rPr lang="en-US" smtClean="0"/>
              <a:pPr/>
              <a:t>7/10/2012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C06A53-8944-42D7-9662-F11B22E2B43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F98922-5EBC-40DA-8DE7-D042921EDC81}" type="datetimeFigureOut">
              <a:rPr lang="en-US" smtClean="0"/>
              <a:pPr/>
              <a:t>7/10/2012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C06A53-8944-42D7-9662-F11B22E2B43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F98922-5EBC-40DA-8DE7-D042921EDC81}" type="datetimeFigureOut">
              <a:rPr lang="en-US" smtClean="0"/>
              <a:pPr/>
              <a:t>7/10/2012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C06A53-8944-42D7-9662-F11B22E2B43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F98922-5EBC-40DA-8DE7-D042921EDC81}" type="datetimeFigureOut">
              <a:rPr lang="en-US" smtClean="0"/>
              <a:pPr/>
              <a:t>7/10/2012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C06A53-8944-42D7-9662-F11B22E2B43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F98922-5EBC-40DA-8DE7-D042921EDC81}" type="datetimeFigureOut">
              <a:rPr lang="en-US" smtClean="0"/>
              <a:pPr/>
              <a:t>7/10/2012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06A53-8944-42D7-9662-F11B22E2B43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4.emf"/><Relationship Id="rId4" Type="http://schemas.openxmlformats.org/officeDocument/2006/relationships/oleObject" Target="../embeddings/Microsoft_Excel_97-2003_Worksheet2.xls"/></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Microsoft_Excel_97-2003_Worksheet1.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02270.JP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0" y="0"/>
            <a:ext cx="9144000" cy="6858000"/>
          </a:xfrm>
          <a:prstGeom prst="rect">
            <a:avLst/>
          </a:prstGeom>
        </p:spPr>
      </p:pic>
      <p:sp>
        <p:nvSpPr>
          <p:cNvPr id="2" name="Title 1"/>
          <p:cNvSpPr>
            <a:spLocks noGrp="1"/>
          </p:cNvSpPr>
          <p:nvPr>
            <p:ph type="ctrTitle"/>
          </p:nvPr>
        </p:nvSpPr>
        <p:spPr/>
        <p:txBody>
          <a:bodyPr/>
          <a:lstStyle/>
          <a:p>
            <a:r>
              <a:rPr lang="en-US" dirty="0" smtClean="0">
                <a:solidFill>
                  <a:srgbClr val="FFFF00"/>
                </a:solidFill>
              </a:rPr>
              <a:t>Estimating Future Floods to Manage Flood Risk</a:t>
            </a:r>
            <a:endParaRPr lang="en-US" dirty="0">
              <a:solidFill>
                <a:srgbClr val="FFFF00"/>
              </a:solidFill>
            </a:endParaRPr>
          </a:p>
        </p:txBody>
      </p:sp>
      <p:sp>
        <p:nvSpPr>
          <p:cNvPr id="3" name="Subtitle 2"/>
          <p:cNvSpPr>
            <a:spLocks noGrp="1"/>
          </p:cNvSpPr>
          <p:nvPr>
            <p:ph type="subTitle" idx="1"/>
          </p:nvPr>
        </p:nvSpPr>
        <p:spPr>
          <a:xfrm>
            <a:off x="1447800" y="5943600"/>
            <a:ext cx="6400800" cy="914400"/>
          </a:xfrm>
        </p:spPr>
        <p:txBody>
          <a:bodyPr>
            <a:normAutofit lnSpcReduction="10000"/>
          </a:bodyPr>
          <a:lstStyle/>
          <a:p>
            <a:r>
              <a:rPr lang="en-US" sz="1600" dirty="0" smtClean="0">
                <a:solidFill>
                  <a:schemeClr val="bg1"/>
                </a:solidFill>
              </a:rPr>
              <a:t>Michael Anderson</a:t>
            </a:r>
          </a:p>
          <a:p>
            <a:r>
              <a:rPr lang="en-US" sz="1600" dirty="0" smtClean="0">
                <a:solidFill>
                  <a:schemeClr val="bg1"/>
                </a:solidFill>
              </a:rPr>
              <a:t>California State Climatologist</a:t>
            </a:r>
          </a:p>
          <a:p>
            <a:r>
              <a:rPr lang="en-US" sz="1600" dirty="0" smtClean="0">
                <a:solidFill>
                  <a:schemeClr val="bg1"/>
                </a:solidFill>
              </a:rPr>
              <a:t>Extreme Precipitation Symposium 2012</a:t>
            </a:r>
            <a:endParaRPr lang="en-US" sz="16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2004-02-16_ssmi_iwv1 copy"/>
          <p:cNvPicPr>
            <a:picLocks noGrp="1" noChangeAspect="1" noChangeArrowheads="1"/>
          </p:cNvPicPr>
          <p:nvPr>
            <p:ph type="body" idx="1"/>
          </p:nvPr>
        </p:nvPicPr>
        <p:blipFill>
          <a:blip r:embed="rId3" cstate="print"/>
          <a:srcRect/>
          <a:stretch>
            <a:fillRect/>
          </a:stretch>
        </p:blipFill>
        <p:spPr>
          <a:xfrm>
            <a:off x="685800" y="1120775"/>
            <a:ext cx="7543800" cy="5657850"/>
          </a:xfrm>
        </p:spPr>
      </p:pic>
      <p:grpSp>
        <p:nvGrpSpPr>
          <p:cNvPr id="2" name="Group 3"/>
          <p:cNvGrpSpPr>
            <a:grpSpLocks/>
          </p:cNvGrpSpPr>
          <p:nvPr/>
        </p:nvGrpSpPr>
        <p:grpSpPr bwMode="auto">
          <a:xfrm>
            <a:off x="1676400" y="2035175"/>
            <a:ext cx="3363913" cy="403225"/>
            <a:chOff x="1337" y="1200"/>
            <a:chExt cx="2119" cy="254"/>
          </a:xfrm>
        </p:grpSpPr>
        <p:sp>
          <p:nvSpPr>
            <p:cNvPr id="43033" name="Line 4"/>
            <p:cNvSpPr>
              <a:spLocks noChangeShapeType="1"/>
            </p:cNvSpPr>
            <p:nvPr/>
          </p:nvSpPr>
          <p:spPr bwMode="auto">
            <a:xfrm flipV="1">
              <a:off x="1584" y="1453"/>
              <a:ext cx="1872" cy="1"/>
            </a:xfrm>
            <a:prstGeom prst="line">
              <a:avLst/>
            </a:prstGeom>
            <a:noFill/>
            <a:ln w="76200">
              <a:solidFill>
                <a:schemeClr val="bg1"/>
              </a:solidFill>
              <a:round/>
              <a:headEnd/>
              <a:tailEnd type="triangle" w="med" len="med"/>
            </a:ln>
          </p:spPr>
          <p:txBody>
            <a:bodyPr/>
            <a:lstStyle/>
            <a:p>
              <a:endParaRPr lang="en-US"/>
            </a:p>
          </p:txBody>
        </p:sp>
        <p:sp>
          <p:nvSpPr>
            <p:cNvPr id="43034" name="Text Box 5"/>
            <p:cNvSpPr txBox="1">
              <a:spLocks noChangeArrowheads="1"/>
            </p:cNvSpPr>
            <p:nvPr/>
          </p:nvSpPr>
          <p:spPr bwMode="auto">
            <a:xfrm>
              <a:off x="1337" y="1200"/>
              <a:ext cx="1580" cy="231"/>
            </a:xfrm>
            <a:prstGeom prst="rect">
              <a:avLst/>
            </a:prstGeom>
            <a:noFill/>
            <a:ln w="9525">
              <a:noFill/>
              <a:miter lim="800000"/>
              <a:headEnd/>
              <a:tailEnd/>
            </a:ln>
          </p:spPr>
          <p:txBody>
            <a:bodyPr wrap="none">
              <a:spAutoFit/>
            </a:bodyPr>
            <a:lstStyle/>
            <a:p>
              <a:r>
                <a:rPr lang="en-US" b="1">
                  <a:solidFill>
                    <a:schemeClr val="bg1"/>
                  </a:solidFill>
                </a:rPr>
                <a:t>Storm Track changes</a:t>
              </a:r>
            </a:p>
          </p:txBody>
        </p:sp>
      </p:grpSp>
      <p:grpSp>
        <p:nvGrpSpPr>
          <p:cNvPr id="3" name="Group 6"/>
          <p:cNvGrpSpPr>
            <a:grpSpLocks/>
          </p:cNvGrpSpPr>
          <p:nvPr/>
        </p:nvGrpSpPr>
        <p:grpSpPr bwMode="auto">
          <a:xfrm>
            <a:off x="6096000" y="1568450"/>
            <a:ext cx="1905000" cy="793750"/>
            <a:chOff x="3840" y="988"/>
            <a:chExt cx="1200" cy="500"/>
          </a:xfrm>
        </p:grpSpPr>
        <p:sp>
          <p:nvSpPr>
            <p:cNvPr id="43031" name="Oval 7"/>
            <p:cNvSpPr>
              <a:spLocks noChangeArrowheads="1"/>
            </p:cNvSpPr>
            <p:nvPr/>
          </p:nvSpPr>
          <p:spPr bwMode="auto">
            <a:xfrm>
              <a:off x="3840" y="1296"/>
              <a:ext cx="192" cy="19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3032" name="Text Box 8"/>
            <p:cNvSpPr txBox="1">
              <a:spLocks noChangeArrowheads="1"/>
            </p:cNvSpPr>
            <p:nvPr/>
          </p:nvSpPr>
          <p:spPr bwMode="auto">
            <a:xfrm>
              <a:off x="4044" y="988"/>
              <a:ext cx="996" cy="404"/>
            </a:xfrm>
            <a:prstGeom prst="rect">
              <a:avLst/>
            </a:prstGeom>
            <a:noFill/>
            <a:ln w="9525">
              <a:noFill/>
              <a:miter lim="800000"/>
              <a:headEnd/>
              <a:tailEnd/>
            </a:ln>
          </p:spPr>
          <p:txBody>
            <a:bodyPr wrap="none">
              <a:spAutoFit/>
            </a:bodyPr>
            <a:lstStyle/>
            <a:p>
              <a:r>
                <a:rPr lang="en-US" b="1">
                  <a:solidFill>
                    <a:schemeClr val="bg1"/>
                  </a:solidFill>
                </a:rPr>
                <a:t>Flooding &amp; </a:t>
              </a:r>
            </a:p>
            <a:p>
              <a:r>
                <a:rPr lang="en-US" b="1">
                  <a:solidFill>
                    <a:schemeClr val="bg1"/>
                  </a:solidFill>
                </a:rPr>
                <a:t>water supply</a:t>
              </a:r>
            </a:p>
          </p:txBody>
        </p:sp>
      </p:grpSp>
      <p:grpSp>
        <p:nvGrpSpPr>
          <p:cNvPr id="4" name="Group 9"/>
          <p:cNvGrpSpPr>
            <a:grpSpLocks/>
          </p:cNvGrpSpPr>
          <p:nvPr/>
        </p:nvGrpSpPr>
        <p:grpSpPr bwMode="auto">
          <a:xfrm>
            <a:off x="1752600" y="3048000"/>
            <a:ext cx="1676400" cy="914400"/>
            <a:chOff x="1104" y="1920"/>
            <a:chExt cx="1056" cy="576"/>
          </a:xfrm>
        </p:grpSpPr>
        <p:sp>
          <p:nvSpPr>
            <p:cNvPr id="43029" name="Oval 10"/>
            <p:cNvSpPr>
              <a:spLocks noChangeArrowheads="1"/>
            </p:cNvSpPr>
            <p:nvPr/>
          </p:nvSpPr>
          <p:spPr bwMode="auto">
            <a:xfrm>
              <a:off x="1104" y="1920"/>
              <a:ext cx="1056" cy="576"/>
            </a:xfrm>
            <a:prstGeom prst="ellipse">
              <a:avLst/>
            </a:prstGeom>
            <a:noFill/>
            <a:ln w="57150">
              <a:solidFill>
                <a:schemeClr val="bg1"/>
              </a:solidFill>
              <a:round/>
              <a:headEnd/>
              <a:tailEnd/>
            </a:ln>
          </p:spPr>
          <p:txBody>
            <a:bodyPr wrap="none" anchor="ctr"/>
            <a:lstStyle/>
            <a:p>
              <a:endParaRPr lang="en-US"/>
            </a:p>
          </p:txBody>
        </p:sp>
        <p:sp>
          <p:nvSpPr>
            <p:cNvPr id="43030" name="Text Box 11"/>
            <p:cNvSpPr txBox="1">
              <a:spLocks noChangeArrowheads="1"/>
            </p:cNvSpPr>
            <p:nvPr/>
          </p:nvSpPr>
          <p:spPr bwMode="auto">
            <a:xfrm>
              <a:off x="1179" y="2031"/>
              <a:ext cx="964" cy="366"/>
            </a:xfrm>
            <a:prstGeom prst="rect">
              <a:avLst/>
            </a:prstGeom>
            <a:noFill/>
            <a:ln w="9525">
              <a:noFill/>
              <a:miter lim="800000"/>
              <a:headEnd/>
              <a:tailEnd/>
            </a:ln>
          </p:spPr>
          <p:txBody>
            <a:bodyPr wrap="none">
              <a:spAutoFit/>
            </a:bodyPr>
            <a:lstStyle/>
            <a:p>
              <a:r>
                <a:rPr lang="en-US" sz="1600" b="1">
                  <a:solidFill>
                    <a:schemeClr val="bg1"/>
                  </a:solidFill>
                </a:rPr>
                <a:t>MJO/Tropical </a:t>
              </a:r>
            </a:p>
            <a:p>
              <a:r>
                <a:rPr lang="en-US" sz="1600" b="1">
                  <a:solidFill>
                    <a:schemeClr val="bg1"/>
                  </a:solidFill>
                </a:rPr>
                <a:t>Convection</a:t>
              </a:r>
            </a:p>
          </p:txBody>
        </p:sp>
      </p:grpSp>
      <p:grpSp>
        <p:nvGrpSpPr>
          <p:cNvPr id="5" name="Group 12"/>
          <p:cNvGrpSpPr>
            <a:grpSpLocks/>
          </p:cNvGrpSpPr>
          <p:nvPr/>
        </p:nvGrpSpPr>
        <p:grpSpPr bwMode="auto">
          <a:xfrm>
            <a:off x="3581400" y="3219450"/>
            <a:ext cx="4191000" cy="914400"/>
            <a:chOff x="2256" y="2028"/>
            <a:chExt cx="2640" cy="576"/>
          </a:xfrm>
        </p:grpSpPr>
        <p:sp>
          <p:nvSpPr>
            <p:cNvPr id="43027" name="Oval 13"/>
            <p:cNvSpPr>
              <a:spLocks noChangeArrowheads="1"/>
            </p:cNvSpPr>
            <p:nvPr/>
          </p:nvSpPr>
          <p:spPr bwMode="auto">
            <a:xfrm>
              <a:off x="2256" y="2028"/>
              <a:ext cx="2640" cy="576"/>
            </a:xfrm>
            <a:prstGeom prst="ellipse">
              <a:avLst/>
            </a:prstGeom>
            <a:noFill/>
            <a:ln w="57150">
              <a:solidFill>
                <a:schemeClr val="bg1"/>
              </a:solidFill>
              <a:round/>
              <a:headEnd/>
              <a:tailEnd/>
            </a:ln>
          </p:spPr>
          <p:txBody>
            <a:bodyPr wrap="none" anchor="ctr"/>
            <a:lstStyle/>
            <a:p>
              <a:endParaRPr lang="en-US"/>
            </a:p>
          </p:txBody>
        </p:sp>
        <p:sp>
          <p:nvSpPr>
            <p:cNvPr id="43028" name="Text Box 14"/>
            <p:cNvSpPr txBox="1">
              <a:spLocks noChangeArrowheads="1"/>
            </p:cNvSpPr>
            <p:nvPr/>
          </p:nvSpPr>
          <p:spPr bwMode="auto">
            <a:xfrm>
              <a:off x="4236" y="2181"/>
              <a:ext cx="524" cy="231"/>
            </a:xfrm>
            <a:prstGeom prst="rect">
              <a:avLst/>
            </a:prstGeom>
            <a:noFill/>
            <a:ln w="9525">
              <a:noFill/>
              <a:miter lim="800000"/>
              <a:headEnd/>
              <a:tailEnd/>
            </a:ln>
          </p:spPr>
          <p:txBody>
            <a:bodyPr wrap="none">
              <a:spAutoFit/>
            </a:bodyPr>
            <a:lstStyle/>
            <a:p>
              <a:r>
                <a:rPr lang="en-US" b="1">
                  <a:solidFill>
                    <a:schemeClr val="bg1"/>
                  </a:solidFill>
                </a:rPr>
                <a:t>ENSO</a:t>
              </a:r>
            </a:p>
          </p:txBody>
        </p:sp>
      </p:grpSp>
      <p:sp>
        <p:nvSpPr>
          <p:cNvPr id="43015" name="Rectangle 15"/>
          <p:cNvSpPr>
            <a:spLocks noChangeArrowheads="1"/>
          </p:cNvSpPr>
          <p:nvPr/>
        </p:nvSpPr>
        <p:spPr bwMode="auto">
          <a:xfrm>
            <a:off x="838200" y="1192310"/>
            <a:ext cx="7239000" cy="421340"/>
          </a:xfrm>
          <a:prstGeom prst="rect">
            <a:avLst/>
          </a:prstGeom>
          <a:solidFill>
            <a:schemeClr val="bg1"/>
          </a:solidFill>
          <a:ln w="9525">
            <a:noFill/>
            <a:miter lim="800000"/>
            <a:headEnd/>
            <a:tailEnd/>
          </a:ln>
        </p:spPr>
        <p:txBody>
          <a:bodyPr wrap="none" anchor="ctr"/>
          <a:lstStyle/>
          <a:p>
            <a:endParaRPr lang="en-US"/>
          </a:p>
        </p:txBody>
      </p:sp>
      <p:sp>
        <p:nvSpPr>
          <p:cNvPr id="43016" name="Rectangle 16"/>
          <p:cNvSpPr>
            <a:spLocks noGrp="1" noChangeArrowheads="1"/>
          </p:cNvSpPr>
          <p:nvPr>
            <p:ph type="title"/>
          </p:nvPr>
        </p:nvSpPr>
        <p:spPr>
          <a:xfrm>
            <a:off x="533400" y="0"/>
            <a:ext cx="8153400" cy="1020763"/>
          </a:xfrm>
        </p:spPr>
        <p:txBody>
          <a:bodyPr/>
          <a:lstStyle/>
          <a:p>
            <a:pPr eaLnBrk="1" hangingPunct="1"/>
            <a:r>
              <a:rPr lang="en-US" sz="2800" b="1" dirty="0" smtClean="0">
                <a:solidFill>
                  <a:srgbClr val="FFFF00"/>
                </a:solidFill>
              </a:rPr>
              <a:t>Key Phenomena Affecting California </a:t>
            </a:r>
            <a:br>
              <a:rPr lang="en-US" sz="2800" b="1" dirty="0" smtClean="0">
                <a:solidFill>
                  <a:srgbClr val="FFFF00"/>
                </a:solidFill>
              </a:rPr>
            </a:br>
            <a:r>
              <a:rPr lang="en-US" sz="2800" b="1" dirty="0" smtClean="0">
                <a:solidFill>
                  <a:srgbClr val="FFFF00"/>
                </a:solidFill>
              </a:rPr>
              <a:t>Water Supply/Flooding:</a:t>
            </a:r>
          </a:p>
        </p:txBody>
      </p:sp>
      <p:grpSp>
        <p:nvGrpSpPr>
          <p:cNvPr id="6" name="Group 17"/>
          <p:cNvGrpSpPr>
            <a:grpSpLocks/>
          </p:cNvGrpSpPr>
          <p:nvPr/>
        </p:nvGrpSpPr>
        <p:grpSpPr bwMode="auto">
          <a:xfrm>
            <a:off x="4776788" y="2433638"/>
            <a:ext cx="1938337" cy="614362"/>
            <a:chOff x="3009" y="1533"/>
            <a:chExt cx="1221" cy="387"/>
          </a:xfrm>
        </p:grpSpPr>
        <p:sp>
          <p:nvSpPr>
            <p:cNvPr id="43025" name="Rectangle 18"/>
            <p:cNvSpPr>
              <a:spLocks noChangeArrowheads="1"/>
            </p:cNvSpPr>
            <p:nvPr/>
          </p:nvSpPr>
          <p:spPr bwMode="auto">
            <a:xfrm rot="-2012583">
              <a:off x="3126" y="1728"/>
              <a:ext cx="1104" cy="192"/>
            </a:xfrm>
            <a:prstGeom prst="rect">
              <a:avLst/>
            </a:prstGeom>
            <a:noFill/>
            <a:ln w="9525">
              <a:noFill/>
              <a:miter lim="800000"/>
              <a:headEnd/>
              <a:tailEnd/>
            </a:ln>
          </p:spPr>
          <p:txBody>
            <a:bodyPr wrap="none" anchor="ctr"/>
            <a:lstStyle/>
            <a:p>
              <a:pPr algn="ctr"/>
              <a:r>
                <a:rPr lang="en-US" sz="1400" b="1">
                  <a:solidFill>
                    <a:schemeClr val="bg1"/>
                  </a:solidFill>
                </a:rPr>
                <a:t>Atmospheric </a:t>
              </a:r>
            </a:p>
            <a:p>
              <a:pPr algn="ctr"/>
              <a:r>
                <a:rPr lang="en-US" sz="1400" b="1">
                  <a:solidFill>
                    <a:schemeClr val="bg1"/>
                  </a:solidFill>
                </a:rPr>
                <a:t>River</a:t>
              </a:r>
            </a:p>
          </p:txBody>
        </p:sp>
        <p:sp>
          <p:nvSpPr>
            <p:cNvPr id="43026" name="Oval 19"/>
            <p:cNvSpPr>
              <a:spLocks noChangeArrowheads="1"/>
            </p:cNvSpPr>
            <p:nvPr/>
          </p:nvSpPr>
          <p:spPr bwMode="auto">
            <a:xfrm rot="-1923519">
              <a:off x="3009" y="1533"/>
              <a:ext cx="960" cy="240"/>
            </a:xfrm>
            <a:prstGeom prst="ellipse">
              <a:avLst/>
            </a:prstGeom>
            <a:noFill/>
            <a:ln w="28575">
              <a:solidFill>
                <a:schemeClr val="bg1"/>
              </a:solidFill>
              <a:round/>
              <a:headEnd/>
              <a:tailEnd/>
            </a:ln>
          </p:spPr>
          <p:txBody>
            <a:bodyPr wrap="none" anchor="ctr"/>
            <a:lstStyle/>
            <a:p>
              <a:endParaRPr lang="en-US"/>
            </a:p>
          </p:txBody>
        </p:sp>
      </p:grpSp>
      <p:grpSp>
        <p:nvGrpSpPr>
          <p:cNvPr id="7" name="Group 20"/>
          <p:cNvGrpSpPr>
            <a:grpSpLocks/>
          </p:cNvGrpSpPr>
          <p:nvPr/>
        </p:nvGrpSpPr>
        <p:grpSpPr bwMode="auto">
          <a:xfrm>
            <a:off x="4267200" y="3416300"/>
            <a:ext cx="1752600" cy="608013"/>
            <a:chOff x="2688" y="2152"/>
            <a:chExt cx="1104" cy="383"/>
          </a:xfrm>
        </p:grpSpPr>
        <p:sp>
          <p:nvSpPr>
            <p:cNvPr id="43023" name="Freeform 21"/>
            <p:cNvSpPr>
              <a:spLocks/>
            </p:cNvSpPr>
            <p:nvPr/>
          </p:nvSpPr>
          <p:spPr bwMode="auto">
            <a:xfrm>
              <a:off x="2688" y="2152"/>
              <a:ext cx="1104" cy="152"/>
            </a:xfrm>
            <a:custGeom>
              <a:avLst/>
              <a:gdLst>
                <a:gd name="T0" fmla="*/ 0 w 1104"/>
                <a:gd name="T1" fmla="*/ 152 h 152"/>
                <a:gd name="T2" fmla="*/ 528 w 1104"/>
                <a:gd name="T3" fmla="*/ 8 h 152"/>
                <a:gd name="T4" fmla="*/ 1104 w 1104"/>
                <a:gd name="T5" fmla="*/ 104 h 152"/>
                <a:gd name="T6" fmla="*/ 0 60000 65536"/>
                <a:gd name="T7" fmla="*/ 0 60000 65536"/>
                <a:gd name="T8" fmla="*/ 0 60000 65536"/>
                <a:gd name="T9" fmla="*/ 0 w 1104"/>
                <a:gd name="T10" fmla="*/ 0 h 152"/>
                <a:gd name="T11" fmla="*/ 1104 w 1104"/>
                <a:gd name="T12" fmla="*/ 152 h 152"/>
              </a:gdLst>
              <a:ahLst/>
              <a:cxnLst>
                <a:cxn ang="T6">
                  <a:pos x="T0" y="T1"/>
                </a:cxn>
                <a:cxn ang="T7">
                  <a:pos x="T2" y="T3"/>
                </a:cxn>
                <a:cxn ang="T8">
                  <a:pos x="T4" y="T5"/>
                </a:cxn>
              </a:cxnLst>
              <a:rect l="T9" t="T10" r="T11" b="T12"/>
              <a:pathLst>
                <a:path w="1104" h="152">
                  <a:moveTo>
                    <a:pt x="0" y="152"/>
                  </a:moveTo>
                  <a:cubicBezTo>
                    <a:pt x="172" y="84"/>
                    <a:pt x="344" y="16"/>
                    <a:pt x="528" y="8"/>
                  </a:cubicBezTo>
                  <a:cubicBezTo>
                    <a:pt x="712" y="0"/>
                    <a:pt x="1008" y="88"/>
                    <a:pt x="1104" y="104"/>
                  </a:cubicBezTo>
                </a:path>
              </a:pathLst>
            </a:custGeom>
            <a:noFill/>
            <a:ln w="76200">
              <a:solidFill>
                <a:schemeClr val="bg1"/>
              </a:solidFill>
              <a:round/>
              <a:headEnd/>
              <a:tailEnd/>
            </a:ln>
          </p:spPr>
          <p:txBody>
            <a:bodyPr/>
            <a:lstStyle/>
            <a:p>
              <a:endParaRPr lang="en-US"/>
            </a:p>
          </p:txBody>
        </p:sp>
        <p:sp>
          <p:nvSpPr>
            <p:cNvPr id="43024" name="Text Box 22"/>
            <p:cNvSpPr txBox="1">
              <a:spLocks noChangeArrowheads="1"/>
            </p:cNvSpPr>
            <p:nvPr/>
          </p:nvSpPr>
          <p:spPr bwMode="auto">
            <a:xfrm>
              <a:off x="2688" y="2304"/>
              <a:ext cx="1092" cy="231"/>
            </a:xfrm>
            <a:prstGeom prst="rect">
              <a:avLst/>
            </a:prstGeom>
            <a:noFill/>
            <a:ln w="9525">
              <a:noFill/>
              <a:miter lim="800000"/>
              <a:headEnd/>
              <a:tailEnd/>
            </a:ln>
          </p:spPr>
          <p:txBody>
            <a:bodyPr wrap="none">
              <a:spAutoFit/>
            </a:bodyPr>
            <a:lstStyle/>
            <a:p>
              <a:r>
                <a:rPr lang="en-US" b="1"/>
                <a:t>Easterly Wave</a:t>
              </a:r>
            </a:p>
          </p:txBody>
        </p:sp>
      </p:grpSp>
      <p:grpSp>
        <p:nvGrpSpPr>
          <p:cNvPr id="8" name="Group 23"/>
          <p:cNvGrpSpPr>
            <a:grpSpLocks/>
          </p:cNvGrpSpPr>
          <p:nvPr/>
        </p:nvGrpSpPr>
        <p:grpSpPr bwMode="auto">
          <a:xfrm>
            <a:off x="4114800" y="1770063"/>
            <a:ext cx="1530350" cy="744537"/>
            <a:chOff x="2732" y="1031"/>
            <a:chExt cx="964" cy="469"/>
          </a:xfrm>
        </p:grpSpPr>
        <p:sp>
          <p:nvSpPr>
            <p:cNvPr id="43021" name="Text Box 24"/>
            <p:cNvSpPr txBox="1">
              <a:spLocks noChangeArrowheads="1"/>
            </p:cNvSpPr>
            <p:nvPr/>
          </p:nvSpPr>
          <p:spPr bwMode="auto">
            <a:xfrm>
              <a:off x="2732" y="1031"/>
              <a:ext cx="964" cy="231"/>
            </a:xfrm>
            <a:prstGeom prst="rect">
              <a:avLst/>
            </a:prstGeom>
            <a:noFill/>
            <a:ln w="9525">
              <a:noFill/>
              <a:miter lim="800000"/>
              <a:headEnd/>
              <a:tailEnd/>
            </a:ln>
          </p:spPr>
          <p:txBody>
            <a:bodyPr wrap="none">
              <a:spAutoFit/>
            </a:bodyPr>
            <a:lstStyle/>
            <a:p>
              <a:r>
                <a:rPr lang="en-US" b="1">
                  <a:solidFill>
                    <a:schemeClr val="bg1"/>
                  </a:solidFill>
                </a:rPr>
                <a:t>Cyclogensis</a:t>
              </a:r>
            </a:p>
          </p:txBody>
        </p:sp>
        <p:sp>
          <p:nvSpPr>
            <p:cNvPr id="43022" name="Text Box 25"/>
            <p:cNvSpPr txBox="1">
              <a:spLocks noChangeArrowheads="1"/>
            </p:cNvSpPr>
            <p:nvPr/>
          </p:nvSpPr>
          <p:spPr bwMode="auto">
            <a:xfrm>
              <a:off x="3319" y="1212"/>
              <a:ext cx="233" cy="288"/>
            </a:xfrm>
            <a:prstGeom prst="rect">
              <a:avLst/>
            </a:prstGeom>
            <a:noFill/>
            <a:ln w="9525">
              <a:noFill/>
              <a:miter lim="800000"/>
              <a:headEnd/>
              <a:tailEnd/>
            </a:ln>
          </p:spPr>
          <p:txBody>
            <a:bodyPr wrap="none">
              <a:spAutoFit/>
            </a:bodyPr>
            <a:lstStyle/>
            <a:p>
              <a:r>
                <a:rPr lang="en-US" sz="2400" b="1" i="1">
                  <a:solidFill>
                    <a:schemeClr val="bg1"/>
                  </a:solidFill>
                </a:rPr>
                <a:t>L</a:t>
              </a:r>
            </a:p>
          </p:txBody>
        </p:sp>
      </p:grpSp>
      <p:sp>
        <p:nvSpPr>
          <p:cNvPr id="43020" name="Rectangle 26"/>
          <p:cNvSpPr>
            <a:spLocks noChangeArrowheads="1"/>
          </p:cNvSpPr>
          <p:nvPr/>
        </p:nvSpPr>
        <p:spPr bwMode="auto">
          <a:xfrm>
            <a:off x="685800" y="4648200"/>
            <a:ext cx="8153400" cy="2209800"/>
          </a:xfrm>
          <a:prstGeom prst="rect">
            <a:avLst/>
          </a:prstGeom>
          <a:solidFill>
            <a:schemeClr val="tx2"/>
          </a:solidFill>
          <a:ln w="9525">
            <a:noFill/>
            <a:miter lim="800000"/>
            <a:headEnd/>
            <a:tailEnd/>
          </a:ln>
        </p:spPr>
        <p:txBody>
          <a:bodyPr anchor="ctr"/>
          <a:lstStyle/>
          <a:p>
            <a:pPr algn="ctr"/>
            <a:r>
              <a:rPr lang="en-US" sz="3600" b="1" dirty="0">
                <a:solidFill>
                  <a:schemeClr val="bg1"/>
                </a:solidFill>
              </a:rPr>
              <a:t>The most extreme CA storm would result from a rare alignment of key processes</a:t>
            </a:r>
            <a:br>
              <a:rPr lang="en-US" sz="3600" b="1" dirty="0">
                <a:solidFill>
                  <a:schemeClr val="bg1"/>
                </a:solidFill>
              </a:rPr>
            </a:br>
            <a:endParaRPr lang="en-US" sz="3600" b="1"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From AR Flux to Runoff</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chemeClr val="bg1"/>
                </a:solidFill>
              </a:rPr>
              <a:t>How much moisture flux generates how much precipitation?</a:t>
            </a:r>
          </a:p>
          <a:p>
            <a:endParaRPr lang="en-US" dirty="0" smtClean="0">
              <a:solidFill>
                <a:schemeClr val="bg1"/>
              </a:solidFill>
            </a:endParaRPr>
          </a:p>
          <a:p>
            <a:r>
              <a:rPr lang="en-US" dirty="0" smtClean="0">
                <a:solidFill>
                  <a:schemeClr val="bg1"/>
                </a:solidFill>
              </a:rPr>
              <a:t>How much precipitation where generates how much runoff?</a:t>
            </a:r>
          </a:p>
          <a:p>
            <a:endParaRPr lang="en-US" dirty="0" smtClean="0">
              <a:solidFill>
                <a:schemeClr val="bg1"/>
              </a:solidFill>
            </a:endParaRPr>
          </a:p>
          <a:p>
            <a:r>
              <a:rPr lang="en-US" dirty="0" smtClean="0">
                <a:solidFill>
                  <a:schemeClr val="bg1"/>
                </a:solidFill>
              </a:rPr>
              <a:t>Are these relationships static?  If not, how do they change and why?</a:t>
            </a:r>
            <a:endParaRPr lang="en-US"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Physical Boundaries</a:t>
            </a:r>
            <a:endParaRPr lang="en-US" dirty="0">
              <a:solidFill>
                <a:srgbClr val="FFFF00"/>
              </a:solidFill>
            </a:endParaRPr>
          </a:p>
        </p:txBody>
      </p:sp>
      <p:sp>
        <p:nvSpPr>
          <p:cNvPr id="3" name="Content Placeholder 2"/>
          <p:cNvSpPr>
            <a:spLocks noGrp="1"/>
          </p:cNvSpPr>
          <p:nvPr>
            <p:ph idx="1"/>
          </p:nvPr>
        </p:nvSpPr>
        <p:spPr>
          <a:xfrm>
            <a:off x="152400" y="1600200"/>
            <a:ext cx="8534400" cy="4525963"/>
          </a:xfrm>
        </p:spPr>
        <p:txBody>
          <a:bodyPr>
            <a:normAutofit fontScale="92500"/>
          </a:bodyPr>
          <a:lstStyle/>
          <a:p>
            <a:pPr>
              <a:lnSpc>
                <a:spcPct val="200000"/>
              </a:lnSpc>
            </a:pPr>
            <a:r>
              <a:rPr lang="en-US" dirty="0" smtClean="0">
                <a:solidFill>
                  <a:schemeClr val="bg1"/>
                </a:solidFill>
              </a:rPr>
              <a:t>Watershed Size and Elevation</a:t>
            </a:r>
          </a:p>
          <a:p>
            <a:pPr>
              <a:lnSpc>
                <a:spcPct val="200000"/>
              </a:lnSpc>
            </a:pPr>
            <a:r>
              <a:rPr lang="en-US" dirty="0" smtClean="0">
                <a:solidFill>
                  <a:schemeClr val="bg1"/>
                </a:solidFill>
              </a:rPr>
              <a:t>Atmospheric River Event Duration</a:t>
            </a:r>
          </a:p>
          <a:p>
            <a:pPr>
              <a:lnSpc>
                <a:spcPct val="200000"/>
              </a:lnSpc>
            </a:pPr>
            <a:r>
              <a:rPr lang="en-US" dirty="0" smtClean="0">
                <a:solidFill>
                  <a:schemeClr val="bg1"/>
                </a:solidFill>
              </a:rPr>
              <a:t>Atmospheric River Flux Limits</a:t>
            </a:r>
          </a:p>
          <a:p>
            <a:pPr>
              <a:lnSpc>
                <a:spcPct val="200000"/>
              </a:lnSpc>
            </a:pPr>
            <a:r>
              <a:rPr lang="en-US" dirty="0" smtClean="0">
                <a:solidFill>
                  <a:schemeClr val="bg1"/>
                </a:solidFill>
              </a:rPr>
              <a:t>Limits on Flux to Precipitation Conversion Process</a:t>
            </a:r>
            <a:endParaRPr lang="en-US"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Climate Change and CA Hydrology</a:t>
            </a:r>
            <a:endParaRPr lang="en-US" dirty="0">
              <a:solidFill>
                <a:srgbClr val="FFFF00"/>
              </a:solidFill>
            </a:endParaRPr>
          </a:p>
        </p:txBody>
      </p:sp>
      <p:pic>
        <p:nvPicPr>
          <p:cNvPr id="6" name="Picture 5" descr="CA_Avg_Precip.gif"/>
          <p:cNvPicPr>
            <a:picLocks noChangeAspect="1"/>
          </p:cNvPicPr>
          <p:nvPr/>
        </p:nvPicPr>
        <p:blipFill>
          <a:blip r:embed="rId3" cstate="print"/>
          <a:stretch>
            <a:fillRect/>
          </a:stretch>
        </p:blipFill>
        <p:spPr>
          <a:xfrm>
            <a:off x="3660706" y="1371600"/>
            <a:ext cx="5483294" cy="5181600"/>
          </a:xfrm>
          <a:prstGeom prst="rect">
            <a:avLst/>
          </a:prstGeom>
        </p:spPr>
      </p:pic>
      <p:pic>
        <p:nvPicPr>
          <p:cNvPr id="4" name="Picture 4" descr="climate change conceptualization"/>
          <p:cNvPicPr>
            <a:picLocks noChangeAspect="1" noChangeArrowheads="1"/>
          </p:cNvPicPr>
          <p:nvPr/>
        </p:nvPicPr>
        <p:blipFill>
          <a:blip r:embed="rId4" cstate="print"/>
          <a:srcRect/>
          <a:stretch>
            <a:fillRect/>
          </a:stretch>
        </p:blipFill>
        <p:spPr bwMode="auto">
          <a:xfrm>
            <a:off x="0" y="1143000"/>
            <a:ext cx="4700324"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Climate Change and CA Hydrology – Snow Lines</a:t>
            </a:r>
            <a:endParaRPr lang="en-US" dirty="0">
              <a:solidFill>
                <a:srgbClr val="FFFF00"/>
              </a:solidFill>
            </a:endParaRPr>
          </a:p>
        </p:txBody>
      </p:sp>
      <p:pic>
        <p:nvPicPr>
          <p:cNvPr id="4" name="Picture 4" descr="Present Conditions"/>
          <p:cNvPicPr>
            <a:picLocks noChangeAspect="1" noChangeArrowheads="1"/>
          </p:cNvPicPr>
          <p:nvPr/>
        </p:nvPicPr>
        <p:blipFill>
          <a:blip r:embed="rId3" cstate="print"/>
          <a:srcRect l="12489" t="8888" r="11862" b="8888"/>
          <a:stretch>
            <a:fillRect/>
          </a:stretch>
        </p:blipFill>
        <p:spPr bwMode="auto">
          <a:xfrm>
            <a:off x="0" y="1393032"/>
            <a:ext cx="3886200" cy="5464968"/>
          </a:xfrm>
          <a:prstGeom prst="rect">
            <a:avLst/>
          </a:prstGeom>
          <a:noFill/>
        </p:spPr>
      </p:pic>
      <p:pic>
        <p:nvPicPr>
          <p:cNvPr id="5" name="Picture 4" descr="2C Rise"/>
          <p:cNvPicPr>
            <a:picLocks noChangeAspect="1" noChangeArrowheads="1"/>
          </p:cNvPicPr>
          <p:nvPr/>
        </p:nvPicPr>
        <p:blipFill>
          <a:blip r:embed="rId4" cstate="print"/>
          <a:srcRect l="11765" t="8090" r="12471" b="8182"/>
          <a:stretch>
            <a:fillRect/>
          </a:stretch>
        </p:blipFill>
        <p:spPr bwMode="auto">
          <a:xfrm>
            <a:off x="5334001" y="1410456"/>
            <a:ext cx="3810000" cy="544754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r>
              <a:rPr lang="en-US" dirty="0" smtClean="0">
                <a:solidFill>
                  <a:srgbClr val="FFFF00"/>
                </a:solidFill>
              </a:rPr>
              <a:t>Precipitation/Temperature</a:t>
            </a:r>
            <a:br>
              <a:rPr lang="en-US" dirty="0" smtClean="0">
                <a:solidFill>
                  <a:srgbClr val="FFFF00"/>
                </a:solidFill>
              </a:rPr>
            </a:br>
            <a:r>
              <a:rPr lang="en-US" dirty="0" smtClean="0">
                <a:solidFill>
                  <a:srgbClr val="FFFF00"/>
                </a:solidFill>
              </a:rPr>
              <a:t> </a:t>
            </a:r>
            <a:r>
              <a:rPr lang="en-US" dirty="0">
                <a:solidFill>
                  <a:srgbClr val="FFFF00"/>
                </a:solidFill>
              </a:rPr>
              <a:t>Distribution Plot</a:t>
            </a:r>
          </a:p>
        </p:txBody>
      </p:sp>
      <p:graphicFrame>
        <p:nvGraphicFramePr>
          <p:cNvPr id="31751" name="Object 7"/>
          <p:cNvGraphicFramePr>
            <a:graphicFrameLocks noGrp="1" noChangeAspect="1"/>
          </p:cNvGraphicFramePr>
          <p:nvPr>
            <p:ph idx="1"/>
          </p:nvPr>
        </p:nvGraphicFramePr>
        <p:xfrm>
          <a:off x="19050" y="1573213"/>
          <a:ext cx="9104313" cy="5208587"/>
        </p:xfrm>
        <a:graphic>
          <a:graphicData uri="http://schemas.openxmlformats.org/presentationml/2006/ole">
            <mc:AlternateContent xmlns:mc="http://schemas.openxmlformats.org/markup-compatibility/2006">
              <mc:Choice xmlns:v="urn:schemas-microsoft-com:vml" Requires="v">
                <p:oleObj spid="_x0000_s1029" name="Chart" r:id="rId4" imgW="6543536" imgH="3743437" progId="Excel.Sheet.8">
                  <p:embed/>
                </p:oleObj>
              </mc:Choice>
              <mc:Fallback>
                <p:oleObj name="Chart" r:id="rId4" imgW="6543536" imgH="3743437"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1573213"/>
                        <a:ext cx="9104313" cy="5208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52" name="Text Box 8"/>
          <p:cNvSpPr txBox="1">
            <a:spLocks noChangeArrowheads="1"/>
          </p:cNvSpPr>
          <p:nvPr/>
        </p:nvSpPr>
        <p:spPr bwMode="auto">
          <a:xfrm>
            <a:off x="762000" y="2071687"/>
            <a:ext cx="1123950" cy="366713"/>
          </a:xfrm>
          <a:prstGeom prst="rect">
            <a:avLst/>
          </a:prstGeom>
          <a:noFill/>
          <a:ln w="9525">
            <a:noFill/>
            <a:miter lim="800000"/>
            <a:headEnd/>
            <a:tailEnd/>
          </a:ln>
          <a:effectLst/>
        </p:spPr>
        <p:txBody>
          <a:bodyPr wrap="none">
            <a:spAutoFit/>
          </a:bodyPr>
          <a:lstStyle/>
          <a:p>
            <a:r>
              <a:rPr lang="en-US" dirty="0"/>
              <a:t>Cold/Wet</a:t>
            </a:r>
          </a:p>
        </p:txBody>
      </p:sp>
      <p:sp>
        <p:nvSpPr>
          <p:cNvPr id="31753" name="Text Box 9"/>
          <p:cNvSpPr txBox="1">
            <a:spLocks noChangeArrowheads="1"/>
          </p:cNvSpPr>
          <p:nvPr/>
        </p:nvSpPr>
        <p:spPr bwMode="auto">
          <a:xfrm>
            <a:off x="762000" y="5195887"/>
            <a:ext cx="1073150" cy="366713"/>
          </a:xfrm>
          <a:prstGeom prst="rect">
            <a:avLst/>
          </a:prstGeom>
          <a:noFill/>
          <a:ln w="9525">
            <a:noFill/>
            <a:miter lim="800000"/>
            <a:headEnd/>
            <a:tailEnd/>
          </a:ln>
          <a:effectLst/>
        </p:spPr>
        <p:txBody>
          <a:bodyPr wrap="none">
            <a:spAutoFit/>
          </a:bodyPr>
          <a:lstStyle/>
          <a:p>
            <a:r>
              <a:rPr lang="en-US" dirty="0"/>
              <a:t>Cold/Dry</a:t>
            </a:r>
          </a:p>
        </p:txBody>
      </p:sp>
      <p:sp>
        <p:nvSpPr>
          <p:cNvPr id="31754" name="Text Box 10"/>
          <p:cNvSpPr txBox="1">
            <a:spLocks noChangeArrowheads="1"/>
          </p:cNvSpPr>
          <p:nvPr/>
        </p:nvSpPr>
        <p:spPr bwMode="auto">
          <a:xfrm>
            <a:off x="7804150" y="5272087"/>
            <a:ext cx="958850" cy="366713"/>
          </a:xfrm>
          <a:prstGeom prst="rect">
            <a:avLst/>
          </a:prstGeom>
          <a:noFill/>
          <a:ln w="9525">
            <a:noFill/>
            <a:miter lim="800000"/>
            <a:headEnd/>
            <a:tailEnd/>
          </a:ln>
          <a:effectLst/>
        </p:spPr>
        <p:txBody>
          <a:bodyPr wrap="none">
            <a:spAutoFit/>
          </a:bodyPr>
          <a:lstStyle/>
          <a:p>
            <a:r>
              <a:rPr lang="en-US" dirty="0"/>
              <a:t>Hot/Dry</a:t>
            </a:r>
          </a:p>
        </p:txBody>
      </p:sp>
      <p:sp>
        <p:nvSpPr>
          <p:cNvPr id="31755" name="Text Box 11"/>
          <p:cNvSpPr txBox="1">
            <a:spLocks noChangeArrowheads="1"/>
          </p:cNvSpPr>
          <p:nvPr/>
        </p:nvSpPr>
        <p:spPr bwMode="auto">
          <a:xfrm>
            <a:off x="7696200" y="1919287"/>
            <a:ext cx="1009650" cy="366713"/>
          </a:xfrm>
          <a:prstGeom prst="rect">
            <a:avLst/>
          </a:prstGeom>
          <a:noFill/>
          <a:ln w="9525">
            <a:noFill/>
            <a:miter lim="800000"/>
            <a:headEnd/>
            <a:tailEnd/>
          </a:ln>
          <a:effectLst/>
        </p:spPr>
        <p:txBody>
          <a:bodyPr wrap="none">
            <a:spAutoFit/>
          </a:bodyPr>
          <a:lstStyle/>
          <a:p>
            <a:r>
              <a:rPr lang="en-US" dirty="0"/>
              <a:t>Hot/Wet</a:t>
            </a:r>
          </a:p>
        </p:txBody>
      </p:sp>
      <p:sp>
        <p:nvSpPr>
          <p:cNvPr id="8" name="TextBox 7"/>
          <p:cNvSpPr txBox="1"/>
          <p:nvPr/>
        </p:nvSpPr>
        <p:spPr>
          <a:xfrm>
            <a:off x="6096000" y="2209800"/>
            <a:ext cx="2328971" cy="646331"/>
          </a:xfrm>
          <a:prstGeom prst="rect">
            <a:avLst/>
          </a:prstGeom>
          <a:noFill/>
        </p:spPr>
        <p:txBody>
          <a:bodyPr wrap="none" rtlCol="0">
            <a:spAutoFit/>
          </a:bodyPr>
          <a:lstStyle/>
          <a:p>
            <a:r>
              <a:rPr lang="en-US" dirty="0" smtClean="0">
                <a:solidFill>
                  <a:srgbClr val="00B050"/>
                </a:solidFill>
              </a:rPr>
              <a:t>As distribution shifts,</a:t>
            </a:r>
          </a:p>
          <a:p>
            <a:r>
              <a:rPr lang="en-US" dirty="0" smtClean="0">
                <a:solidFill>
                  <a:srgbClr val="00B050"/>
                </a:solidFill>
              </a:rPr>
              <a:t>new extremes possible</a:t>
            </a:r>
            <a:endParaRPr lang="en-US" dirty="0">
              <a:solidFill>
                <a:srgbClr val="00B050"/>
              </a:solidFill>
            </a:endParaRPr>
          </a:p>
        </p:txBody>
      </p:sp>
      <p:sp>
        <p:nvSpPr>
          <p:cNvPr id="12" name="TextBox 11"/>
          <p:cNvSpPr txBox="1"/>
          <p:nvPr/>
        </p:nvSpPr>
        <p:spPr>
          <a:xfrm>
            <a:off x="5334000" y="4648200"/>
            <a:ext cx="2141484" cy="923330"/>
          </a:xfrm>
          <a:prstGeom prst="rect">
            <a:avLst/>
          </a:prstGeom>
          <a:noFill/>
        </p:spPr>
        <p:txBody>
          <a:bodyPr wrap="none" rtlCol="0">
            <a:spAutoFit/>
          </a:bodyPr>
          <a:lstStyle/>
          <a:p>
            <a:r>
              <a:rPr lang="en-US" dirty="0" smtClean="0">
                <a:solidFill>
                  <a:srgbClr val="0000CC"/>
                </a:solidFill>
              </a:rPr>
              <a:t>Some extremes</a:t>
            </a:r>
          </a:p>
          <a:p>
            <a:r>
              <a:rPr lang="en-US" dirty="0" smtClean="0">
                <a:solidFill>
                  <a:srgbClr val="0000CC"/>
                </a:solidFill>
              </a:rPr>
              <a:t>are unique – need to</a:t>
            </a:r>
          </a:p>
          <a:p>
            <a:r>
              <a:rPr lang="en-US" dirty="0" smtClean="0">
                <a:solidFill>
                  <a:srgbClr val="0000CC"/>
                </a:solidFill>
              </a:rPr>
              <a:t>diagnose why</a:t>
            </a:r>
            <a:endParaRPr lang="en-US" dirty="0">
              <a:solidFill>
                <a:srgbClr val="0000CC"/>
              </a:solidFill>
            </a:endParaRPr>
          </a:p>
        </p:txBody>
      </p:sp>
      <p:cxnSp>
        <p:nvCxnSpPr>
          <p:cNvPr id="14" name="Straight Arrow Connector 13"/>
          <p:cNvCxnSpPr/>
          <p:nvPr/>
        </p:nvCxnSpPr>
        <p:spPr>
          <a:xfrm flipV="1">
            <a:off x="6858000" y="4343400"/>
            <a:ext cx="457200" cy="381000"/>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a:off x="4648200" y="2590800"/>
            <a:ext cx="1447800" cy="1588"/>
          </a:xfrm>
          <a:prstGeom prst="straightConnector1">
            <a:avLst/>
          </a:prstGeom>
          <a:ln w="412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H="1">
            <a:off x="6858000" y="3048000"/>
            <a:ext cx="685800" cy="228600"/>
          </a:xfrm>
          <a:prstGeom prst="straightConnector1">
            <a:avLst/>
          </a:prstGeom>
          <a:ln w="412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447800" y="2514600"/>
            <a:ext cx="2230932" cy="923330"/>
          </a:xfrm>
          <a:prstGeom prst="rect">
            <a:avLst/>
          </a:prstGeom>
          <a:noFill/>
        </p:spPr>
        <p:txBody>
          <a:bodyPr wrap="none" rtlCol="0">
            <a:spAutoFit/>
          </a:bodyPr>
          <a:lstStyle/>
          <a:p>
            <a:r>
              <a:rPr lang="en-US" dirty="0" smtClean="0"/>
              <a:t>Climate system</a:t>
            </a:r>
          </a:p>
          <a:p>
            <a:r>
              <a:rPr lang="en-US" dirty="0" smtClean="0"/>
              <a:t>plays a role in what</a:t>
            </a:r>
          </a:p>
          <a:p>
            <a:r>
              <a:rPr lang="en-US" dirty="0" smtClean="0"/>
              <a:t>extremes are possible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ChangeArrowheads="1"/>
          </p:cNvSpPr>
          <p:nvPr/>
        </p:nvSpPr>
        <p:spPr bwMode="auto">
          <a:xfrm>
            <a:off x="685800" y="152400"/>
            <a:ext cx="7772400" cy="1143000"/>
          </a:xfrm>
          <a:prstGeom prst="rect">
            <a:avLst/>
          </a:prstGeom>
          <a:noFill/>
          <a:ln w="9525">
            <a:noFill/>
            <a:miter lim="800000"/>
            <a:headEnd/>
            <a:tailEnd/>
          </a:ln>
          <a:effectLst/>
        </p:spPr>
        <p:txBody>
          <a:bodyPr anchor="ctr"/>
          <a:lstStyle/>
          <a:p>
            <a:pPr algn="ctr"/>
            <a:r>
              <a:rPr lang="en-US" sz="4400">
                <a:solidFill>
                  <a:srgbClr val="FFFF00"/>
                </a:solidFill>
              </a:rPr>
              <a:t>Sea Level Rise</a:t>
            </a:r>
          </a:p>
        </p:txBody>
      </p:sp>
      <p:pic>
        <p:nvPicPr>
          <p:cNvPr id="41989" name="Picture 5" descr="Data and projections-sea level rise"/>
          <p:cNvPicPr>
            <a:picLocks noChangeAspect="1" noChangeArrowheads="1"/>
          </p:cNvPicPr>
          <p:nvPr/>
        </p:nvPicPr>
        <p:blipFill>
          <a:blip r:embed="rId3" cstate="print"/>
          <a:srcRect/>
          <a:stretch>
            <a:fillRect/>
          </a:stretch>
        </p:blipFill>
        <p:spPr bwMode="auto">
          <a:xfrm>
            <a:off x="0" y="1219200"/>
            <a:ext cx="9144000" cy="5184775"/>
          </a:xfrm>
          <a:prstGeom prst="rect">
            <a:avLst/>
          </a:prstGeom>
          <a:noFill/>
        </p:spPr>
      </p:pic>
      <p:sp>
        <p:nvSpPr>
          <p:cNvPr id="41990" name="Text Box 6"/>
          <p:cNvSpPr txBox="1">
            <a:spLocks noChangeArrowheads="1"/>
          </p:cNvSpPr>
          <p:nvPr/>
        </p:nvSpPr>
        <p:spPr bwMode="auto">
          <a:xfrm>
            <a:off x="0" y="6127750"/>
            <a:ext cx="1487488" cy="730250"/>
          </a:xfrm>
          <a:prstGeom prst="rect">
            <a:avLst/>
          </a:prstGeom>
          <a:noFill/>
          <a:ln w="9525">
            <a:noFill/>
            <a:miter lim="800000"/>
            <a:headEnd/>
            <a:tailEnd/>
          </a:ln>
          <a:effectLst/>
        </p:spPr>
        <p:txBody>
          <a:bodyPr wrap="none">
            <a:spAutoFit/>
          </a:bodyPr>
          <a:lstStyle/>
          <a:p>
            <a:r>
              <a:rPr lang="en-US" sz="1400">
                <a:solidFill>
                  <a:schemeClr val="bg1"/>
                </a:solidFill>
              </a:rPr>
              <a:t>Slide from</a:t>
            </a:r>
          </a:p>
          <a:p>
            <a:r>
              <a:rPr lang="en-US" sz="1400">
                <a:solidFill>
                  <a:schemeClr val="bg1"/>
                </a:solidFill>
              </a:rPr>
              <a:t>Jamie Anderson</a:t>
            </a:r>
          </a:p>
          <a:p>
            <a:r>
              <a:rPr lang="en-US" sz="1400">
                <a:solidFill>
                  <a:schemeClr val="bg1"/>
                </a:solidFill>
              </a:rPr>
              <a:t>DWR- Bay Delta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FF00"/>
                </a:solidFill>
              </a:rPr>
              <a:t>Managing Floods and the </a:t>
            </a:r>
            <a:br>
              <a:rPr lang="en-US" dirty="0" smtClean="0">
                <a:solidFill>
                  <a:srgbClr val="FFFF00"/>
                </a:solidFill>
              </a:rPr>
            </a:br>
            <a:r>
              <a:rPr lang="en-US" dirty="0" smtClean="0">
                <a:solidFill>
                  <a:srgbClr val="FFFF00"/>
                </a:solidFill>
              </a:rPr>
              <a:t>200-year Event</a:t>
            </a:r>
            <a:endParaRPr lang="en-US" dirty="0">
              <a:solidFill>
                <a:srgbClr val="FFFF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Components of Managing Floods</a:t>
            </a:r>
            <a:endParaRPr lang="en-US" dirty="0">
              <a:solidFill>
                <a:srgbClr val="FFFF00"/>
              </a:solidFill>
            </a:endParaRPr>
          </a:p>
        </p:txBody>
      </p:sp>
      <p:sp>
        <p:nvSpPr>
          <p:cNvPr id="3" name="Content Placeholder 2"/>
          <p:cNvSpPr>
            <a:spLocks noGrp="1"/>
          </p:cNvSpPr>
          <p:nvPr>
            <p:ph idx="1"/>
          </p:nvPr>
        </p:nvSpPr>
        <p:spPr>
          <a:xfrm>
            <a:off x="457200" y="1600200"/>
            <a:ext cx="8458200" cy="4525963"/>
          </a:xfrm>
        </p:spPr>
        <p:txBody>
          <a:bodyPr>
            <a:normAutofit fontScale="77500" lnSpcReduction="20000"/>
          </a:bodyPr>
          <a:lstStyle/>
          <a:p>
            <a:pPr>
              <a:lnSpc>
                <a:spcPct val="200000"/>
              </a:lnSpc>
            </a:pPr>
            <a:r>
              <a:rPr lang="en-US" sz="2800" dirty="0" smtClean="0">
                <a:solidFill>
                  <a:schemeClr val="bg1"/>
                </a:solidFill>
              </a:rPr>
              <a:t>Monitoring Networks</a:t>
            </a:r>
          </a:p>
          <a:p>
            <a:pPr>
              <a:lnSpc>
                <a:spcPct val="200000"/>
              </a:lnSpc>
            </a:pPr>
            <a:r>
              <a:rPr lang="en-US" sz="2800" dirty="0" smtClean="0">
                <a:solidFill>
                  <a:schemeClr val="bg1"/>
                </a:solidFill>
              </a:rPr>
              <a:t>Reservoirs – Designated Flood Storage and Incidental Flood Space</a:t>
            </a:r>
          </a:p>
          <a:p>
            <a:pPr>
              <a:lnSpc>
                <a:spcPct val="200000"/>
              </a:lnSpc>
            </a:pPr>
            <a:r>
              <a:rPr lang="en-US" sz="2800" dirty="0" smtClean="0">
                <a:solidFill>
                  <a:schemeClr val="bg1"/>
                </a:solidFill>
              </a:rPr>
              <a:t>Levees</a:t>
            </a:r>
          </a:p>
          <a:p>
            <a:pPr>
              <a:lnSpc>
                <a:spcPct val="200000"/>
              </a:lnSpc>
            </a:pPr>
            <a:r>
              <a:rPr lang="en-US" sz="2800" dirty="0" smtClean="0">
                <a:solidFill>
                  <a:schemeClr val="bg1"/>
                </a:solidFill>
              </a:rPr>
              <a:t>Control Structures/Urban Drainage</a:t>
            </a:r>
          </a:p>
          <a:p>
            <a:pPr>
              <a:lnSpc>
                <a:spcPct val="200000"/>
              </a:lnSpc>
            </a:pPr>
            <a:r>
              <a:rPr lang="en-US" sz="2800" dirty="0" smtClean="0">
                <a:solidFill>
                  <a:schemeClr val="bg1"/>
                </a:solidFill>
              </a:rPr>
              <a:t>O&amp;M Considerations</a:t>
            </a:r>
          </a:p>
          <a:p>
            <a:pPr>
              <a:lnSpc>
                <a:spcPct val="200000"/>
              </a:lnSpc>
            </a:pPr>
            <a:r>
              <a:rPr lang="en-US" sz="2800" dirty="0" smtClean="0">
                <a:solidFill>
                  <a:schemeClr val="bg1"/>
                </a:solidFill>
              </a:rPr>
              <a:t>Critical Event Duration Determination</a:t>
            </a:r>
            <a:endParaRPr lang="en-US" sz="2800"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Climate Change and Flood Planning</a:t>
            </a:r>
            <a:endParaRPr lang="en-US" dirty="0">
              <a:solidFill>
                <a:srgbClr val="FFFF00"/>
              </a:solidFill>
            </a:endParaRPr>
          </a:p>
        </p:txBody>
      </p:sp>
      <p:pic>
        <p:nvPicPr>
          <p:cNvPr id="4" name="Picture 4" descr="FloodControlSystemComponentsv3"/>
          <p:cNvPicPr>
            <a:picLocks noGrp="1" noChangeAspect="1" noChangeArrowheads="1"/>
          </p:cNvPicPr>
          <p:nvPr>
            <p:ph idx="1"/>
          </p:nvPr>
        </p:nvPicPr>
        <p:blipFill>
          <a:blip r:embed="rId3" cstate="print"/>
          <a:srcRect/>
          <a:stretch>
            <a:fillRect/>
          </a:stretch>
        </p:blipFill>
        <p:spPr bwMode="auto">
          <a:xfrm>
            <a:off x="533400" y="1523999"/>
            <a:ext cx="8077200" cy="523481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Summer2008 811.jpg"/>
          <p:cNvPicPr>
            <a:picLocks noChangeAspect="1"/>
          </p:cNvPicPr>
          <p:nvPr/>
        </p:nvPicPr>
        <p:blipFill>
          <a:blip r:embed="rId3" cstate="print">
            <a:lum bright="-30000"/>
            <a:extLst>
              <a:ext uri="{28A0092B-C50C-407E-A947-70E740481C1C}">
                <a14:useLocalDpi xmlns:a14="http://schemas.microsoft.com/office/drawing/2010/main" val="0"/>
              </a:ext>
            </a:extLst>
          </a:blip>
          <a:srcRect/>
          <a:stretch>
            <a:fillRect/>
          </a:stretch>
        </p:blipFill>
        <p:spPr bwMode="auto">
          <a:xfrm>
            <a:off x="0" y="27709"/>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solidFill>
                  <a:srgbClr val="FFFF00"/>
                </a:solidFill>
              </a:rPr>
              <a:t>Talk Overview</a:t>
            </a:r>
            <a:endParaRPr lang="en-US" dirty="0">
              <a:solidFill>
                <a:srgbClr val="FFFF00"/>
              </a:solidFill>
            </a:endParaRPr>
          </a:p>
        </p:txBody>
      </p:sp>
      <p:sp>
        <p:nvSpPr>
          <p:cNvPr id="3" name="Content Placeholder 2"/>
          <p:cNvSpPr>
            <a:spLocks noGrp="1"/>
          </p:cNvSpPr>
          <p:nvPr>
            <p:ph idx="1"/>
          </p:nvPr>
        </p:nvSpPr>
        <p:spPr/>
        <p:txBody>
          <a:bodyPr>
            <a:normAutofit fontScale="85000" lnSpcReduction="10000"/>
          </a:bodyPr>
          <a:lstStyle/>
          <a:p>
            <a:pPr>
              <a:lnSpc>
                <a:spcPct val="200000"/>
              </a:lnSpc>
            </a:pPr>
            <a:r>
              <a:rPr lang="en-US" dirty="0" smtClean="0">
                <a:solidFill>
                  <a:schemeClr val="bg1"/>
                </a:solidFill>
              </a:rPr>
              <a:t>Statistics</a:t>
            </a:r>
          </a:p>
          <a:p>
            <a:pPr>
              <a:lnSpc>
                <a:spcPct val="200000"/>
              </a:lnSpc>
            </a:pPr>
            <a:r>
              <a:rPr lang="en-US" dirty="0" smtClean="0">
                <a:solidFill>
                  <a:schemeClr val="bg1"/>
                </a:solidFill>
              </a:rPr>
              <a:t>Physics</a:t>
            </a:r>
          </a:p>
          <a:p>
            <a:pPr>
              <a:lnSpc>
                <a:spcPct val="200000"/>
              </a:lnSpc>
            </a:pPr>
            <a:r>
              <a:rPr lang="en-US" dirty="0" smtClean="0">
                <a:solidFill>
                  <a:schemeClr val="bg1"/>
                </a:solidFill>
              </a:rPr>
              <a:t>Climate Change</a:t>
            </a:r>
          </a:p>
          <a:p>
            <a:pPr>
              <a:lnSpc>
                <a:spcPct val="200000"/>
              </a:lnSpc>
            </a:pPr>
            <a:r>
              <a:rPr lang="en-US" dirty="0" smtClean="0">
                <a:solidFill>
                  <a:schemeClr val="bg1"/>
                </a:solidFill>
              </a:rPr>
              <a:t>Flood Management and the 200-year Event</a:t>
            </a:r>
          </a:p>
          <a:p>
            <a:pPr>
              <a:lnSpc>
                <a:spcPct val="200000"/>
              </a:lnSpc>
            </a:pPr>
            <a:r>
              <a:rPr lang="en-US" dirty="0" smtClean="0">
                <a:solidFill>
                  <a:schemeClr val="bg1"/>
                </a:solidFill>
              </a:rPr>
              <a:t>Panel Discussion Set-Up  </a:t>
            </a:r>
            <a:endParaRPr lang="en-US"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idx="4294967295"/>
          </p:nvPr>
        </p:nvSpPr>
        <p:spPr/>
        <p:txBody>
          <a:bodyPr/>
          <a:lstStyle/>
          <a:p>
            <a:r>
              <a:rPr lang="en-US" dirty="0" smtClean="0">
                <a:solidFill>
                  <a:srgbClr val="FFFF00"/>
                </a:solidFill>
              </a:rPr>
              <a:t>Threshold Analysis Approach</a:t>
            </a:r>
            <a:endParaRPr dirty="0" smtClean="0">
              <a:solidFill>
                <a:srgbClr val="FFFF00"/>
              </a:solidFill>
            </a:endParaRPr>
          </a:p>
        </p:txBody>
      </p:sp>
      <p:pic>
        <p:nvPicPr>
          <p:cNvPr id="1026" name="Picture 1"/>
          <p:cNvPicPr>
            <a:picLocks noChangeAspect="1" noChangeArrowheads="1"/>
          </p:cNvPicPr>
          <p:nvPr/>
        </p:nvPicPr>
        <p:blipFill>
          <a:blip r:embed="rId3" cstate="print"/>
          <a:srcRect l="13461" t="15358" r="54488" b="21017"/>
          <a:stretch>
            <a:fillRect/>
          </a:stretch>
        </p:blipFill>
        <p:spPr bwMode="auto">
          <a:xfrm>
            <a:off x="4117663" y="1296205"/>
            <a:ext cx="4845133" cy="3513616"/>
          </a:xfrm>
          <a:prstGeom prst="rect">
            <a:avLst/>
          </a:prstGeom>
          <a:noFill/>
          <a:ln w="9525">
            <a:noFill/>
            <a:miter lim="800000"/>
            <a:headEnd/>
            <a:tailEnd/>
          </a:ln>
        </p:spPr>
      </p:pic>
      <p:sp>
        <p:nvSpPr>
          <p:cNvPr id="5" name="Rectangle 3"/>
          <p:cNvSpPr>
            <a:spLocks noGrp="1"/>
          </p:cNvSpPr>
          <p:nvPr>
            <p:ph type="body" idx="4294967295"/>
          </p:nvPr>
        </p:nvSpPr>
        <p:spPr>
          <a:xfrm>
            <a:off x="304801" y="1219200"/>
            <a:ext cx="3810000" cy="5638800"/>
          </a:xfrm>
        </p:spPr>
        <p:txBody>
          <a:bodyPr/>
          <a:lstStyle/>
          <a:p>
            <a:r>
              <a:rPr lang="en-US" sz="2800" dirty="0" smtClean="0">
                <a:solidFill>
                  <a:schemeClr val="bg1"/>
                </a:solidFill>
              </a:rPr>
              <a:t>Combination of approaches</a:t>
            </a:r>
          </a:p>
          <a:p>
            <a:r>
              <a:rPr lang="en-US" sz="2800" dirty="0" smtClean="0">
                <a:solidFill>
                  <a:schemeClr val="bg1"/>
                </a:solidFill>
              </a:rPr>
              <a:t>Begin with a “Bottom-up” approach – Vulnerability assessment at critical system thresholds</a:t>
            </a:r>
          </a:p>
          <a:p>
            <a:r>
              <a:rPr lang="en-US" sz="2800" dirty="0" smtClean="0">
                <a:solidFill>
                  <a:schemeClr val="bg1"/>
                </a:solidFill>
              </a:rPr>
              <a:t>Work at Developing “Top-down” approach to define physical conditions for flood event</a:t>
            </a:r>
            <a:endParaRPr sz="2800" dirty="0" smtClean="0">
              <a:solidFill>
                <a:schemeClr val="bg1"/>
              </a:solidFill>
            </a:endParaRPr>
          </a:p>
        </p:txBody>
      </p:sp>
      <p:sp>
        <p:nvSpPr>
          <p:cNvPr id="8" name="TextBox 7"/>
          <p:cNvSpPr txBox="1"/>
          <p:nvPr/>
        </p:nvSpPr>
        <p:spPr>
          <a:xfrm>
            <a:off x="6709558" y="4876800"/>
            <a:ext cx="2434442" cy="276999"/>
          </a:xfrm>
          <a:prstGeom prst="rect">
            <a:avLst/>
          </a:prstGeom>
          <a:noFill/>
        </p:spPr>
        <p:txBody>
          <a:bodyPr wrap="square" rtlCol="0">
            <a:spAutoFit/>
          </a:bodyPr>
          <a:lstStyle/>
          <a:p>
            <a:r>
              <a:rPr lang="en-US" sz="1200" dirty="0" smtClean="0">
                <a:solidFill>
                  <a:schemeClr val="bg1"/>
                </a:solidFill>
              </a:rPr>
              <a:t>Source: </a:t>
            </a:r>
            <a:r>
              <a:rPr lang="en-US" sz="1200" dirty="0" err="1" smtClean="0">
                <a:solidFill>
                  <a:schemeClr val="bg1"/>
                </a:solidFill>
              </a:rPr>
              <a:t>Dessai</a:t>
            </a:r>
            <a:r>
              <a:rPr lang="en-US" sz="1200" dirty="0" smtClean="0">
                <a:solidFill>
                  <a:schemeClr val="bg1"/>
                </a:solidFill>
              </a:rPr>
              <a:t> and </a:t>
            </a:r>
            <a:r>
              <a:rPr lang="en-US" sz="1200" dirty="0" err="1" smtClean="0">
                <a:solidFill>
                  <a:schemeClr val="bg1"/>
                </a:solidFill>
              </a:rPr>
              <a:t>Hulme</a:t>
            </a:r>
            <a:r>
              <a:rPr lang="en-US" sz="1200" dirty="0" smtClean="0">
                <a:solidFill>
                  <a:schemeClr val="bg1"/>
                </a:solidFill>
              </a:rPr>
              <a:t>, 2003</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FF00"/>
                </a:solidFill>
              </a:rPr>
              <a:t>Developing a Strategy</a:t>
            </a:r>
            <a:endParaRPr lang="en-US" dirty="0">
              <a:solidFill>
                <a:srgbClr val="FFFF00"/>
              </a:solidFill>
            </a:endParaRPr>
          </a:p>
        </p:txBody>
      </p:sp>
      <p:sp>
        <p:nvSpPr>
          <p:cNvPr id="5" name="Content Placeholder 4"/>
          <p:cNvSpPr>
            <a:spLocks noGrp="1"/>
          </p:cNvSpPr>
          <p:nvPr>
            <p:ph idx="1"/>
          </p:nvPr>
        </p:nvSpPr>
        <p:spPr>
          <a:xfrm>
            <a:off x="457200" y="1600200"/>
            <a:ext cx="8534400" cy="4525963"/>
          </a:xfrm>
        </p:spPr>
        <p:txBody>
          <a:bodyPr>
            <a:normAutofit fontScale="92500" lnSpcReduction="10000"/>
          </a:bodyPr>
          <a:lstStyle/>
          <a:p>
            <a:pPr>
              <a:lnSpc>
                <a:spcPct val="150000"/>
              </a:lnSpc>
            </a:pPr>
            <a:r>
              <a:rPr lang="en-US" dirty="0" smtClean="0">
                <a:solidFill>
                  <a:schemeClr val="bg1"/>
                </a:solidFill>
              </a:rPr>
              <a:t>Identify target flood peak, volume, and duration </a:t>
            </a:r>
          </a:p>
          <a:p>
            <a:pPr>
              <a:lnSpc>
                <a:spcPct val="150000"/>
              </a:lnSpc>
            </a:pPr>
            <a:r>
              <a:rPr lang="en-US" dirty="0" smtClean="0">
                <a:solidFill>
                  <a:schemeClr val="bg1"/>
                </a:solidFill>
              </a:rPr>
              <a:t>Identify critical thresholds</a:t>
            </a:r>
          </a:p>
          <a:p>
            <a:pPr>
              <a:lnSpc>
                <a:spcPct val="150000"/>
              </a:lnSpc>
            </a:pPr>
            <a:r>
              <a:rPr lang="en-US" dirty="0" smtClean="0">
                <a:solidFill>
                  <a:schemeClr val="bg1"/>
                </a:solidFill>
              </a:rPr>
              <a:t>Identify timing of transition points</a:t>
            </a:r>
          </a:p>
          <a:p>
            <a:pPr>
              <a:lnSpc>
                <a:spcPct val="150000"/>
              </a:lnSpc>
            </a:pPr>
            <a:r>
              <a:rPr lang="en-US" dirty="0" smtClean="0">
                <a:solidFill>
                  <a:schemeClr val="bg1"/>
                </a:solidFill>
              </a:rPr>
              <a:t>Identify adaptive capacity</a:t>
            </a:r>
          </a:p>
          <a:p>
            <a:pPr>
              <a:lnSpc>
                <a:spcPct val="150000"/>
              </a:lnSpc>
            </a:pPr>
            <a:r>
              <a:rPr lang="en-US" dirty="0" smtClean="0">
                <a:solidFill>
                  <a:schemeClr val="bg1"/>
                </a:solidFill>
              </a:rPr>
              <a:t>Identify capital investments needed for present and future conditions</a:t>
            </a:r>
            <a:endParaRPr lang="en-US"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Adaptive Management for a </a:t>
            </a:r>
            <a:br>
              <a:rPr lang="en-US" dirty="0" smtClean="0">
                <a:solidFill>
                  <a:srgbClr val="FFFF00"/>
                </a:solidFill>
              </a:rPr>
            </a:br>
            <a:r>
              <a:rPr lang="en-US" dirty="0" smtClean="0">
                <a:solidFill>
                  <a:srgbClr val="FFFF00"/>
                </a:solidFill>
              </a:rPr>
              <a:t>Changing Climate</a:t>
            </a:r>
            <a:endParaRPr lang="en-US" dirty="0">
              <a:solidFill>
                <a:srgbClr val="FFFF00"/>
              </a:solidFill>
            </a:endParaRPr>
          </a:p>
        </p:txBody>
      </p:sp>
      <p:sp>
        <p:nvSpPr>
          <p:cNvPr id="3" name="Content Placeholder 2"/>
          <p:cNvSpPr>
            <a:spLocks noGrp="1"/>
          </p:cNvSpPr>
          <p:nvPr>
            <p:ph idx="1"/>
          </p:nvPr>
        </p:nvSpPr>
        <p:spPr/>
        <p:txBody>
          <a:bodyPr>
            <a:normAutofit/>
          </a:bodyPr>
          <a:lstStyle/>
          <a:p>
            <a:pPr>
              <a:lnSpc>
                <a:spcPct val="210000"/>
              </a:lnSpc>
            </a:pPr>
            <a:r>
              <a:rPr lang="en-US" dirty="0" smtClean="0">
                <a:solidFill>
                  <a:schemeClr val="bg1"/>
                </a:solidFill>
              </a:rPr>
              <a:t>Planning Process and Policy</a:t>
            </a:r>
          </a:p>
          <a:p>
            <a:pPr>
              <a:lnSpc>
                <a:spcPct val="210000"/>
              </a:lnSpc>
            </a:pPr>
            <a:r>
              <a:rPr lang="en-US" dirty="0" smtClean="0">
                <a:solidFill>
                  <a:schemeClr val="bg1"/>
                </a:solidFill>
              </a:rPr>
              <a:t>Monitoring Change</a:t>
            </a:r>
          </a:p>
          <a:p>
            <a:pPr>
              <a:lnSpc>
                <a:spcPct val="210000"/>
              </a:lnSpc>
            </a:pPr>
            <a:r>
              <a:rPr lang="en-US" dirty="0" smtClean="0">
                <a:solidFill>
                  <a:schemeClr val="bg1"/>
                </a:solidFill>
              </a:rPr>
              <a:t>Thresholds, Timing, and Transitions</a:t>
            </a:r>
          </a:p>
          <a:p>
            <a:pPr>
              <a:lnSpc>
                <a:spcPct val="210000"/>
              </a:lnSpc>
            </a:pPr>
            <a:r>
              <a:rPr lang="en-US" dirty="0" smtClean="0">
                <a:solidFill>
                  <a:schemeClr val="bg1"/>
                </a:solidFill>
              </a:rPr>
              <a:t>What About Forecasts?</a:t>
            </a:r>
            <a:endParaRPr lang="en-US"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685800" y="0"/>
            <a:ext cx="8153400" cy="6324600"/>
            <a:chOff x="432" y="0"/>
            <a:chExt cx="5136" cy="3984"/>
          </a:xfrm>
        </p:grpSpPr>
        <p:sp>
          <p:nvSpPr>
            <p:cNvPr id="22542" name="AutoShape 6"/>
            <p:cNvSpPr>
              <a:spLocks noChangeArrowheads="1"/>
            </p:cNvSpPr>
            <p:nvPr/>
          </p:nvSpPr>
          <p:spPr bwMode="auto">
            <a:xfrm>
              <a:off x="432" y="0"/>
              <a:ext cx="5136" cy="3984"/>
            </a:xfrm>
            <a:prstGeom prst="star16">
              <a:avLst>
                <a:gd name="adj" fmla="val 37500"/>
              </a:avLst>
            </a:prstGeom>
            <a:solidFill>
              <a:srgbClr val="FFFF00"/>
            </a:solidFill>
            <a:ln w="9525" algn="ctr">
              <a:noFill/>
              <a:miter lim="800000"/>
              <a:headEnd/>
              <a:tailEnd/>
            </a:ln>
          </p:spPr>
          <p:txBody>
            <a:bodyPr lIns="0" tIns="0" rIns="0" bIns="0" anchor="ctr">
              <a:spAutoFit/>
            </a:bodyPr>
            <a:lstStyle/>
            <a:p>
              <a:endParaRPr lang="en-US"/>
            </a:p>
          </p:txBody>
        </p:sp>
        <p:sp>
          <p:nvSpPr>
            <p:cNvPr id="950280" name="Text Box 8"/>
            <p:cNvSpPr txBox="1">
              <a:spLocks noChangeArrowheads="1"/>
            </p:cNvSpPr>
            <p:nvPr/>
          </p:nvSpPr>
          <p:spPr bwMode="auto">
            <a:xfrm>
              <a:off x="1968" y="576"/>
              <a:ext cx="2112" cy="346"/>
            </a:xfrm>
            <a:prstGeom prst="rect">
              <a:avLst/>
            </a:prstGeom>
            <a:noFill/>
            <a:ln w="9525" algn="ctr">
              <a:noFill/>
              <a:miter lim="800000"/>
              <a:headEnd/>
              <a:tailEnd/>
            </a:ln>
            <a:effectLst/>
          </p:spPr>
          <p:txBody>
            <a:bodyPr lIns="0" tIns="0" rIns="0" bIns="0">
              <a:spAutoFit/>
            </a:bodyPr>
            <a:lstStyle/>
            <a:p>
              <a:pPr>
                <a:defRPr/>
              </a:pPr>
              <a:r>
                <a:rPr lang="en-US" sz="3600">
                  <a:effectLst>
                    <a:outerShdw blurRad="38100" dist="38100" dir="2700000" algn="tl">
                      <a:srgbClr val="000000"/>
                    </a:outerShdw>
                  </a:effectLst>
                </a:rPr>
                <a:t>UNCERTAINTY</a:t>
              </a:r>
            </a:p>
          </p:txBody>
        </p:sp>
      </p:grpSp>
      <p:sp>
        <p:nvSpPr>
          <p:cNvPr id="950281" name="Text Box 9"/>
          <p:cNvSpPr txBox="1">
            <a:spLocks noChangeArrowheads="1"/>
          </p:cNvSpPr>
          <p:nvPr/>
        </p:nvSpPr>
        <p:spPr bwMode="auto">
          <a:xfrm>
            <a:off x="2971800" y="1676400"/>
            <a:ext cx="2438400" cy="304800"/>
          </a:xfrm>
          <a:prstGeom prst="rect">
            <a:avLst/>
          </a:prstGeom>
          <a:noFill/>
          <a:ln w="9525" algn="ctr">
            <a:noFill/>
            <a:miter lim="800000"/>
            <a:headEnd/>
            <a:tailEnd/>
          </a:ln>
        </p:spPr>
        <p:txBody>
          <a:bodyPr lIns="0" tIns="0" rIns="0" bIns="0">
            <a:spAutoFit/>
          </a:bodyPr>
          <a:lstStyle/>
          <a:p>
            <a:r>
              <a:rPr lang="en-US"/>
              <a:t>Climate Projections</a:t>
            </a:r>
          </a:p>
        </p:txBody>
      </p:sp>
      <p:sp>
        <p:nvSpPr>
          <p:cNvPr id="950282" name="Text Box 10"/>
          <p:cNvSpPr txBox="1">
            <a:spLocks noChangeArrowheads="1"/>
          </p:cNvSpPr>
          <p:nvPr/>
        </p:nvSpPr>
        <p:spPr bwMode="auto">
          <a:xfrm>
            <a:off x="4495800" y="2057400"/>
            <a:ext cx="2514600" cy="830997"/>
          </a:xfrm>
          <a:prstGeom prst="rect">
            <a:avLst/>
          </a:prstGeom>
          <a:noFill/>
          <a:ln w="9525" algn="ctr">
            <a:noFill/>
            <a:miter lim="800000"/>
            <a:headEnd/>
            <a:tailEnd/>
          </a:ln>
        </p:spPr>
        <p:txBody>
          <a:bodyPr wrap="square" lIns="0" tIns="0" rIns="0" bIns="0">
            <a:spAutoFit/>
          </a:bodyPr>
          <a:lstStyle/>
          <a:p>
            <a:pPr algn="ctr"/>
            <a:r>
              <a:rPr lang="en-US" dirty="0"/>
              <a:t>Converting GCM data to </a:t>
            </a:r>
            <a:r>
              <a:rPr lang="en-US" dirty="0" smtClean="0"/>
              <a:t>watershed scales and event runoff</a:t>
            </a:r>
            <a:endParaRPr lang="en-US" dirty="0"/>
          </a:p>
        </p:txBody>
      </p:sp>
      <p:sp>
        <p:nvSpPr>
          <p:cNvPr id="950283" name="Text Box 11"/>
          <p:cNvSpPr txBox="1">
            <a:spLocks noChangeArrowheads="1"/>
          </p:cNvSpPr>
          <p:nvPr/>
        </p:nvSpPr>
        <p:spPr bwMode="auto">
          <a:xfrm>
            <a:off x="1905000" y="3581400"/>
            <a:ext cx="2667000" cy="276999"/>
          </a:xfrm>
          <a:prstGeom prst="rect">
            <a:avLst/>
          </a:prstGeom>
          <a:noFill/>
          <a:ln w="9525" algn="ctr">
            <a:noFill/>
            <a:miter lim="800000"/>
            <a:headEnd/>
            <a:tailEnd/>
          </a:ln>
        </p:spPr>
        <p:txBody>
          <a:bodyPr lIns="0" tIns="0" rIns="0" bIns="0">
            <a:spAutoFit/>
          </a:bodyPr>
          <a:lstStyle/>
          <a:p>
            <a:r>
              <a:rPr lang="en-US" dirty="0"/>
              <a:t>Future </a:t>
            </a:r>
            <a:r>
              <a:rPr lang="en-US" dirty="0" smtClean="0"/>
              <a:t>Mandates</a:t>
            </a:r>
            <a:endParaRPr lang="en-US" dirty="0"/>
          </a:p>
        </p:txBody>
      </p:sp>
      <p:sp>
        <p:nvSpPr>
          <p:cNvPr id="950284" name="Text Box 12"/>
          <p:cNvSpPr txBox="1">
            <a:spLocks noChangeArrowheads="1"/>
          </p:cNvSpPr>
          <p:nvPr/>
        </p:nvSpPr>
        <p:spPr bwMode="auto">
          <a:xfrm>
            <a:off x="3505200" y="4800600"/>
            <a:ext cx="3124200" cy="304800"/>
          </a:xfrm>
          <a:prstGeom prst="rect">
            <a:avLst/>
          </a:prstGeom>
          <a:noFill/>
          <a:ln w="9525" algn="ctr">
            <a:noFill/>
            <a:miter lim="800000"/>
            <a:headEnd/>
            <a:tailEnd/>
          </a:ln>
        </p:spPr>
        <p:txBody>
          <a:bodyPr lIns="0" tIns="0" rIns="0" bIns="0">
            <a:spAutoFit/>
          </a:bodyPr>
          <a:lstStyle/>
          <a:p>
            <a:r>
              <a:rPr lang="en-US"/>
              <a:t>Changes in societal values</a:t>
            </a:r>
          </a:p>
        </p:txBody>
      </p:sp>
      <p:sp>
        <p:nvSpPr>
          <p:cNvPr id="950285" name="Text Box 13"/>
          <p:cNvSpPr txBox="1">
            <a:spLocks noChangeArrowheads="1"/>
          </p:cNvSpPr>
          <p:nvPr/>
        </p:nvSpPr>
        <p:spPr bwMode="auto">
          <a:xfrm>
            <a:off x="4191000" y="3048000"/>
            <a:ext cx="685800" cy="365125"/>
          </a:xfrm>
          <a:prstGeom prst="rect">
            <a:avLst/>
          </a:prstGeom>
          <a:noFill/>
          <a:ln w="9525" algn="ctr">
            <a:noFill/>
            <a:miter lim="800000"/>
            <a:headEnd/>
            <a:tailEnd/>
          </a:ln>
        </p:spPr>
        <p:txBody>
          <a:bodyPr lIns="0" tIns="0" rIns="0" bIns="0">
            <a:spAutoFit/>
          </a:bodyPr>
          <a:lstStyle/>
          <a:p>
            <a:pPr algn="ctr"/>
            <a:r>
              <a:rPr lang="en-US" sz="2400"/>
              <a:t>$$$$</a:t>
            </a:r>
          </a:p>
        </p:txBody>
      </p:sp>
      <p:sp>
        <p:nvSpPr>
          <p:cNvPr id="950286" name="Text Box 14"/>
          <p:cNvSpPr txBox="1">
            <a:spLocks noChangeArrowheads="1"/>
          </p:cNvSpPr>
          <p:nvPr/>
        </p:nvSpPr>
        <p:spPr bwMode="auto">
          <a:xfrm>
            <a:off x="5410200" y="3048000"/>
            <a:ext cx="2438400" cy="304800"/>
          </a:xfrm>
          <a:prstGeom prst="rect">
            <a:avLst/>
          </a:prstGeom>
          <a:noFill/>
          <a:ln w="9525" algn="ctr">
            <a:noFill/>
            <a:miter lim="800000"/>
            <a:headEnd/>
            <a:tailEnd/>
          </a:ln>
        </p:spPr>
        <p:txBody>
          <a:bodyPr lIns="0" tIns="0" rIns="0" bIns="0">
            <a:spAutoFit/>
          </a:bodyPr>
          <a:lstStyle/>
          <a:p>
            <a:r>
              <a:rPr lang="en-US" dirty="0"/>
              <a:t>Ecosystem response</a:t>
            </a:r>
          </a:p>
        </p:txBody>
      </p:sp>
      <p:sp>
        <p:nvSpPr>
          <p:cNvPr id="950287" name="Text Box 15"/>
          <p:cNvSpPr txBox="1">
            <a:spLocks noChangeArrowheads="1"/>
          </p:cNvSpPr>
          <p:nvPr/>
        </p:nvSpPr>
        <p:spPr bwMode="auto">
          <a:xfrm>
            <a:off x="1828800" y="2667000"/>
            <a:ext cx="2438400" cy="304800"/>
          </a:xfrm>
          <a:prstGeom prst="rect">
            <a:avLst/>
          </a:prstGeom>
          <a:noFill/>
          <a:ln w="9525" algn="ctr">
            <a:noFill/>
            <a:miter lim="800000"/>
            <a:headEnd/>
            <a:tailEnd/>
          </a:ln>
        </p:spPr>
        <p:txBody>
          <a:bodyPr lIns="0" tIns="0" rIns="0" bIns="0">
            <a:spAutoFit/>
          </a:bodyPr>
          <a:lstStyle/>
          <a:p>
            <a:r>
              <a:rPr lang="en-US"/>
              <a:t>Water cycle changes</a:t>
            </a:r>
          </a:p>
        </p:txBody>
      </p:sp>
      <p:sp>
        <p:nvSpPr>
          <p:cNvPr id="950288" name="Text Box 16"/>
          <p:cNvSpPr txBox="1">
            <a:spLocks noChangeArrowheads="1"/>
          </p:cNvSpPr>
          <p:nvPr/>
        </p:nvSpPr>
        <p:spPr bwMode="auto">
          <a:xfrm>
            <a:off x="5410200" y="4267200"/>
            <a:ext cx="1676400" cy="304800"/>
          </a:xfrm>
          <a:prstGeom prst="rect">
            <a:avLst/>
          </a:prstGeom>
          <a:noFill/>
          <a:ln w="9525" algn="ctr">
            <a:noFill/>
            <a:miter lim="800000"/>
            <a:headEnd/>
            <a:tailEnd/>
          </a:ln>
        </p:spPr>
        <p:txBody>
          <a:bodyPr lIns="0" tIns="0" rIns="0" bIns="0">
            <a:spAutoFit/>
          </a:bodyPr>
          <a:lstStyle/>
          <a:p>
            <a:r>
              <a:rPr lang="en-US" dirty="0"/>
              <a:t>Sea level rise</a:t>
            </a:r>
          </a:p>
        </p:txBody>
      </p:sp>
      <p:sp>
        <p:nvSpPr>
          <p:cNvPr id="950289" name="Text Box 17"/>
          <p:cNvSpPr txBox="1">
            <a:spLocks noChangeArrowheads="1"/>
          </p:cNvSpPr>
          <p:nvPr/>
        </p:nvSpPr>
        <p:spPr bwMode="auto">
          <a:xfrm>
            <a:off x="3124200" y="4191000"/>
            <a:ext cx="2590800" cy="304800"/>
          </a:xfrm>
          <a:prstGeom prst="rect">
            <a:avLst/>
          </a:prstGeom>
          <a:noFill/>
          <a:ln w="9525" algn="ctr">
            <a:noFill/>
            <a:miter lim="800000"/>
            <a:headEnd/>
            <a:tailEnd/>
          </a:ln>
        </p:spPr>
        <p:txBody>
          <a:bodyPr lIns="0" tIns="0" rIns="0" bIns="0">
            <a:spAutoFit/>
          </a:bodyPr>
          <a:lstStyle/>
          <a:p>
            <a:r>
              <a:rPr lang="en-US"/>
              <a:t>Adaptation Strategies</a:t>
            </a:r>
          </a:p>
        </p:txBody>
      </p:sp>
      <p:pic>
        <p:nvPicPr>
          <p:cNvPr id="950279" name="Picture 7" descr="pe01747_[1]"/>
          <p:cNvPicPr>
            <a:picLocks noChangeAspect="1" noChangeArrowheads="1"/>
          </p:cNvPicPr>
          <p:nvPr/>
        </p:nvPicPr>
        <p:blipFill>
          <a:blip r:embed="rId3" cstate="print"/>
          <a:srcRect/>
          <a:stretch>
            <a:fillRect/>
          </a:stretch>
        </p:blipFill>
        <p:spPr bwMode="auto">
          <a:xfrm>
            <a:off x="0" y="0"/>
            <a:ext cx="2971800" cy="1855788"/>
          </a:xfrm>
          <a:prstGeom prst="rect">
            <a:avLst/>
          </a:prstGeom>
          <a:noFill/>
          <a:ln w="9525">
            <a:noFill/>
            <a:miter lim="800000"/>
            <a:headEnd/>
            <a:tailEnd/>
          </a:ln>
        </p:spPr>
      </p:pic>
      <p:sp>
        <p:nvSpPr>
          <p:cNvPr id="15" name="Text Box 14"/>
          <p:cNvSpPr txBox="1">
            <a:spLocks noChangeArrowheads="1"/>
          </p:cNvSpPr>
          <p:nvPr/>
        </p:nvSpPr>
        <p:spPr bwMode="auto">
          <a:xfrm>
            <a:off x="4343400" y="3657600"/>
            <a:ext cx="3124200" cy="276999"/>
          </a:xfrm>
          <a:prstGeom prst="rect">
            <a:avLst/>
          </a:prstGeom>
          <a:noFill/>
          <a:ln w="9525" algn="ctr">
            <a:noFill/>
            <a:miter lim="800000"/>
            <a:headEnd/>
            <a:tailEnd/>
          </a:ln>
        </p:spPr>
        <p:txBody>
          <a:bodyPr wrap="square" lIns="0" tIns="0" rIns="0" bIns="0">
            <a:spAutoFit/>
          </a:bodyPr>
          <a:lstStyle/>
          <a:p>
            <a:r>
              <a:rPr lang="en-US" dirty="0" smtClean="0"/>
              <a:t>Future Watershed Conditions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950281"/>
                                        </p:tgtEl>
                                        <p:attrNameLst>
                                          <p:attrName>style.visibility</p:attrName>
                                        </p:attrNameLst>
                                      </p:cBhvr>
                                      <p:to>
                                        <p:strVal val="visible"/>
                                      </p:to>
                                    </p:set>
                                    <p:animEffect transition="in" filter="checkerboard(across)">
                                      <p:cBhvr>
                                        <p:cTn id="13" dur="500"/>
                                        <p:tgtEl>
                                          <p:spTgt spid="950281"/>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950282"/>
                                        </p:tgtEl>
                                        <p:attrNameLst>
                                          <p:attrName>style.visibility</p:attrName>
                                        </p:attrNameLst>
                                      </p:cBhvr>
                                      <p:to>
                                        <p:strVal val="visible"/>
                                      </p:to>
                                    </p:set>
                                    <p:animEffect transition="in" filter="checkerboard(across)">
                                      <p:cBhvr>
                                        <p:cTn id="18" dur="500"/>
                                        <p:tgtEl>
                                          <p:spTgt spid="950282"/>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950287"/>
                                        </p:tgtEl>
                                        <p:attrNameLst>
                                          <p:attrName>style.visibility</p:attrName>
                                        </p:attrNameLst>
                                      </p:cBhvr>
                                      <p:to>
                                        <p:strVal val="visible"/>
                                      </p:to>
                                    </p:set>
                                    <p:animEffect transition="in" filter="checkerboard(across)">
                                      <p:cBhvr>
                                        <p:cTn id="23" dur="500"/>
                                        <p:tgtEl>
                                          <p:spTgt spid="950287"/>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950286"/>
                                        </p:tgtEl>
                                        <p:attrNameLst>
                                          <p:attrName>style.visibility</p:attrName>
                                        </p:attrNameLst>
                                      </p:cBhvr>
                                      <p:to>
                                        <p:strVal val="visible"/>
                                      </p:to>
                                    </p:set>
                                    <p:animEffect transition="in" filter="checkerboard(across)">
                                      <p:cBhvr>
                                        <p:cTn id="28" dur="500"/>
                                        <p:tgtEl>
                                          <p:spTgt spid="950286"/>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950283"/>
                                        </p:tgtEl>
                                        <p:attrNameLst>
                                          <p:attrName>style.visibility</p:attrName>
                                        </p:attrNameLst>
                                      </p:cBhvr>
                                      <p:to>
                                        <p:strVal val="visible"/>
                                      </p:to>
                                    </p:set>
                                    <p:animEffect transition="in" filter="checkerboard(across)">
                                      <p:cBhvr>
                                        <p:cTn id="33" dur="500"/>
                                        <p:tgtEl>
                                          <p:spTgt spid="950283"/>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950288"/>
                                        </p:tgtEl>
                                        <p:attrNameLst>
                                          <p:attrName>style.visibility</p:attrName>
                                        </p:attrNameLst>
                                      </p:cBhvr>
                                      <p:to>
                                        <p:strVal val="visible"/>
                                      </p:to>
                                    </p:set>
                                    <p:animEffect transition="in" filter="checkerboard(across)">
                                      <p:cBhvr>
                                        <p:cTn id="38" dur="500"/>
                                        <p:tgtEl>
                                          <p:spTgt spid="950288"/>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950289"/>
                                        </p:tgtEl>
                                        <p:attrNameLst>
                                          <p:attrName>style.visibility</p:attrName>
                                        </p:attrNameLst>
                                      </p:cBhvr>
                                      <p:to>
                                        <p:strVal val="visible"/>
                                      </p:to>
                                    </p:set>
                                    <p:animEffect transition="in" filter="checkerboard(across)">
                                      <p:cBhvr>
                                        <p:cTn id="43" dur="500"/>
                                        <p:tgtEl>
                                          <p:spTgt spid="950289"/>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950284"/>
                                        </p:tgtEl>
                                        <p:attrNameLst>
                                          <p:attrName>style.visibility</p:attrName>
                                        </p:attrNameLst>
                                      </p:cBhvr>
                                      <p:to>
                                        <p:strVal val="visible"/>
                                      </p:to>
                                    </p:set>
                                    <p:animEffect transition="in" filter="checkerboard(across)">
                                      <p:cBhvr>
                                        <p:cTn id="48" dur="500"/>
                                        <p:tgtEl>
                                          <p:spTgt spid="950284"/>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950285"/>
                                        </p:tgtEl>
                                        <p:attrNameLst>
                                          <p:attrName>style.visibility</p:attrName>
                                        </p:attrNameLst>
                                      </p:cBhvr>
                                      <p:to>
                                        <p:strVal val="visible"/>
                                      </p:to>
                                    </p:set>
                                    <p:animEffect transition="in" filter="checkerboard(across)">
                                      <p:cBhvr>
                                        <p:cTn id="53" dur="500"/>
                                        <p:tgtEl>
                                          <p:spTgt spid="950285"/>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950279"/>
                                        </p:tgtEl>
                                        <p:attrNameLst>
                                          <p:attrName>style.visibility</p:attrName>
                                        </p:attrNameLst>
                                      </p:cBhvr>
                                      <p:to>
                                        <p:strVal val="visible"/>
                                      </p:to>
                                    </p:set>
                                    <p:anim calcmode="lin" valueType="num">
                                      <p:cBhvr additive="base">
                                        <p:cTn id="58" dur="500" fill="hold"/>
                                        <p:tgtEl>
                                          <p:spTgt spid="950279"/>
                                        </p:tgtEl>
                                        <p:attrNameLst>
                                          <p:attrName>ppt_x</p:attrName>
                                        </p:attrNameLst>
                                      </p:cBhvr>
                                      <p:tavLst>
                                        <p:tav tm="0">
                                          <p:val>
                                            <p:strVal val="#ppt_x"/>
                                          </p:val>
                                        </p:tav>
                                        <p:tav tm="100000">
                                          <p:val>
                                            <p:strVal val="#ppt_x"/>
                                          </p:val>
                                        </p:tav>
                                      </p:tavLst>
                                    </p:anim>
                                    <p:anim calcmode="lin" valueType="num">
                                      <p:cBhvr additive="base">
                                        <p:cTn id="59" dur="500" fill="hold"/>
                                        <p:tgtEl>
                                          <p:spTgt spid="950279"/>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checkerboard(across)">
                                      <p:cBhvr>
                                        <p:cTn id="6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0281" grpId="0"/>
      <p:bldP spid="950282" grpId="0"/>
      <p:bldP spid="950283" grpId="0"/>
      <p:bldP spid="950284" grpId="0"/>
      <p:bldP spid="950285" grpId="0"/>
      <p:bldP spid="950286" grpId="0"/>
      <p:bldP spid="950287" grpId="0"/>
      <p:bldP spid="950288" grpId="0"/>
      <p:bldP spid="950289"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MG_6601.JPG"/>
          <p:cNvPicPr>
            <a:picLocks noChangeAspect="1"/>
          </p:cNvPicPr>
          <p:nvPr/>
        </p:nvPicPr>
        <p:blipFill>
          <a:blip r:embed="rId3" cstate="print">
            <a:lum bright="-20000"/>
          </a:blip>
          <a:stretch>
            <a:fillRect/>
          </a:stretch>
        </p:blipFill>
        <p:spPr>
          <a:xfrm>
            <a:off x="0" y="0"/>
            <a:ext cx="9144000" cy="6858000"/>
          </a:xfrm>
          <a:prstGeom prst="rect">
            <a:avLst/>
          </a:prstGeom>
        </p:spPr>
      </p:pic>
      <p:sp>
        <p:nvSpPr>
          <p:cNvPr id="26625" name="Rectangle 2"/>
          <p:cNvSpPr>
            <a:spLocks noGrp="1"/>
          </p:cNvSpPr>
          <p:nvPr>
            <p:ph type="title" idx="4294967295"/>
          </p:nvPr>
        </p:nvSpPr>
        <p:spPr>
          <a:xfrm>
            <a:off x="0" y="320882"/>
            <a:ext cx="9144000" cy="533400"/>
          </a:xfrm>
        </p:spPr>
        <p:txBody>
          <a:bodyPr>
            <a:normAutofit fontScale="90000"/>
          </a:bodyPr>
          <a:lstStyle/>
          <a:p>
            <a:r>
              <a:rPr lang="en-US" dirty="0" smtClean="0">
                <a:solidFill>
                  <a:srgbClr val="FFFF00"/>
                </a:solidFill>
              </a:rPr>
              <a:t>Questions?</a:t>
            </a:r>
            <a:endParaRPr dirty="0" smtClean="0">
              <a:solidFill>
                <a:srgbClr val="FFFF00"/>
              </a:solidFill>
            </a:endParaRPr>
          </a:p>
        </p:txBody>
      </p:sp>
      <p:sp>
        <p:nvSpPr>
          <p:cNvPr id="3" name="TextBox 2"/>
          <p:cNvSpPr txBox="1"/>
          <p:nvPr/>
        </p:nvSpPr>
        <p:spPr>
          <a:xfrm>
            <a:off x="2514600" y="2362200"/>
            <a:ext cx="4203587" cy="1200329"/>
          </a:xfrm>
          <a:prstGeom prst="rect">
            <a:avLst/>
          </a:prstGeom>
          <a:noFill/>
        </p:spPr>
        <p:txBody>
          <a:bodyPr wrap="none" rtlCol="0">
            <a:spAutoFit/>
          </a:bodyPr>
          <a:lstStyle/>
          <a:p>
            <a:r>
              <a:rPr lang="en-US" dirty="0" smtClean="0">
                <a:solidFill>
                  <a:schemeClr val="bg2">
                    <a:lumMod val="60000"/>
                    <a:lumOff val="40000"/>
                  </a:schemeClr>
                </a:solidFill>
              </a:rPr>
              <a:t>Michael Anderson</a:t>
            </a:r>
          </a:p>
          <a:p>
            <a:r>
              <a:rPr lang="en-US" dirty="0" smtClean="0">
                <a:solidFill>
                  <a:schemeClr val="bg2">
                    <a:lumMod val="60000"/>
                    <a:lumOff val="40000"/>
                  </a:schemeClr>
                </a:solidFill>
              </a:rPr>
              <a:t>State Climatologist, California</a:t>
            </a:r>
          </a:p>
          <a:p>
            <a:r>
              <a:rPr lang="en-US" dirty="0" smtClean="0">
                <a:solidFill>
                  <a:schemeClr val="bg2">
                    <a:lumMod val="60000"/>
                    <a:lumOff val="40000"/>
                  </a:schemeClr>
                </a:solidFill>
              </a:rPr>
              <a:t>California Department of Water Resources </a:t>
            </a:r>
          </a:p>
          <a:p>
            <a:r>
              <a:rPr lang="en-US" dirty="0" smtClean="0">
                <a:solidFill>
                  <a:schemeClr val="bg2">
                    <a:lumMod val="60000"/>
                    <a:lumOff val="40000"/>
                  </a:schemeClr>
                </a:solidFill>
              </a:rPr>
              <a:t>manderso@water.ca.gov</a:t>
            </a:r>
            <a:endParaRPr lang="en-US" dirty="0">
              <a:solidFill>
                <a:schemeClr val="bg2">
                  <a:lumMod val="60000"/>
                  <a:lumOff val="4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1219200"/>
            <a:ext cx="7772400" cy="1470025"/>
          </a:xfrm>
        </p:spPr>
        <p:txBody>
          <a:bodyPr/>
          <a:lstStyle/>
          <a:p>
            <a:r>
              <a:rPr lang="en-US" dirty="0" smtClean="0">
                <a:solidFill>
                  <a:srgbClr val="FFFF00"/>
                </a:solidFill>
              </a:rPr>
              <a:t>The 200-Year Event</a:t>
            </a:r>
            <a:endParaRPr lang="en-US" dirty="0">
              <a:solidFill>
                <a:srgbClr val="FFFF00"/>
              </a:solidFill>
            </a:endParaRPr>
          </a:p>
        </p:txBody>
      </p:sp>
      <p:sp>
        <p:nvSpPr>
          <p:cNvPr id="5" name="Subtitle 4"/>
          <p:cNvSpPr>
            <a:spLocks noGrp="1"/>
          </p:cNvSpPr>
          <p:nvPr>
            <p:ph type="subTitle" idx="1"/>
          </p:nvPr>
        </p:nvSpPr>
        <p:spPr/>
        <p:txBody>
          <a:bodyPr>
            <a:normAutofit fontScale="85000" lnSpcReduction="10000"/>
          </a:bodyPr>
          <a:lstStyle/>
          <a:p>
            <a:r>
              <a:rPr lang="en-US" dirty="0" smtClean="0">
                <a:solidFill>
                  <a:schemeClr val="bg1"/>
                </a:solidFill>
              </a:rPr>
              <a:t>A State mandated target threshold for flood peak and volume for a critical duration to use for flood management planning for current and future climate conditions</a:t>
            </a:r>
            <a:endParaRPr lang="en-US"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pptbin"/>
          <p:cNvPicPr>
            <a:picLocks noChangeAspect="1" noChangeArrowheads="1"/>
          </p:cNvPicPr>
          <p:nvPr/>
        </p:nvPicPr>
        <p:blipFill>
          <a:blip r:embed="rId3" cstate="print"/>
          <a:srcRect/>
          <a:stretch>
            <a:fillRect/>
          </a:stretch>
        </p:blipFill>
        <p:spPr bwMode="auto">
          <a:xfrm>
            <a:off x="0" y="609600"/>
            <a:ext cx="4495800" cy="3844499"/>
          </a:xfrm>
          <a:prstGeom prst="rect">
            <a:avLst/>
          </a:prstGeom>
          <a:noFill/>
          <a:ln w="9525">
            <a:noFill/>
            <a:miter lim="800000"/>
            <a:headEnd/>
            <a:tailEnd/>
          </a:ln>
        </p:spPr>
      </p:pic>
      <p:sp>
        <p:nvSpPr>
          <p:cNvPr id="39939" name="Rectangle 5"/>
          <p:cNvSpPr>
            <a:spLocks noChangeArrowheads="1"/>
          </p:cNvSpPr>
          <p:nvPr/>
        </p:nvSpPr>
        <p:spPr bwMode="auto">
          <a:xfrm>
            <a:off x="0" y="4495800"/>
            <a:ext cx="3657600" cy="830997"/>
          </a:xfrm>
          <a:prstGeom prst="rect">
            <a:avLst/>
          </a:prstGeom>
          <a:noFill/>
          <a:ln w="9525">
            <a:noFill/>
            <a:miter lim="800000"/>
            <a:headEnd/>
            <a:tailEnd/>
          </a:ln>
        </p:spPr>
        <p:txBody>
          <a:bodyPr wrap="square">
            <a:spAutoFit/>
          </a:bodyPr>
          <a:lstStyle/>
          <a:p>
            <a:pPr algn="ctr" eaLnBrk="0" hangingPunct="0"/>
            <a:r>
              <a:rPr lang="en-US" sz="2400" dirty="0">
                <a:solidFill>
                  <a:schemeClr val="bg1"/>
                </a:solidFill>
                <a:ea typeface="ＭＳ Ｐゴシック" pitchFamily="34" charset="-128"/>
              </a:rPr>
              <a:t>CAT 3 is &gt; 30 cm (12 in) </a:t>
            </a:r>
            <a:r>
              <a:rPr lang="en-US" sz="2400" dirty="0" smtClean="0">
                <a:solidFill>
                  <a:schemeClr val="bg1"/>
                </a:solidFill>
                <a:ea typeface="ＭＳ Ｐゴシック" pitchFamily="34" charset="-128"/>
              </a:rPr>
              <a:t/>
            </a:r>
            <a:br>
              <a:rPr lang="en-US" sz="2400" dirty="0" smtClean="0">
                <a:solidFill>
                  <a:schemeClr val="bg1"/>
                </a:solidFill>
                <a:ea typeface="ＭＳ Ｐゴシック" pitchFamily="34" charset="-128"/>
              </a:rPr>
            </a:br>
            <a:r>
              <a:rPr lang="en-US" sz="2400" dirty="0" smtClean="0">
                <a:solidFill>
                  <a:schemeClr val="bg1"/>
                </a:solidFill>
                <a:ea typeface="ＭＳ Ｐゴシック" pitchFamily="34" charset="-128"/>
              </a:rPr>
              <a:t>in </a:t>
            </a:r>
            <a:r>
              <a:rPr lang="en-US" sz="2400" dirty="0">
                <a:solidFill>
                  <a:schemeClr val="bg1"/>
                </a:solidFill>
                <a:ea typeface="ＭＳ Ｐゴシック" pitchFamily="34" charset="-128"/>
              </a:rPr>
              <a:t>3 days</a:t>
            </a:r>
          </a:p>
        </p:txBody>
      </p:sp>
      <p:sp>
        <p:nvSpPr>
          <p:cNvPr id="5" name="TextBox 4"/>
          <p:cNvSpPr txBox="1"/>
          <p:nvPr/>
        </p:nvSpPr>
        <p:spPr>
          <a:xfrm>
            <a:off x="685800" y="0"/>
            <a:ext cx="7475573" cy="646331"/>
          </a:xfrm>
          <a:prstGeom prst="rect">
            <a:avLst/>
          </a:prstGeom>
          <a:noFill/>
        </p:spPr>
        <p:txBody>
          <a:bodyPr wrap="none" rtlCol="0">
            <a:spAutoFit/>
          </a:bodyPr>
          <a:lstStyle/>
          <a:p>
            <a:r>
              <a:rPr lang="en-US" sz="3600" dirty="0" smtClean="0">
                <a:solidFill>
                  <a:srgbClr val="FFFF00"/>
                </a:solidFill>
              </a:rPr>
              <a:t>What does a 200-year Event Look Like?</a:t>
            </a:r>
            <a:endParaRPr lang="en-US" sz="3600" dirty="0">
              <a:solidFill>
                <a:srgbClr val="FFFF00"/>
              </a:solidFill>
            </a:endParaRPr>
          </a:p>
        </p:txBody>
      </p:sp>
      <p:pic>
        <p:nvPicPr>
          <p:cNvPr id="6" name="Picture 2" descr="pptbin"/>
          <p:cNvPicPr>
            <a:picLocks noChangeAspect="1" noChangeArrowheads="1"/>
          </p:cNvPicPr>
          <p:nvPr/>
        </p:nvPicPr>
        <p:blipFill>
          <a:blip r:embed="rId4" cstate="print"/>
          <a:srcRect/>
          <a:stretch>
            <a:fillRect/>
          </a:stretch>
        </p:blipFill>
        <p:spPr bwMode="auto">
          <a:xfrm>
            <a:off x="3698875" y="1600200"/>
            <a:ext cx="5429103" cy="4485901"/>
          </a:xfrm>
          <a:prstGeom prst="rect">
            <a:avLst/>
          </a:prstGeom>
          <a:noFill/>
          <a:ln w="9525">
            <a:noFill/>
            <a:miter lim="800000"/>
            <a:headEnd/>
            <a:tailEnd/>
          </a:ln>
        </p:spPr>
      </p:pic>
      <p:sp>
        <p:nvSpPr>
          <p:cNvPr id="7" name="Rectangle 3"/>
          <p:cNvSpPr>
            <a:spLocks noChangeArrowheads="1"/>
          </p:cNvSpPr>
          <p:nvPr/>
        </p:nvSpPr>
        <p:spPr bwMode="auto">
          <a:xfrm>
            <a:off x="4648200" y="6172200"/>
            <a:ext cx="4282967" cy="461665"/>
          </a:xfrm>
          <a:prstGeom prst="rect">
            <a:avLst/>
          </a:prstGeom>
          <a:noFill/>
          <a:ln w="9525">
            <a:noFill/>
            <a:miter lim="800000"/>
            <a:headEnd/>
            <a:tailEnd/>
          </a:ln>
        </p:spPr>
        <p:txBody>
          <a:bodyPr wrap="none">
            <a:spAutoFit/>
          </a:bodyPr>
          <a:lstStyle/>
          <a:p>
            <a:pPr eaLnBrk="0" hangingPunct="0"/>
            <a:r>
              <a:rPr lang="en-US" sz="2400" dirty="0">
                <a:solidFill>
                  <a:schemeClr val="bg1"/>
                </a:solidFill>
                <a:ea typeface="ＭＳ Ｐゴシック" pitchFamily="34" charset="-128"/>
              </a:rPr>
              <a:t>CAT 5 is &gt; 50 </a:t>
            </a:r>
            <a:r>
              <a:rPr lang="en-US" sz="2400" dirty="0" smtClean="0">
                <a:solidFill>
                  <a:schemeClr val="bg1"/>
                </a:solidFill>
                <a:ea typeface="ＭＳ Ｐゴシック" pitchFamily="34" charset="-128"/>
              </a:rPr>
              <a:t>cm (20 in.) </a:t>
            </a:r>
            <a:r>
              <a:rPr lang="en-US" sz="2400" dirty="0">
                <a:solidFill>
                  <a:schemeClr val="bg1"/>
                </a:solidFill>
                <a:ea typeface="ＭＳ Ｐゴシック" pitchFamily="34" charset="-128"/>
              </a:rPr>
              <a:t>in 3 days</a:t>
            </a:r>
          </a:p>
        </p:txBody>
      </p:sp>
      <p:sp>
        <p:nvSpPr>
          <p:cNvPr id="8" name="TextBox 7"/>
          <p:cNvSpPr txBox="1"/>
          <p:nvPr/>
        </p:nvSpPr>
        <p:spPr>
          <a:xfrm>
            <a:off x="0" y="5477470"/>
            <a:ext cx="4570225" cy="1200329"/>
          </a:xfrm>
          <a:prstGeom prst="rect">
            <a:avLst/>
          </a:prstGeom>
          <a:noFill/>
        </p:spPr>
        <p:txBody>
          <a:bodyPr wrap="none" rtlCol="0">
            <a:spAutoFit/>
          </a:bodyPr>
          <a:lstStyle/>
          <a:p>
            <a:r>
              <a:rPr lang="en-US" dirty="0" smtClean="0">
                <a:solidFill>
                  <a:srgbClr val="FFFF00"/>
                </a:solidFill>
              </a:rPr>
              <a:t>Blue Canyon NOAA Atlas 14</a:t>
            </a:r>
          </a:p>
          <a:p>
            <a:r>
              <a:rPr lang="en-US" dirty="0" smtClean="0">
                <a:solidFill>
                  <a:srgbClr val="FFFF00"/>
                </a:solidFill>
              </a:rPr>
              <a:t>200-Year 3-Day Estimate: 24.4 inches</a:t>
            </a:r>
          </a:p>
          <a:p>
            <a:r>
              <a:rPr lang="en-US" dirty="0" smtClean="0">
                <a:solidFill>
                  <a:srgbClr val="FFFF00"/>
                </a:solidFill>
              </a:rPr>
              <a:t>(19.1-31.9 inch 90% confidence interval) </a:t>
            </a:r>
          </a:p>
          <a:p>
            <a:r>
              <a:rPr lang="en-US" dirty="0" smtClean="0">
                <a:solidFill>
                  <a:srgbClr val="FFFF00"/>
                </a:solidFill>
              </a:rPr>
              <a:t>HMR 58/59 3-Day PMP Estimate : 37.8 inches</a:t>
            </a:r>
            <a:endParaRPr lang="en-US" dirty="0">
              <a:solidFill>
                <a:srgbClr val="FFFF00"/>
              </a:solidFill>
            </a:endParaRPr>
          </a:p>
        </p:txBody>
      </p:sp>
      <p:sp>
        <p:nvSpPr>
          <p:cNvPr id="9" name="TextBox 8"/>
          <p:cNvSpPr txBox="1"/>
          <p:nvPr/>
        </p:nvSpPr>
        <p:spPr>
          <a:xfrm>
            <a:off x="4800600" y="609600"/>
            <a:ext cx="3891258" cy="923330"/>
          </a:xfrm>
          <a:prstGeom prst="rect">
            <a:avLst/>
          </a:prstGeom>
          <a:noFill/>
        </p:spPr>
        <p:txBody>
          <a:bodyPr wrap="none" rtlCol="0">
            <a:spAutoFit/>
          </a:bodyPr>
          <a:lstStyle/>
          <a:p>
            <a:r>
              <a:rPr lang="en-US" dirty="0" smtClean="0">
                <a:solidFill>
                  <a:srgbClr val="FFFF00"/>
                </a:solidFill>
              </a:rPr>
              <a:t>Buck’s Creek NOAA Atlas 14</a:t>
            </a:r>
          </a:p>
          <a:p>
            <a:r>
              <a:rPr lang="en-US" dirty="0" smtClean="0">
                <a:solidFill>
                  <a:srgbClr val="FFFF00"/>
                </a:solidFill>
              </a:rPr>
              <a:t>200-Year 3-Day Estimate 23.5 inches</a:t>
            </a:r>
          </a:p>
          <a:p>
            <a:r>
              <a:rPr lang="en-US" dirty="0" smtClean="0">
                <a:solidFill>
                  <a:srgbClr val="FFFF00"/>
                </a:solidFill>
              </a:rPr>
              <a:t>(18.4-30.6 inch 90% confidence interval</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0" y="152400"/>
            <a:ext cx="7475573" cy="646331"/>
          </a:xfrm>
          <a:prstGeom prst="rect">
            <a:avLst/>
          </a:prstGeom>
          <a:noFill/>
        </p:spPr>
        <p:txBody>
          <a:bodyPr wrap="none" rtlCol="0">
            <a:spAutoFit/>
          </a:bodyPr>
          <a:lstStyle/>
          <a:p>
            <a:r>
              <a:rPr lang="en-US" sz="3600" dirty="0" smtClean="0">
                <a:solidFill>
                  <a:srgbClr val="FFFF00"/>
                </a:solidFill>
              </a:rPr>
              <a:t>What does a 200-year Event Look Like?</a:t>
            </a:r>
            <a:endParaRPr lang="en-US" sz="3600" dirty="0">
              <a:solidFill>
                <a:srgbClr val="FFFF00"/>
              </a:solidFill>
            </a:endParaRPr>
          </a:p>
        </p:txBody>
      </p:sp>
      <p:sp>
        <p:nvSpPr>
          <p:cNvPr id="7" name="Content Placeholder 6"/>
          <p:cNvSpPr>
            <a:spLocks noGrp="1"/>
          </p:cNvSpPr>
          <p:nvPr>
            <p:ph idx="1"/>
          </p:nvPr>
        </p:nvSpPr>
        <p:spPr/>
        <p:txBody>
          <a:bodyPr/>
          <a:lstStyle/>
          <a:p>
            <a:endParaRPr lang="en-US"/>
          </a:p>
        </p:txBody>
      </p:sp>
      <p:pic>
        <p:nvPicPr>
          <p:cNvPr id="3075" name="Picture 3" descr="C:\Users\manderso\AppData\Local\Microsoft\Windows\Temporary Internet Files\Content.Outlook\I9EQF56V\97001_0-12Z_iwv_hires (2).png"/>
          <p:cNvPicPr>
            <a:picLocks noChangeAspect="1" noChangeArrowheads="1"/>
          </p:cNvPicPr>
          <p:nvPr/>
        </p:nvPicPr>
        <p:blipFill>
          <a:blip r:embed="rId3" cstate="print"/>
          <a:srcRect/>
          <a:stretch>
            <a:fillRect/>
          </a:stretch>
        </p:blipFill>
        <p:spPr bwMode="auto">
          <a:xfrm>
            <a:off x="0" y="762000"/>
            <a:ext cx="9144000" cy="6096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ar_resource_fig1.png"/>
          <p:cNvPicPr>
            <a:picLocks noChangeAspect="1" noChangeArrowheads="1"/>
          </p:cNvPicPr>
          <p:nvPr/>
        </p:nvPicPr>
        <p:blipFill>
          <a:blip r:embed="rId3" cstate="print"/>
          <a:srcRect r="44875" b="54459"/>
          <a:stretch>
            <a:fillRect/>
          </a:stretch>
        </p:blipFill>
        <p:spPr bwMode="auto">
          <a:xfrm>
            <a:off x="369888" y="1376363"/>
            <a:ext cx="5726112" cy="4872037"/>
          </a:xfrm>
          <a:prstGeom prst="rect">
            <a:avLst/>
          </a:prstGeom>
          <a:noFill/>
          <a:ln w="9525">
            <a:noFill/>
            <a:miter lim="800000"/>
            <a:headEnd/>
            <a:tailEnd/>
          </a:ln>
        </p:spPr>
      </p:pic>
      <p:sp>
        <p:nvSpPr>
          <p:cNvPr id="10" name="Rectangle 9"/>
          <p:cNvSpPr/>
          <p:nvPr/>
        </p:nvSpPr>
        <p:spPr>
          <a:xfrm>
            <a:off x="5486400" y="3962400"/>
            <a:ext cx="3352800" cy="2286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2" name="TextBox 4"/>
          <p:cNvSpPr txBox="1">
            <a:spLocks noChangeArrowheads="1"/>
          </p:cNvSpPr>
          <p:nvPr/>
        </p:nvSpPr>
        <p:spPr bwMode="auto">
          <a:xfrm>
            <a:off x="5486400" y="3962400"/>
            <a:ext cx="3505200" cy="954107"/>
          </a:xfrm>
          <a:prstGeom prst="rect">
            <a:avLst/>
          </a:prstGeom>
          <a:noFill/>
          <a:ln w="9525">
            <a:noFill/>
            <a:miter lim="800000"/>
            <a:headEnd/>
            <a:tailEnd/>
          </a:ln>
        </p:spPr>
        <p:txBody>
          <a:bodyPr wrap="square">
            <a:prstTxWarp prst="textNoShape">
              <a:avLst/>
            </a:prstTxWarp>
            <a:spAutoFit/>
          </a:bodyPr>
          <a:lstStyle/>
          <a:p>
            <a:pPr algn="ctr"/>
            <a:r>
              <a:rPr lang="en-US" sz="2800" dirty="0">
                <a:solidFill>
                  <a:schemeClr val="bg1"/>
                </a:solidFill>
              </a:rPr>
              <a:t>California precipitation is uniquely variable</a:t>
            </a:r>
          </a:p>
        </p:txBody>
      </p:sp>
      <p:sp>
        <p:nvSpPr>
          <p:cNvPr id="17413" name="Rectangle 1"/>
          <p:cNvSpPr>
            <a:spLocks/>
          </p:cNvSpPr>
          <p:nvPr/>
        </p:nvSpPr>
        <p:spPr bwMode="auto">
          <a:xfrm>
            <a:off x="0" y="0"/>
            <a:ext cx="9144000" cy="1219200"/>
          </a:xfrm>
          <a:prstGeom prst="rect">
            <a:avLst/>
          </a:prstGeom>
          <a:solidFill>
            <a:schemeClr val="tx2"/>
          </a:solidFill>
          <a:ln w="9525">
            <a:noFill/>
            <a:round/>
            <a:headEnd/>
            <a:tailEnd/>
          </a:ln>
        </p:spPr>
        <p:txBody>
          <a:bodyPr lIns="0" tIns="0" rIns="0" bIns="0">
            <a:prstTxWarp prst="textNoShape">
              <a:avLst/>
            </a:prstTxWarp>
          </a:bodyPr>
          <a:lstStyle/>
          <a:p>
            <a:endParaRPr lang="en-US">
              <a:latin typeface="Calibri" charset="0"/>
            </a:endParaRPr>
          </a:p>
        </p:txBody>
      </p:sp>
      <p:sp>
        <p:nvSpPr>
          <p:cNvPr id="17414" name="Title 1"/>
          <p:cNvSpPr>
            <a:spLocks noGrp="1"/>
          </p:cNvSpPr>
          <p:nvPr>
            <p:ph type="title"/>
          </p:nvPr>
        </p:nvSpPr>
        <p:spPr>
          <a:xfrm>
            <a:off x="384175" y="0"/>
            <a:ext cx="7924800" cy="1219200"/>
          </a:xfrm>
        </p:spPr>
        <p:txBody>
          <a:bodyPr/>
          <a:lstStyle/>
          <a:p>
            <a:pPr algn="l" eaLnBrk="1" hangingPunct="1"/>
            <a:r>
              <a:rPr lang="en-US" sz="3600" dirty="0" smtClean="0">
                <a:solidFill>
                  <a:srgbClr val="FFFF00"/>
                </a:solidFill>
              </a:rPr>
              <a:t>California’s Wild Precipitation Regime</a:t>
            </a:r>
            <a:endParaRPr lang="en-US" dirty="0" smtClean="0">
              <a:solidFill>
                <a:srgbClr val="FFFF00"/>
              </a:solidFill>
            </a:endParaRPr>
          </a:p>
        </p:txBody>
      </p:sp>
      <p:sp>
        <p:nvSpPr>
          <p:cNvPr id="17415" name="TextBox 12"/>
          <p:cNvSpPr txBox="1">
            <a:spLocks noChangeArrowheads="1"/>
          </p:cNvSpPr>
          <p:nvPr/>
        </p:nvSpPr>
        <p:spPr bwMode="auto">
          <a:xfrm>
            <a:off x="7460077" y="6550223"/>
            <a:ext cx="1683923" cy="307777"/>
          </a:xfrm>
          <a:prstGeom prst="rect">
            <a:avLst/>
          </a:prstGeom>
          <a:noFill/>
          <a:ln w="9525">
            <a:noFill/>
            <a:miter lim="800000"/>
            <a:headEnd/>
            <a:tailEnd/>
          </a:ln>
        </p:spPr>
        <p:txBody>
          <a:bodyPr wrap="none">
            <a:prstTxWarp prst="textNoShape">
              <a:avLst/>
            </a:prstTxWarp>
            <a:spAutoFit/>
          </a:bodyPr>
          <a:lstStyle/>
          <a:p>
            <a:r>
              <a:rPr lang="en-US" sz="1400" dirty="0">
                <a:solidFill>
                  <a:schemeClr val="bg1"/>
                </a:solidFill>
              </a:rPr>
              <a:t>Dettinger et al, 2011</a:t>
            </a:r>
          </a:p>
        </p:txBody>
      </p:sp>
      <p:sp>
        <p:nvSpPr>
          <p:cNvPr id="17416" name="TextBox 13"/>
          <p:cNvSpPr txBox="1">
            <a:spLocks noChangeArrowheads="1"/>
          </p:cNvSpPr>
          <p:nvPr/>
        </p:nvSpPr>
        <p:spPr bwMode="auto">
          <a:xfrm>
            <a:off x="2217738" y="5114925"/>
            <a:ext cx="2659062" cy="523875"/>
          </a:xfrm>
          <a:prstGeom prst="rect">
            <a:avLst/>
          </a:prstGeom>
          <a:solidFill>
            <a:schemeClr val="bg1"/>
          </a:solidFill>
          <a:ln w="9525">
            <a:noFill/>
            <a:miter lim="800000"/>
            <a:headEnd/>
            <a:tailEnd/>
          </a:ln>
        </p:spPr>
        <p:txBody>
          <a:bodyPr wrap="none">
            <a:prstTxWarp prst="textNoShape">
              <a:avLst/>
            </a:prstTxWarp>
            <a:spAutoFit/>
          </a:bodyPr>
          <a:lstStyle/>
          <a:p>
            <a:pPr algn="ctr"/>
            <a:r>
              <a:rPr lang="en-US" sz="1400"/>
              <a:t>Std Dev of Annual Precipitation</a:t>
            </a:r>
          </a:p>
          <a:p>
            <a:pPr algn="ctr"/>
            <a:r>
              <a:rPr lang="en-US" sz="1400"/>
              <a:t>Mean Annual Precipitation</a:t>
            </a:r>
          </a:p>
        </p:txBody>
      </p:sp>
      <p:cxnSp>
        <p:nvCxnSpPr>
          <p:cNvPr id="18" name="Straight Connector 17"/>
          <p:cNvCxnSpPr>
            <a:stCxn id="17416" idx="1"/>
          </p:cNvCxnSpPr>
          <p:nvPr/>
        </p:nvCxnSpPr>
        <p:spPr>
          <a:xfrm rot="10800000" flipH="1" flipV="1">
            <a:off x="2217738" y="5376863"/>
            <a:ext cx="2659062" cy="2540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0" y="525463"/>
            <a:ext cx="9144000" cy="5808662"/>
            <a:chOff x="0" y="525463"/>
            <a:chExt cx="9144000" cy="5808662"/>
          </a:xfrm>
        </p:grpSpPr>
        <p:pic>
          <p:nvPicPr>
            <p:cNvPr id="1207302" name="Picture 6" descr="Historical 3day peak flows American and  Feather 1902-1999"/>
            <p:cNvPicPr>
              <a:picLocks noChangeAspect="1" noChangeArrowheads="1"/>
            </p:cNvPicPr>
            <p:nvPr/>
          </p:nvPicPr>
          <p:blipFill>
            <a:blip r:embed="rId3" cstate="print"/>
            <a:srcRect/>
            <a:stretch>
              <a:fillRect/>
            </a:stretch>
          </p:blipFill>
          <p:spPr bwMode="auto">
            <a:xfrm>
              <a:off x="0" y="525463"/>
              <a:ext cx="9144000" cy="5808662"/>
            </a:xfrm>
            <a:prstGeom prst="rect">
              <a:avLst/>
            </a:prstGeom>
            <a:noFill/>
          </p:spPr>
        </p:pic>
        <p:sp>
          <p:nvSpPr>
            <p:cNvPr id="3" name="TextBox 2"/>
            <p:cNvSpPr txBox="1"/>
            <p:nvPr/>
          </p:nvSpPr>
          <p:spPr>
            <a:xfrm>
              <a:off x="2819400" y="2971800"/>
              <a:ext cx="1116972" cy="646331"/>
            </a:xfrm>
            <a:prstGeom prst="rect">
              <a:avLst/>
            </a:prstGeom>
            <a:solidFill>
              <a:srgbClr val="FFFF00"/>
            </a:solidFill>
          </p:spPr>
          <p:txBody>
            <a:bodyPr wrap="none" rtlCol="0">
              <a:spAutoFit/>
            </a:bodyPr>
            <a:lstStyle/>
            <a:p>
              <a:pPr algn="ctr"/>
              <a:r>
                <a:rPr lang="en-US" dirty="0" smtClean="0"/>
                <a:t>Given this</a:t>
              </a:r>
            </a:p>
            <a:p>
              <a:pPr algn="ctr"/>
              <a:r>
                <a:rPr lang="en-US" dirty="0" smtClean="0"/>
                <a:t>history</a:t>
              </a:r>
              <a:endParaRPr lang="en-US" dirty="0"/>
            </a:p>
          </p:txBody>
        </p:sp>
        <p:sp>
          <p:nvSpPr>
            <p:cNvPr id="4" name="TextBox 3"/>
            <p:cNvSpPr txBox="1"/>
            <p:nvPr/>
          </p:nvSpPr>
          <p:spPr>
            <a:xfrm>
              <a:off x="6400800" y="2667000"/>
              <a:ext cx="1633460" cy="1200329"/>
            </a:xfrm>
            <a:prstGeom prst="rect">
              <a:avLst/>
            </a:prstGeom>
            <a:solidFill>
              <a:srgbClr val="FFFF00"/>
            </a:solidFill>
          </p:spPr>
          <p:txBody>
            <a:bodyPr wrap="none" rtlCol="0">
              <a:spAutoFit/>
            </a:bodyPr>
            <a:lstStyle/>
            <a:p>
              <a:pPr algn="ctr"/>
              <a:r>
                <a:rPr lang="en-US" dirty="0" smtClean="0"/>
                <a:t>How to </a:t>
              </a:r>
            </a:p>
            <a:p>
              <a:pPr algn="ctr"/>
              <a:r>
                <a:rPr lang="en-US" dirty="0" smtClean="0"/>
                <a:t>anticipate, plan</a:t>
              </a:r>
            </a:p>
            <a:p>
              <a:pPr algn="ctr"/>
              <a:r>
                <a:rPr lang="en-US" dirty="0" smtClean="0"/>
                <a:t>and operate to</a:t>
              </a:r>
            </a:p>
            <a:p>
              <a:pPr algn="ctr"/>
              <a:r>
                <a:rPr lang="en-US" dirty="0" smtClean="0"/>
                <a:t>this</a:t>
              </a:r>
              <a:endParaRPr lang="en-US" dirty="0"/>
            </a:p>
          </p:txBody>
        </p:sp>
        <p:sp>
          <p:nvSpPr>
            <p:cNvPr id="5" name="TextBox 4"/>
            <p:cNvSpPr txBox="1"/>
            <p:nvPr/>
          </p:nvSpPr>
          <p:spPr>
            <a:xfrm>
              <a:off x="5867400" y="5802868"/>
              <a:ext cx="1752600" cy="369332"/>
            </a:xfrm>
            <a:prstGeom prst="rect">
              <a:avLst/>
            </a:prstGeom>
            <a:solidFill>
              <a:schemeClr val="bg1"/>
            </a:solidFill>
          </p:spPr>
          <p:txBody>
            <a:bodyPr wrap="square" rtlCol="0">
              <a:spAutoFit/>
            </a:bodyPr>
            <a:lstStyle/>
            <a:p>
              <a:r>
                <a:rPr lang="en-US" dirty="0" smtClean="0"/>
                <a:t>American River</a:t>
              </a:r>
              <a:endParaRPr lang="en-US" dirty="0"/>
            </a:p>
          </p:txBody>
        </p:sp>
        <p:sp>
          <p:nvSpPr>
            <p:cNvPr id="6" name="TextBox 5"/>
            <p:cNvSpPr txBox="1"/>
            <p:nvPr/>
          </p:nvSpPr>
          <p:spPr>
            <a:xfrm>
              <a:off x="3810000" y="5791200"/>
              <a:ext cx="1752600" cy="369332"/>
            </a:xfrm>
            <a:prstGeom prst="rect">
              <a:avLst/>
            </a:prstGeom>
            <a:solidFill>
              <a:schemeClr val="bg1"/>
            </a:solidFill>
          </p:spPr>
          <p:txBody>
            <a:bodyPr wrap="square" rtlCol="0">
              <a:spAutoFit/>
            </a:bodyPr>
            <a:lstStyle/>
            <a:p>
              <a:r>
                <a:rPr lang="en-US" dirty="0" smtClean="0"/>
                <a:t>Feather River</a:t>
              </a:r>
              <a:endParaRPr lang="en-US" dirty="0"/>
            </a:p>
          </p:txBody>
        </p:sp>
        <p:sp>
          <p:nvSpPr>
            <p:cNvPr id="7" name="TextBox 6"/>
            <p:cNvSpPr txBox="1"/>
            <p:nvPr/>
          </p:nvSpPr>
          <p:spPr>
            <a:xfrm>
              <a:off x="6172200" y="1524000"/>
              <a:ext cx="1752600" cy="369332"/>
            </a:xfrm>
            <a:prstGeom prst="rect">
              <a:avLst/>
            </a:prstGeom>
            <a:solidFill>
              <a:schemeClr val="bg1"/>
            </a:solidFill>
          </p:spPr>
          <p:txBody>
            <a:bodyPr wrap="square" rtlCol="0">
              <a:spAutoFit/>
            </a:bodyPr>
            <a:lstStyle/>
            <a:p>
              <a:r>
                <a:rPr lang="en-US" dirty="0" smtClean="0"/>
                <a:t>Feather River</a:t>
              </a:r>
              <a:endParaRPr lang="en-US" dirty="0"/>
            </a:p>
          </p:txBody>
        </p:sp>
        <p:sp>
          <p:nvSpPr>
            <p:cNvPr id="8" name="TextBox 7"/>
            <p:cNvSpPr txBox="1"/>
            <p:nvPr/>
          </p:nvSpPr>
          <p:spPr>
            <a:xfrm>
              <a:off x="2438400" y="1524000"/>
              <a:ext cx="1752600" cy="369332"/>
            </a:xfrm>
            <a:prstGeom prst="rect">
              <a:avLst/>
            </a:prstGeom>
            <a:solidFill>
              <a:schemeClr val="bg1"/>
            </a:solidFill>
          </p:spPr>
          <p:txBody>
            <a:bodyPr wrap="square" rtlCol="0">
              <a:spAutoFit/>
            </a:bodyPr>
            <a:lstStyle/>
            <a:p>
              <a:r>
                <a:rPr lang="en-US" dirty="0" smtClean="0"/>
                <a:t>American River</a:t>
              </a:r>
              <a:endParaRPr lang="en-US" dirty="0"/>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ormAutofit fontScale="90000"/>
          </a:bodyPr>
          <a:lstStyle/>
          <a:p>
            <a:r>
              <a:rPr lang="en-US" sz="4000" smtClean="0">
                <a:solidFill>
                  <a:schemeClr val="bg1"/>
                </a:solidFill>
              </a:rPr>
              <a:t>More Statistics – </a:t>
            </a:r>
            <a:br>
              <a:rPr lang="en-US" sz="4000" smtClean="0">
                <a:solidFill>
                  <a:schemeClr val="bg1"/>
                </a:solidFill>
              </a:rPr>
            </a:br>
            <a:r>
              <a:rPr lang="en-US" sz="4000" smtClean="0">
                <a:solidFill>
                  <a:schemeClr val="bg1"/>
                </a:solidFill>
              </a:rPr>
              <a:t>3-Day Peak Flows</a:t>
            </a:r>
          </a:p>
        </p:txBody>
      </p:sp>
      <p:graphicFrame>
        <p:nvGraphicFramePr>
          <p:cNvPr id="94447" name="Group 239"/>
          <p:cNvGraphicFramePr>
            <a:graphicFrameLocks noGrp="1"/>
          </p:cNvGraphicFramePr>
          <p:nvPr>
            <p:ph sz="half" idx="1"/>
          </p:nvPr>
        </p:nvGraphicFramePr>
        <p:xfrm>
          <a:off x="457200" y="1600200"/>
          <a:ext cx="8534400" cy="2286000"/>
        </p:xfrm>
        <a:graphic>
          <a:graphicData uri="http://schemas.openxmlformats.org/drawingml/2006/table">
            <a:tbl>
              <a:tblPr/>
              <a:tblGrid>
                <a:gridCol w="1370013"/>
                <a:gridCol w="1084262"/>
                <a:gridCol w="1216025"/>
                <a:gridCol w="1216025"/>
                <a:gridCol w="1216025"/>
                <a:gridCol w="1216025"/>
                <a:gridCol w="1216025"/>
              </a:tblGrid>
              <a:tr h="571500">
                <a:tc rowSpan="2">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 </a:t>
                      </a:r>
                      <a:endParaRPr kumimoji="0" lang="en-US" sz="2000" b="0" i="0" u="none" strike="noStrike" cap="none" normalizeH="0" baseline="0" smtClean="0">
                        <a:ln>
                          <a:noFill/>
                        </a:ln>
                        <a:solidFill>
                          <a:schemeClr val="bg1"/>
                        </a:solidFill>
                        <a:effectLst/>
                        <a:latin typeface="Arial" charset="0"/>
                      </a:endParaRPr>
                    </a:p>
                  </a:txBody>
                  <a:tcPr anchor="b"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Pre-1955</a:t>
                      </a:r>
                      <a:endParaRPr kumimoji="0" lang="en-US" sz="2000" b="0" i="0" u="none" strike="noStrike" cap="none" normalizeH="0" baseline="0" smtClean="0">
                        <a:ln>
                          <a:noFill/>
                        </a:ln>
                        <a:solidFill>
                          <a:schemeClr val="bg1"/>
                        </a:solidFill>
                        <a:effectLst/>
                        <a:latin typeface="Arial" charset="0"/>
                      </a:endParaRPr>
                    </a:p>
                  </a:txBody>
                  <a:tcPr anchor="b"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Total Period</a:t>
                      </a:r>
                      <a:endParaRPr kumimoji="0" lang="en-US" sz="2000" b="0" i="0" u="none" strike="noStrike" cap="none" normalizeH="0" baseline="0" smtClean="0">
                        <a:ln>
                          <a:noFill/>
                        </a:ln>
                        <a:solidFill>
                          <a:schemeClr val="bg1"/>
                        </a:solidFill>
                        <a:effectLst/>
                        <a:latin typeface="Arial" charset="0"/>
                      </a:endParaRPr>
                    </a:p>
                  </a:txBody>
                  <a:tcPr anchor="b"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571500">
                <a:tc vMerge="1">
                  <a:txBody>
                    <a:bodyPr/>
                    <a:lstStyle/>
                    <a:p>
                      <a:endParaRPr lang="en-US"/>
                    </a:p>
                  </a:txBody>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Q10</a:t>
                      </a:r>
                      <a:endParaRPr kumimoji="0" lang="en-US" sz="2000" b="0" i="0" u="none" strike="noStrike" cap="none" normalizeH="0" baseline="0" smtClean="0">
                        <a:ln>
                          <a:noFill/>
                        </a:ln>
                        <a:solidFill>
                          <a:schemeClr val="bg1"/>
                        </a:solidFill>
                        <a:effectLst/>
                        <a:latin typeface="Arial" charset="0"/>
                      </a:endParaRPr>
                    </a:p>
                  </a:txBody>
                  <a:tcPr anchor="b"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Q50</a:t>
                      </a:r>
                      <a:endParaRPr kumimoji="0" lang="en-US" sz="2000" b="0" i="0" u="none" strike="noStrike" cap="none" normalizeH="0" baseline="0" smtClean="0">
                        <a:ln>
                          <a:noFill/>
                        </a:ln>
                        <a:solidFill>
                          <a:schemeClr val="bg1"/>
                        </a:solidFill>
                        <a:effectLst/>
                        <a:latin typeface="Arial" charset="0"/>
                      </a:endParaRPr>
                    </a:p>
                  </a:txBody>
                  <a:tcPr anchor="b"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Q100</a:t>
                      </a:r>
                      <a:endParaRPr kumimoji="0" lang="en-US" sz="2000" b="0" i="0" u="none" strike="noStrike" cap="none" normalizeH="0" baseline="0" smtClean="0">
                        <a:ln>
                          <a:noFill/>
                        </a:ln>
                        <a:solidFill>
                          <a:schemeClr val="bg1"/>
                        </a:solidFill>
                        <a:effectLst/>
                        <a:latin typeface="Arial" charset="0"/>
                      </a:endParaRPr>
                    </a:p>
                  </a:txBody>
                  <a:tcPr anchor="b"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Q10</a:t>
                      </a:r>
                      <a:endParaRPr kumimoji="0" lang="en-US" sz="2000" b="0" i="0" u="none" strike="noStrike" cap="none" normalizeH="0" baseline="0" smtClean="0">
                        <a:ln>
                          <a:noFill/>
                        </a:ln>
                        <a:solidFill>
                          <a:schemeClr val="bg1"/>
                        </a:solidFill>
                        <a:effectLst/>
                        <a:latin typeface="Arial" charset="0"/>
                      </a:endParaRPr>
                    </a:p>
                  </a:txBody>
                  <a:tcPr anchor="b"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Q50</a:t>
                      </a:r>
                      <a:endParaRPr kumimoji="0" lang="en-US" sz="2000" b="0" i="0" u="none" strike="noStrike" cap="none" normalizeH="0" baseline="0" smtClean="0">
                        <a:ln>
                          <a:noFill/>
                        </a:ln>
                        <a:solidFill>
                          <a:schemeClr val="bg1"/>
                        </a:solidFill>
                        <a:effectLst/>
                        <a:latin typeface="Arial" charset="0"/>
                      </a:endParaRPr>
                    </a:p>
                  </a:txBody>
                  <a:tcPr anchor="b"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Q100</a:t>
                      </a:r>
                      <a:endParaRPr kumimoji="0" lang="en-US" sz="2000" b="0" i="0" u="none" strike="noStrike" cap="none" normalizeH="0" baseline="0" smtClean="0">
                        <a:ln>
                          <a:noFill/>
                        </a:ln>
                        <a:solidFill>
                          <a:schemeClr val="bg1"/>
                        </a:solidFill>
                        <a:effectLst/>
                        <a:latin typeface="Arial" charset="0"/>
                      </a:endParaRPr>
                    </a:p>
                  </a:txBody>
                  <a:tcPr anchor="b"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r>
              <a:tr h="571500">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American</a:t>
                      </a:r>
                      <a:endParaRPr kumimoji="0" lang="en-US" sz="2000" b="0" i="0" u="none" strike="noStrike" cap="none" normalizeH="0" baseline="0" smtClean="0">
                        <a:ln>
                          <a:noFill/>
                        </a:ln>
                        <a:solidFill>
                          <a:schemeClr val="bg1"/>
                        </a:solidFill>
                        <a:effectLst/>
                        <a:latin typeface="Arial" charset="0"/>
                      </a:endParaRPr>
                    </a:p>
                  </a:txBody>
                  <a:tcPr anchor="b"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58,002</a:t>
                      </a:r>
                      <a:endParaRPr kumimoji="0" lang="en-US" sz="2000" b="0" i="0" u="none" strike="noStrike" cap="none" normalizeH="0" baseline="0" smtClean="0">
                        <a:ln>
                          <a:noFill/>
                        </a:ln>
                        <a:solidFill>
                          <a:schemeClr val="bg1"/>
                        </a:solidFill>
                        <a:effectLst/>
                        <a:latin typeface="Arial" charset="0"/>
                      </a:endParaRPr>
                    </a:p>
                  </a:txBody>
                  <a:tcPr anchor="b"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103,569</a:t>
                      </a:r>
                      <a:endParaRPr kumimoji="0" lang="en-US" sz="2000" b="0" i="0" u="none" strike="noStrike" cap="none" normalizeH="0" baseline="0" smtClean="0">
                        <a:ln>
                          <a:noFill/>
                        </a:ln>
                        <a:solidFill>
                          <a:schemeClr val="bg1"/>
                        </a:solidFill>
                        <a:effectLst/>
                        <a:latin typeface="Arial" charset="0"/>
                      </a:endParaRPr>
                    </a:p>
                  </a:txBody>
                  <a:tcPr anchor="b"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126,185</a:t>
                      </a:r>
                      <a:endParaRPr kumimoji="0" lang="en-US" sz="2000" b="0" i="0" u="none" strike="noStrike" cap="none" normalizeH="0" baseline="0" smtClean="0">
                        <a:ln>
                          <a:noFill/>
                        </a:ln>
                        <a:solidFill>
                          <a:schemeClr val="bg1"/>
                        </a:solidFill>
                        <a:effectLst/>
                        <a:latin typeface="Arial" charset="0"/>
                      </a:endParaRPr>
                    </a:p>
                  </a:txBody>
                  <a:tcPr anchor="b"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71,937</a:t>
                      </a:r>
                      <a:endParaRPr kumimoji="0" lang="en-US" sz="2000" b="0" i="0" u="none" strike="noStrike" cap="none" normalizeH="0" baseline="0" smtClean="0">
                        <a:ln>
                          <a:noFill/>
                        </a:ln>
                        <a:solidFill>
                          <a:schemeClr val="bg1"/>
                        </a:solidFill>
                        <a:effectLst/>
                        <a:latin typeface="Arial" charset="0"/>
                      </a:endParaRPr>
                    </a:p>
                  </a:txBody>
                  <a:tcPr anchor="b"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149,980</a:t>
                      </a:r>
                      <a:endParaRPr kumimoji="0" lang="en-US" sz="2000" b="0" i="0" u="none" strike="noStrike" cap="none" normalizeH="0" baseline="0" smtClean="0">
                        <a:ln>
                          <a:noFill/>
                        </a:ln>
                        <a:solidFill>
                          <a:schemeClr val="bg1"/>
                        </a:solidFill>
                        <a:effectLst/>
                        <a:latin typeface="Arial" charset="0"/>
                      </a:endParaRPr>
                    </a:p>
                  </a:txBody>
                  <a:tcPr anchor="b"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194,349</a:t>
                      </a:r>
                      <a:endParaRPr kumimoji="0" lang="en-US" sz="2000" b="0" i="0" u="none" strike="noStrike" cap="none" normalizeH="0" baseline="0" smtClean="0">
                        <a:ln>
                          <a:noFill/>
                        </a:ln>
                        <a:solidFill>
                          <a:schemeClr val="bg1"/>
                        </a:solidFill>
                        <a:effectLst/>
                        <a:latin typeface="Arial" charset="0"/>
                      </a:endParaRPr>
                    </a:p>
                  </a:txBody>
                  <a:tcPr anchor="b"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r>
              <a:tr h="571500">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Feather</a:t>
                      </a:r>
                      <a:endParaRPr kumimoji="0" lang="en-US" sz="2000" b="0" i="0" u="none" strike="noStrike" cap="none" normalizeH="0" baseline="0" smtClean="0">
                        <a:ln>
                          <a:noFill/>
                        </a:ln>
                        <a:solidFill>
                          <a:schemeClr val="bg1"/>
                        </a:solidFill>
                        <a:effectLst/>
                        <a:latin typeface="Arial" charset="0"/>
                      </a:endParaRPr>
                    </a:p>
                  </a:txBody>
                  <a:tcPr anchor="b"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88,380</a:t>
                      </a:r>
                      <a:endParaRPr kumimoji="0" lang="en-US" sz="2000" b="0" i="0" u="none" strike="noStrike" cap="none" normalizeH="0" baseline="0" smtClean="0">
                        <a:ln>
                          <a:noFill/>
                        </a:ln>
                        <a:solidFill>
                          <a:schemeClr val="bg1"/>
                        </a:solidFill>
                        <a:effectLst/>
                        <a:latin typeface="Arial" charset="0"/>
                      </a:endParaRPr>
                    </a:p>
                  </a:txBody>
                  <a:tcPr anchor="b"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148,413</a:t>
                      </a:r>
                      <a:endParaRPr kumimoji="0" lang="en-US" sz="2000" b="0" i="0" u="none" strike="noStrike" cap="none" normalizeH="0" baseline="0" smtClean="0">
                        <a:ln>
                          <a:noFill/>
                        </a:ln>
                        <a:solidFill>
                          <a:schemeClr val="bg1"/>
                        </a:solidFill>
                        <a:effectLst/>
                        <a:latin typeface="Arial" charset="0"/>
                      </a:endParaRPr>
                    </a:p>
                  </a:txBody>
                  <a:tcPr anchor="b"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176,040</a:t>
                      </a:r>
                      <a:endParaRPr kumimoji="0" lang="en-US" sz="2000" b="0" i="0" u="none" strike="noStrike" cap="none" normalizeH="0" baseline="0" smtClean="0">
                        <a:ln>
                          <a:noFill/>
                        </a:ln>
                        <a:solidFill>
                          <a:schemeClr val="bg1"/>
                        </a:solidFill>
                        <a:effectLst/>
                        <a:latin typeface="Arial" charset="0"/>
                      </a:endParaRPr>
                    </a:p>
                  </a:txBody>
                  <a:tcPr anchor="b"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100,752</a:t>
                      </a:r>
                      <a:endParaRPr kumimoji="0" lang="en-US" sz="2000" b="0" i="0" u="none" strike="noStrike" cap="none" normalizeH="0" baseline="0" smtClean="0">
                        <a:ln>
                          <a:noFill/>
                        </a:ln>
                        <a:solidFill>
                          <a:schemeClr val="bg1"/>
                        </a:solidFill>
                        <a:effectLst/>
                        <a:latin typeface="Arial" charset="0"/>
                      </a:endParaRPr>
                    </a:p>
                  </a:txBody>
                  <a:tcPr anchor="b"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178,094</a:t>
                      </a:r>
                      <a:endParaRPr kumimoji="0" lang="en-US" sz="2000" b="0" i="0" u="none" strike="noStrike" cap="none" normalizeH="0" baseline="0" smtClean="0">
                        <a:ln>
                          <a:noFill/>
                        </a:ln>
                        <a:solidFill>
                          <a:schemeClr val="bg1"/>
                        </a:solidFill>
                        <a:effectLst/>
                        <a:latin typeface="Arial" charset="0"/>
                      </a:endParaRPr>
                    </a:p>
                  </a:txBody>
                  <a:tcPr anchor="b"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215,266</a:t>
                      </a:r>
                      <a:endParaRPr kumimoji="0" lang="en-US" sz="2000" b="0" i="0" u="none" strike="noStrike" cap="none" normalizeH="0" baseline="0" smtClean="0">
                        <a:ln>
                          <a:noFill/>
                        </a:ln>
                        <a:solidFill>
                          <a:schemeClr val="bg1"/>
                        </a:solidFill>
                        <a:effectLst/>
                        <a:latin typeface="Arial" charset="0"/>
                      </a:endParaRPr>
                    </a:p>
                  </a:txBody>
                  <a:tcPr anchor="b"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r>
            </a:tbl>
          </a:graphicData>
        </a:graphic>
      </p:graphicFrame>
      <p:graphicFrame>
        <p:nvGraphicFramePr>
          <p:cNvPr id="94566" name="Group 358"/>
          <p:cNvGraphicFramePr>
            <a:graphicFrameLocks noGrp="1"/>
          </p:cNvGraphicFramePr>
          <p:nvPr>
            <p:ph sz="half" idx="2"/>
          </p:nvPr>
        </p:nvGraphicFramePr>
        <p:xfrm>
          <a:off x="2590800" y="4191000"/>
          <a:ext cx="4953000" cy="2011364"/>
        </p:xfrm>
        <a:graphic>
          <a:graphicData uri="http://schemas.openxmlformats.org/drawingml/2006/table">
            <a:tbl>
              <a:tblPr/>
              <a:tblGrid>
                <a:gridCol w="1352550"/>
                <a:gridCol w="1200150"/>
                <a:gridCol w="1201738"/>
                <a:gridCol w="1198562"/>
              </a:tblGrid>
              <a:tr h="503238">
                <a:tc rowSpan="2">
                  <a:txBody>
                    <a:bodyPr/>
                    <a:lstStyle/>
                    <a:p>
                      <a:pPr marL="0" marR="0" lvl="0" indent="0" algn="l"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cs typeface="Arial" charset="0"/>
                        </a:rPr>
                        <a:t> </a:t>
                      </a:r>
                      <a:endParaRPr kumimoji="0" lang="en-US" sz="2000" b="0" i="0" u="none" strike="noStrike" cap="none" normalizeH="0" baseline="0" dirty="0" smtClean="0">
                        <a:ln>
                          <a:noFill/>
                        </a:ln>
                        <a:solidFill>
                          <a:schemeClr val="bg1"/>
                        </a:solidFill>
                        <a:effectLst/>
                        <a:latin typeface="Arial" charset="0"/>
                      </a:endParaRPr>
                    </a:p>
                  </a:txBody>
                  <a:tcPr anchor="b"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charset="0"/>
                          <a:cs typeface="Arial" charset="0"/>
                        </a:rPr>
                        <a:t>Extrapolation – 50 years out</a:t>
                      </a:r>
                      <a:endParaRPr kumimoji="0" lang="en-US" sz="2000" b="0" i="0" u="none" strike="noStrike" cap="none" normalizeH="0" baseline="0" dirty="0" smtClean="0">
                        <a:ln>
                          <a:noFill/>
                        </a:ln>
                        <a:solidFill>
                          <a:schemeClr val="bg1"/>
                        </a:solidFill>
                        <a:effectLst/>
                        <a:latin typeface="Arial" charset="0"/>
                      </a:endParaRPr>
                    </a:p>
                  </a:txBody>
                  <a:tcPr anchor="b"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503238">
                <a:tc vMerge="1">
                  <a:txBody>
                    <a:bodyPr/>
                    <a:lstStyle/>
                    <a:p>
                      <a:endParaRPr lang="en-US"/>
                    </a:p>
                  </a:txBody>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Q10</a:t>
                      </a:r>
                      <a:endParaRPr kumimoji="0" lang="en-US" sz="2000" b="0" i="0" u="none" strike="noStrike" cap="none" normalizeH="0" baseline="0" smtClean="0">
                        <a:ln>
                          <a:noFill/>
                        </a:ln>
                        <a:solidFill>
                          <a:schemeClr val="bg1"/>
                        </a:solidFill>
                        <a:effectLst/>
                        <a:latin typeface="Arial" charset="0"/>
                      </a:endParaRPr>
                    </a:p>
                  </a:txBody>
                  <a:tcPr anchor="b"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Q50</a:t>
                      </a:r>
                      <a:endParaRPr kumimoji="0" lang="en-US" sz="2000" b="0" i="0" u="none" strike="noStrike" cap="none" normalizeH="0" baseline="0" smtClean="0">
                        <a:ln>
                          <a:noFill/>
                        </a:ln>
                        <a:solidFill>
                          <a:schemeClr val="bg1"/>
                        </a:solidFill>
                        <a:effectLst/>
                        <a:latin typeface="Arial" charset="0"/>
                      </a:endParaRPr>
                    </a:p>
                  </a:txBody>
                  <a:tcPr anchor="b"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Q100</a:t>
                      </a:r>
                      <a:endParaRPr kumimoji="0" lang="en-US" sz="2000" b="0" i="0" u="none" strike="noStrike" cap="none" normalizeH="0" baseline="0" smtClean="0">
                        <a:ln>
                          <a:noFill/>
                        </a:ln>
                        <a:solidFill>
                          <a:schemeClr val="bg1"/>
                        </a:solidFill>
                        <a:effectLst/>
                        <a:latin typeface="Arial" charset="0"/>
                      </a:endParaRPr>
                    </a:p>
                  </a:txBody>
                  <a:tcPr anchor="b"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r>
              <a:tr h="501650">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American</a:t>
                      </a:r>
                      <a:endParaRPr kumimoji="0" lang="en-US" sz="2000" b="0" i="0" u="none" strike="noStrike" cap="none" normalizeH="0" baseline="0" smtClean="0">
                        <a:ln>
                          <a:noFill/>
                        </a:ln>
                        <a:solidFill>
                          <a:schemeClr val="bg1"/>
                        </a:solidFill>
                        <a:effectLst/>
                        <a:latin typeface="Arial" charset="0"/>
                      </a:endParaRPr>
                    </a:p>
                  </a:txBody>
                  <a:tcPr anchor="b"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89,219</a:t>
                      </a:r>
                      <a:endParaRPr kumimoji="0" lang="en-US" sz="2000" b="0" i="0" u="none" strike="noStrike" cap="none" normalizeH="0" baseline="0" smtClean="0">
                        <a:ln>
                          <a:noFill/>
                        </a:ln>
                        <a:solidFill>
                          <a:schemeClr val="bg1"/>
                        </a:solidFill>
                        <a:effectLst/>
                        <a:latin typeface="Arial" charset="0"/>
                      </a:endParaRPr>
                    </a:p>
                  </a:txBody>
                  <a:tcPr anchor="b"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217,189</a:t>
                      </a:r>
                      <a:endParaRPr kumimoji="0" lang="en-US" sz="2000" b="0" i="0" u="none" strike="noStrike" cap="none" normalizeH="0" baseline="0" smtClean="0">
                        <a:ln>
                          <a:noFill/>
                        </a:ln>
                        <a:solidFill>
                          <a:schemeClr val="bg1"/>
                        </a:solidFill>
                        <a:effectLst/>
                        <a:latin typeface="Arial" charset="0"/>
                      </a:endParaRPr>
                    </a:p>
                  </a:txBody>
                  <a:tcPr anchor="b"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299,334</a:t>
                      </a:r>
                      <a:endParaRPr kumimoji="0" lang="en-US" sz="2000" b="0" i="0" u="none" strike="noStrike" cap="none" normalizeH="0" baseline="0" smtClean="0">
                        <a:ln>
                          <a:noFill/>
                        </a:ln>
                        <a:solidFill>
                          <a:schemeClr val="bg1"/>
                        </a:solidFill>
                        <a:effectLst/>
                        <a:latin typeface="Arial" charset="0"/>
                      </a:endParaRPr>
                    </a:p>
                  </a:txBody>
                  <a:tcPr anchor="b"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r>
              <a:tr h="503238">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Feather</a:t>
                      </a:r>
                      <a:endParaRPr kumimoji="0" lang="en-US" sz="2000" b="0" i="0" u="none" strike="noStrike" cap="none" normalizeH="0" baseline="0" smtClean="0">
                        <a:ln>
                          <a:noFill/>
                        </a:ln>
                        <a:solidFill>
                          <a:schemeClr val="bg1"/>
                        </a:solidFill>
                        <a:effectLst/>
                        <a:latin typeface="Arial" charset="0"/>
                      </a:endParaRPr>
                    </a:p>
                  </a:txBody>
                  <a:tcPr anchor="b"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114,857</a:t>
                      </a:r>
                      <a:endParaRPr kumimoji="0" lang="en-US" sz="2000" b="0" i="0" u="none" strike="noStrike" cap="none" normalizeH="0" baseline="0" smtClean="0">
                        <a:ln>
                          <a:noFill/>
                        </a:ln>
                        <a:solidFill>
                          <a:schemeClr val="bg1"/>
                        </a:solidFill>
                        <a:effectLst/>
                        <a:latin typeface="Arial" charset="0"/>
                      </a:endParaRPr>
                    </a:p>
                  </a:txBody>
                  <a:tcPr anchor="b"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213,710</a:t>
                      </a:r>
                      <a:endParaRPr kumimoji="0" lang="en-US" sz="2000" b="0" i="0" u="none" strike="noStrike" cap="none" normalizeH="0" baseline="0" smtClean="0">
                        <a:ln>
                          <a:noFill/>
                        </a:ln>
                        <a:solidFill>
                          <a:schemeClr val="bg1"/>
                        </a:solidFill>
                        <a:effectLst/>
                        <a:latin typeface="Arial" charset="0"/>
                      </a:endParaRPr>
                    </a:p>
                  </a:txBody>
                  <a:tcPr anchor="b"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bg1"/>
                          </a:solidFill>
                          <a:effectLst/>
                          <a:latin typeface="Arial" charset="0"/>
                          <a:cs typeface="Arial" charset="0"/>
                        </a:rPr>
                        <a:t>263,232</a:t>
                      </a:r>
                      <a:endParaRPr kumimoji="0" lang="en-US" sz="2000" b="0" i="0" u="none" strike="noStrike" cap="none" normalizeH="0" baseline="0" smtClean="0">
                        <a:ln>
                          <a:noFill/>
                        </a:ln>
                        <a:solidFill>
                          <a:schemeClr val="bg1"/>
                        </a:solidFill>
                        <a:effectLst/>
                        <a:latin typeface="Arial" charset="0"/>
                      </a:endParaRPr>
                    </a:p>
                  </a:txBody>
                  <a:tcPr anchor="b"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266" name="Object 10"/>
          <p:cNvGraphicFramePr>
            <a:graphicFrameLocks noChangeAspect="1"/>
          </p:cNvGraphicFramePr>
          <p:nvPr/>
        </p:nvGraphicFramePr>
        <p:xfrm>
          <a:off x="228600" y="1447800"/>
          <a:ext cx="8763000" cy="5422900"/>
        </p:xfrm>
        <a:graphic>
          <a:graphicData uri="http://schemas.openxmlformats.org/presentationml/2006/ole">
            <mc:AlternateContent xmlns:mc="http://schemas.openxmlformats.org/markup-compatibility/2006">
              <mc:Choice xmlns:v="urn:schemas-microsoft-com:vml" Requires="v">
                <p:oleObj spid="_x0000_s2053" name="Chart" r:id="rId4" imgW="5495897" imgH="3400413" progId="Excel.Sheet.8">
                  <p:embed/>
                </p:oleObj>
              </mc:Choice>
              <mc:Fallback>
                <p:oleObj name="Chart" r:id="rId4" imgW="5495897" imgH="3400413"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447800"/>
                        <a:ext cx="8763000" cy="542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6258" name="Rectangle 2"/>
          <p:cNvSpPr>
            <a:spLocks noGrp="1" noChangeArrowheads="1"/>
          </p:cNvSpPr>
          <p:nvPr>
            <p:ph type="title" idx="4294967295"/>
          </p:nvPr>
        </p:nvSpPr>
        <p:spPr/>
        <p:txBody>
          <a:bodyPr/>
          <a:lstStyle/>
          <a:p>
            <a:pPr eaLnBrk="1" hangingPunct="1"/>
            <a:r>
              <a:rPr lang="en-US" smtClean="0">
                <a:solidFill>
                  <a:srgbClr val="FFFF00"/>
                </a:solidFill>
              </a:rPr>
              <a:t>Flood Frequency Curve</a:t>
            </a:r>
          </a:p>
        </p:txBody>
      </p:sp>
      <p:sp>
        <p:nvSpPr>
          <p:cNvPr id="96260" name="AutoShape 4"/>
          <p:cNvSpPr>
            <a:spLocks/>
          </p:cNvSpPr>
          <p:nvPr/>
        </p:nvSpPr>
        <p:spPr bwMode="auto">
          <a:xfrm>
            <a:off x="2057400" y="5334000"/>
            <a:ext cx="76200" cy="457200"/>
          </a:xfrm>
          <a:prstGeom prst="rightBrace">
            <a:avLst>
              <a:gd name="adj1" fmla="val 50000"/>
              <a:gd name="adj2" fmla="val 50000"/>
            </a:avLst>
          </a:prstGeom>
          <a:noFill/>
          <a:ln w="38100">
            <a:solidFill>
              <a:schemeClr val="tx1"/>
            </a:solidFill>
            <a:round/>
            <a:headEnd/>
            <a:tailEnd/>
          </a:ln>
          <a:effectLst/>
        </p:spPr>
        <p:txBody>
          <a:bodyPr wrap="none" anchor="ctr"/>
          <a:lstStyle/>
          <a:p>
            <a:endParaRPr lang="en-US"/>
          </a:p>
        </p:txBody>
      </p:sp>
      <p:sp>
        <p:nvSpPr>
          <p:cNvPr id="96261" name="Text Box 5"/>
          <p:cNvSpPr txBox="1">
            <a:spLocks noChangeArrowheads="1"/>
          </p:cNvSpPr>
          <p:nvPr/>
        </p:nvSpPr>
        <p:spPr bwMode="auto">
          <a:xfrm>
            <a:off x="2286000" y="5334000"/>
            <a:ext cx="1200150" cy="366713"/>
          </a:xfrm>
          <a:prstGeom prst="rect">
            <a:avLst/>
          </a:prstGeom>
          <a:noFill/>
          <a:ln w="9525">
            <a:noFill/>
            <a:miter lim="800000"/>
            <a:headEnd/>
            <a:tailEnd/>
          </a:ln>
          <a:effectLst/>
        </p:spPr>
        <p:txBody>
          <a:bodyPr wrap="none">
            <a:spAutoFit/>
          </a:bodyPr>
          <a:lstStyle/>
          <a:p>
            <a:r>
              <a:rPr lang="en-US"/>
              <a:t>Dry Years</a:t>
            </a:r>
          </a:p>
        </p:txBody>
      </p:sp>
      <p:sp>
        <p:nvSpPr>
          <p:cNvPr id="96262" name="AutoShape 6"/>
          <p:cNvSpPr>
            <a:spLocks/>
          </p:cNvSpPr>
          <p:nvPr/>
        </p:nvSpPr>
        <p:spPr bwMode="auto">
          <a:xfrm>
            <a:off x="4343400" y="3886200"/>
            <a:ext cx="381000" cy="1371600"/>
          </a:xfrm>
          <a:prstGeom prst="rightBrace">
            <a:avLst>
              <a:gd name="adj1" fmla="val 30000"/>
              <a:gd name="adj2" fmla="val 50000"/>
            </a:avLst>
          </a:prstGeom>
          <a:noFill/>
          <a:ln w="28575">
            <a:solidFill>
              <a:schemeClr val="tx1"/>
            </a:solidFill>
            <a:round/>
            <a:headEnd/>
            <a:tailEnd/>
          </a:ln>
          <a:effectLst/>
        </p:spPr>
        <p:txBody>
          <a:bodyPr wrap="none" anchor="ctr"/>
          <a:lstStyle/>
          <a:p>
            <a:endParaRPr lang="en-US"/>
          </a:p>
        </p:txBody>
      </p:sp>
      <p:sp>
        <p:nvSpPr>
          <p:cNvPr id="96263" name="Text Box 7"/>
          <p:cNvSpPr txBox="1">
            <a:spLocks noChangeArrowheads="1"/>
          </p:cNvSpPr>
          <p:nvPr/>
        </p:nvSpPr>
        <p:spPr bwMode="auto">
          <a:xfrm>
            <a:off x="4953000" y="4419600"/>
            <a:ext cx="2076450" cy="366713"/>
          </a:xfrm>
          <a:prstGeom prst="rect">
            <a:avLst/>
          </a:prstGeom>
          <a:solidFill>
            <a:srgbClr val="FFFFFF"/>
          </a:solidFill>
          <a:ln w="9525">
            <a:noFill/>
            <a:miter lim="800000"/>
            <a:headEnd/>
            <a:tailEnd/>
          </a:ln>
          <a:effectLst/>
        </p:spPr>
        <p:txBody>
          <a:bodyPr wrap="none">
            <a:spAutoFit/>
          </a:bodyPr>
          <a:lstStyle/>
          <a:p>
            <a:r>
              <a:rPr lang="en-US"/>
              <a:t>Snow Level Varies</a:t>
            </a:r>
          </a:p>
        </p:txBody>
      </p:sp>
      <p:sp>
        <p:nvSpPr>
          <p:cNvPr id="96264" name="AutoShape 8"/>
          <p:cNvSpPr>
            <a:spLocks/>
          </p:cNvSpPr>
          <p:nvPr/>
        </p:nvSpPr>
        <p:spPr bwMode="auto">
          <a:xfrm>
            <a:off x="6400800" y="2590800"/>
            <a:ext cx="76200" cy="1143000"/>
          </a:xfrm>
          <a:prstGeom prst="rightBrace">
            <a:avLst>
              <a:gd name="adj1" fmla="val 125000"/>
              <a:gd name="adj2" fmla="val 50000"/>
            </a:avLst>
          </a:prstGeom>
          <a:noFill/>
          <a:ln w="28575">
            <a:solidFill>
              <a:schemeClr val="tx1"/>
            </a:solidFill>
            <a:round/>
            <a:headEnd/>
            <a:tailEnd/>
          </a:ln>
          <a:effectLst/>
        </p:spPr>
        <p:txBody>
          <a:bodyPr wrap="none" anchor="ctr"/>
          <a:lstStyle/>
          <a:p>
            <a:endParaRPr lang="en-US"/>
          </a:p>
        </p:txBody>
      </p:sp>
      <p:sp>
        <p:nvSpPr>
          <p:cNvPr id="96265" name="Text Box 9"/>
          <p:cNvSpPr txBox="1">
            <a:spLocks noChangeArrowheads="1"/>
          </p:cNvSpPr>
          <p:nvPr/>
        </p:nvSpPr>
        <p:spPr bwMode="auto">
          <a:xfrm>
            <a:off x="6553200" y="2819400"/>
            <a:ext cx="1543050" cy="641350"/>
          </a:xfrm>
          <a:prstGeom prst="rect">
            <a:avLst/>
          </a:prstGeom>
          <a:solidFill>
            <a:srgbClr val="FFFFFF"/>
          </a:solidFill>
          <a:ln w="9525">
            <a:noFill/>
            <a:miter lim="800000"/>
            <a:headEnd/>
            <a:tailEnd/>
          </a:ln>
          <a:effectLst/>
        </p:spPr>
        <p:txBody>
          <a:bodyPr wrap="none">
            <a:spAutoFit/>
          </a:bodyPr>
          <a:lstStyle/>
          <a:p>
            <a:pPr algn="ctr"/>
            <a:r>
              <a:rPr lang="en-US"/>
              <a:t>Rain to top of</a:t>
            </a:r>
          </a:p>
          <a:p>
            <a:pPr algn="ctr"/>
            <a:r>
              <a:rPr lang="en-US"/>
              <a:t>watershed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TotalTime>
  <Words>3762</Words>
  <Application>Microsoft Office PowerPoint</Application>
  <PresentationFormat>On-screen Show (4:3)</PresentationFormat>
  <Paragraphs>209</Paragraphs>
  <Slides>24</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Chart</vt:lpstr>
      <vt:lpstr>Estimating Future Floods to Manage Flood Risk</vt:lpstr>
      <vt:lpstr>Talk Overview</vt:lpstr>
      <vt:lpstr>The 200-Year Event</vt:lpstr>
      <vt:lpstr>PowerPoint Presentation</vt:lpstr>
      <vt:lpstr>PowerPoint Presentation</vt:lpstr>
      <vt:lpstr>California’s Wild Precipitation Regime</vt:lpstr>
      <vt:lpstr>PowerPoint Presentation</vt:lpstr>
      <vt:lpstr>More Statistics –  3-Day Peak Flows</vt:lpstr>
      <vt:lpstr>Flood Frequency Curve</vt:lpstr>
      <vt:lpstr>Key Phenomena Affecting California  Water Supply/Flooding:</vt:lpstr>
      <vt:lpstr>From AR Flux to Runoff</vt:lpstr>
      <vt:lpstr>Physical Boundaries</vt:lpstr>
      <vt:lpstr>Climate Change and CA Hydrology</vt:lpstr>
      <vt:lpstr>Climate Change and CA Hydrology – Snow Lines</vt:lpstr>
      <vt:lpstr>Precipitation/Temperature  Distribution Plot</vt:lpstr>
      <vt:lpstr>PowerPoint Presentation</vt:lpstr>
      <vt:lpstr>Managing Floods and the  200-year Event</vt:lpstr>
      <vt:lpstr>Components of Managing Floods</vt:lpstr>
      <vt:lpstr>Climate Change and Flood Planning</vt:lpstr>
      <vt:lpstr>Threshold Analysis Approach</vt:lpstr>
      <vt:lpstr>Developing a Strategy</vt:lpstr>
      <vt:lpstr>Adaptive Management for a  Changing Climate</vt:lpstr>
      <vt:lpstr>PowerPoint Presentation</vt:lpstr>
      <vt:lpstr>Questions?</vt:lpstr>
    </vt:vector>
  </TitlesOfParts>
  <Company>Department of Water Resources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Estimating Future Floods to Manage Flood Risk</dc:title>
  <dc:creator>manderso</dc:creator>
  <cp:lastModifiedBy>Mike A</cp:lastModifiedBy>
  <cp:revision>53</cp:revision>
  <dcterms:created xsi:type="dcterms:W3CDTF">2012-06-04T20:29:43Z</dcterms:created>
  <dcterms:modified xsi:type="dcterms:W3CDTF">2012-07-10T11:52:01Z</dcterms:modified>
</cp:coreProperties>
</file>