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9" r:id="rId1"/>
  </p:sldMasterIdLst>
  <p:notesMasterIdLst>
    <p:notesMasterId r:id="rId20"/>
  </p:notesMasterIdLst>
  <p:handoutMasterIdLst>
    <p:handoutMasterId r:id="rId21"/>
  </p:handoutMasterIdLst>
  <p:sldIdLst>
    <p:sldId id="406" r:id="rId2"/>
    <p:sldId id="386" r:id="rId3"/>
    <p:sldId id="407" r:id="rId4"/>
    <p:sldId id="411" r:id="rId5"/>
    <p:sldId id="430" r:id="rId6"/>
    <p:sldId id="433" r:id="rId7"/>
    <p:sldId id="413" r:id="rId8"/>
    <p:sldId id="414" r:id="rId9"/>
    <p:sldId id="415" r:id="rId10"/>
    <p:sldId id="435" r:id="rId11"/>
    <p:sldId id="416" r:id="rId12"/>
    <p:sldId id="420" r:id="rId13"/>
    <p:sldId id="421" r:id="rId14"/>
    <p:sldId id="436" r:id="rId15"/>
    <p:sldId id="422" r:id="rId16"/>
    <p:sldId id="423" r:id="rId17"/>
    <p:sldId id="424" r:id="rId18"/>
    <p:sldId id="437" r:id="rId19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scaleToFitPaper="1" frameSlides="1"/>
  <p:clrMru>
    <a:srgbClr val="FFB314"/>
    <a:srgbClr val="FFFC68"/>
    <a:srgbClr val="FFE46B"/>
    <a:srgbClr val="1024E4"/>
    <a:srgbClr val="000033"/>
    <a:srgbClr val="FF8000"/>
    <a:srgbClr val="FF0000"/>
    <a:srgbClr val="FFFFD4"/>
    <a:srgbClr val="990000"/>
    <a:srgbClr val="92CDE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vertBarState="maximized">
    <p:restoredLeft sz="15595" autoAdjust="0"/>
    <p:restoredTop sz="94643" autoAdjust="0"/>
  </p:normalViewPr>
  <p:slideViewPr>
    <p:cSldViewPr snapToGrid="0">
      <p:cViewPr>
        <p:scale>
          <a:sx n="100" d="100"/>
          <a:sy n="100" d="100"/>
        </p:scale>
        <p:origin x="-504" y="-2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84560220-9D96-0141-AE9C-7777E6F6A5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7DB51A25-97B9-2A45-B990-342C1C6448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 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B51A25-97B9-2A45-B990-342C1C64487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NRCC data sets are 5K resolution.  </a:t>
            </a:r>
            <a:r>
              <a:rPr lang="en-US" dirty="0" err="1" smtClean="0"/>
              <a:t>Interp</a:t>
            </a:r>
            <a:r>
              <a:rPr lang="en-US" baseline="0" dirty="0" smtClean="0"/>
              <a:t> 1971 on; will be 1950 on.  Hi-res 2011 on ; will be </a:t>
            </a:r>
            <a:r>
              <a:rPr lang="en-US" baseline="0" smtClean="0"/>
              <a:t>1971 on.</a:t>
            </a:r>
            <a:endParaRPr lang="en-US" smtClean="0"/>
          </a:p>
          <a:p>
            <a:r>
              <a:rPr lang="en-US" dirty="0" smtClean="0"/>
              <a:t>NARCCAP data</a:t>
            </a:r>
            <a:r>
              <a:rPr lang="en-US" baseline="0" dirty="0" smtClean="0"/>
              <a:t> sets are 50K resolution.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B51A25-97B9-2A45-B990-342C1C64487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Times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1776" y="3024"/>
              <a:ext cx="3929" cy="1290"/>
              <a:chOff x="1776" y="3024"/>
              <a:chExt cx="3929" cy="1290"/>
            </a:xfrm>
          </p:grpSpPr>
          <p:grpSp>
            <p:nvGrpSpPr>
              <p:cNvPr id="7" name="Group 5"/>
              <p:cNvGrpSpPr>
                <a:grpSpLocks/>
              </p:cNvGrpSpPr>
              <p:nvPr/>
            </p:nvGrpSpPr>
            <p:grpSpPr bwMode="auto">
              <a:xfrm>
                <a:off x="2268" y="3934"/>
                <a:ext cx="638" cy="377"/>
                <a:chOff x="2268" y="3934"/>
                <a:chExt cx="638" cy="377"/>
              </a:xfrm>
            </p:grpSpPr>
            <p:sp>
              <p:nvSpPr>
                <p:cNvPr id="60" name="Oval 6"/>
                <p:cNvSpPr>
                  <a:spLocks noChangeArrowheads="1"/>
                </p:cNvSpPr>
                <p:nvPr/>
              </p:nvSpPr>
              <p:spPr bwMode="hidden">
                <a:xfrm>
                  <a:off x="2268" y="3934"/>
                  <a:ext cx="638" cy="3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Times" charset="0"/>
                  </a:endParaRPr>
                </a:p>
              </p:txBody>
            </p:sp>
            <p:sp>
              <p:nvSpPr>
                <p:cNvPr id="61" name="Oval 7"/>
                <p:cNvSpPr>
                  <a:spLocks noChangeArrowheads="1"/>
                </p:cNvSpPr>
                <p:nvPr/>
              </p:nvSpPr>
              <p:spPr bwMode="hidden">
                <a:xfrm>
                  <a:off x="2314" y="3958"/>
                  <a:ext cx="543" cy="3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87843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Times" charset="0"/>
                  </a:endParaRPr>
                </a:p>
              </p:txBody>
            </p:sp>
            <p:sp>
              <p:nvSpPr>
                <p:cNvPr id="62" name="Oval 8"/>
                <p:cNvSpPr>
                  <a:spLocks noChangeArrowheads="1"/>
                </p:cNvSpPr>
                <p:nvPr/>
              </p:nvSpPr>
              <p:spPr bwMode="hidden">
                <a:xfrm>
                  <a:off x="2341" y="3979"/>
                  <a:ext cx="501" cy="29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098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Times" charset="0"/>
                  </a:endParaRPr>
                </a:p>
              </p:txBody>
            </p:sp>
            <p:sp>
              <p:nvSpPr>
                <p:cNvPr id="63" name="Oval 9"/>
                <p:cNvSpPr>
                  <a:spLocks noChangeArrowheads="1"/>
                </p:cNvSpPr>
                <p:nvPr/>
              </p:nvSpPr>
              <p:spPr bwMode="hidden">
                <a:xfrm>
                  <a:off x="2368" y="3997"/>
                  <a:ext cx="444" cy="25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Times" charset="0"/>
                  </a:endParaRPr>
                </a:p>
              </p:txBody>
            </p:sp>
            <p:sp>
              <p:nvSpPr>
                <p:cNvPr id="64" name="Oval 10"/>
                <p:cNvSpPr>
                  <a:spLocks noChangeArrowheads="1"/>
                </p:cNvSpPr>
                <p:nvPr/>
              </p:nvSpPr>
              <p:spPr bwMode="hidden">
                <a:xfrm>
                  <a:off x="2385" y="4005"/>
                  <a:ext cx="413" cy="24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Times" charset="0"/>
                  </a:endParaRPr>
                </a:p>
              </p:txBody>
            </p:sp>
            <p:sp>
              <p:nvSpPr>
                <p:cNvPr id="65" name="Oval 11"/>
                <p:cNvSpPr>
                  <a:spLocks noChangeArrowheads="1"/>
                </p:cNvSpPr>
                <p:nvPr/>
              </p:nvSpPr>
              <p:spPr bwMode="hidden">
                <a:xfrm>
                  <a:off x="2437" y="4026"/>
                  <a:ext cx="306" cy="19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Times" charset="0"/>
                  </a:endParaRPr>
                </a:p>
              </p:txBody>
            </p:sp>
            <p:sp>
              <p:nvSpPr>
                <p:cNvPr id="66" name="Oval 12"/>
                <p:cNvSpPr>
                  <a:spLocks noChangeArrowheads="1"/>
                </p:cNvSpPr>
                <p:nvPr/>
              </p:nvSpPr>
              <p:spPr bwMode="hidden">
                <a:xfrm>
                  <a:off x="2476" y="4056"/>
                  <a:ext cx="227" cy="13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Times" charset="0"/>
                  </a:endParaRPr>
                </a:p>
              </p:txBody>
            </p:sp>
            <p:sp>
              <p:nvSpPr>
                <p:cNvPr id="67" name="Oval 13"/>
                <p:cNvSpPr>
                  <a:spLocks noChangeArrowheads="1"/>
                </p:cNvSpPr>
                <p:nvPr/>
              </p:nvSpPr>
              <p:spPr bwMode="hidden">
                <a:xfrm>
                  <a:off x="2542" y="4097"/>
                  <a:ext cx="90" cy="6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Times" charset="0"/>
                  </a:endParaRPr>
                </a:p>
              </p:txBody>
            </p:sp>
          </p:grpSp>
          <p:sp>
            <p:nvSpPr>
              <p:cNvPr id="8" name="Oval 14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Times" charset="0"/>
                </a:endParaRPr>
              </a:p>
            </p:txBody>
          </p:sp>
          <p:sp>
            <p:nvSpPr>
              <p:cNvPr id="9" name="Oval 15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Times" charset="0"/>
                </a:endParaRPr>
              </a:p>
            </p:txBody>
          </p:sp>
          <p:sp>
            <p:nvSpPr>
              <p:cNvPr id="10" name="Oval 16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Times" charset="0"/>
                </a:endParaRPr>
              </a:p>
            </p:txBody>
          </p:sp>
          <p:sp>
            <p:nvSpPr>
              <p:cNvPr id="11" name="Oval 17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Times" charset="0"/>
                </a:endParaRPr>
              </a:p>
            </p:txBody>
          </p:sp>
          <p:sp>
            <p:nvSpPr>
              <p:cNvPr id="12" name="Oval 18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Times" charset="0"/>
                </a:endParaRPr>
              </a:p>
            </p:txBody>
          </p:sp>
          <p:sp>
            <p:nvSpPr>
              <p:cNvPr id="13" name="Freeform 19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Times" charset="0"/>
                </a:endParaRPr>
              </a:p>
            </p:txBody>
          </p:sp>
          <p:sp>
            <p:nvSpPr>
              <p:cNvPr id="14" name="Freeform 20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84706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Times" charset="0"/>
                </a:endParaRPr>
              </a:p>
            </p:txBody>
          </p:sp>
          <p:sp>
            <p:nvSpPr>
              <p:cNvPr id="15" name="Freeform 21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Times" charset="0"/>
                </a:endParaRPr>
              </a:p>
            </p:txBody>
          </p:sp>
          <p:sp>
            <p:nvSpPr>
              <p:cNvPr id="16" name="Freeform 22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Times" charset="0"/>
                </a:endParaRPr>
              </a:p>
            </p:txBody>
          </p:sp>
          <p:sp>
            <p:nvSpPr>
              <p:cNvPr id="17" name="Freeform 23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Times" charset="0"/>
                </a:endParaRPr>
              </a:p>
            </p:txBody>
          </p:sp>
          <p:sp>
            <p:nvSpPr>
              <p:cNvPr id="18" name="Freeform 24"/>
              <p:cNvSpPr>
                <a:spLocks/>
              </p:cNvSpPr>
              <p:nvPr/>
            </p:nvSpPr>
            <p:spPr bwMode="hidden">
              <a:xfrm>
                <a:off x="4175" y="4050"/>
                <a:ext cx="180" cy="132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29" y="132"/>
                  </a:cxn>
                  <a:cxn ang="0">
                    <a:pos x="77" y="108"/>
                  </a:cxn>
                  <a:cxn ang="0">
                    <a:pos x="119" y="78"/>
                  </a:cxn>
                  <a:cxn ang="0">
                    <a:pos x="155" y="48"/>
                  </a:cxn>
                  <a:cxn ang="0">
                    <a:pos x="179" y="12"/>
                  </a:cxn>
                  <a:cxn ang="0">
                    <a:pos x="173" y="6"/>
                  </a:cxn>
                  <a:cxn ang="0">
                    <a:pos x="167" y="0"/>
                  </a:cxn>
                  <a:cxn ang="0">
                    <a:pos x="137" y="42"/>
                  </a:cxn>
                  <a:cxn ang="0">
                    <a:pos x="101" y="78"/>
                  </a:cxn>
                  <a:cxn ang="0">
                    <a:pos x="53" y="108"/>
                  </a:cxn>
                  <a:cxn ang="0">
                    <a:pos x="0" y="132"/>
                  </a:cxn>
                  <a:cxn ang="0">
                    <a:pos x="0" y="132"/>
                  </a:cxn>
                </a:cxnLst>
                <a:rect l="0" t="0" r="r" b="b"/>
                <a:pathLst>
                  <a:path w="179" h="132">
                    <a:moveTo>
                      <a:pt x="0" y="132"/>
                    </a:moveTo>
                    <a:lnTo>
                      <a:pt x="29" y="132"/>
                    </a:lnTo>
                    <a:lnTo>
                      <a:pt x="77" y="108"/>
                    </a:lnTo>
                    <a:lnTo>
                      <a:pt x="119" y="78"/>
                    </a:lnTo>
                    <a:lnTo>
                      <a:pt x="155" y="48"/>
                    </a:lnTo>
                    <a:lnTo>
                      <a:pt x="179" y="12"/>
                    </a:lnTo>
                    <a:lnTo>
                      <a:pt x="173" y="6"/>
                    </a:lnTo>
                    <a:lnTo>
                      <a:pt x="167" y="0"/>
                    </a:lnTo>
                    <a:lnTo>
                      <a:pt x="137" y="42"/>
                    </a:lnTo>
                    <a:lnTo>
                      <a:pt x="101" y="78"/>
                    </a:lnTo>
                    <a:lnTo>
                      <a:pt x="53" y="108"/>
                    </a:lnTo>
                    <a:lnTo>
                      <a:pt x="0" y="132"/>
                    </a:lnTo>
                    <a:lnTo>
                      <a:pt x="0" y="1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Times" charset="0"/>
                </a:endParaRPr>
              </a:p>
            </p:txBody>
          </p:sp>
          <p:sp>
            <p:nvSpPr>
              <p:cNvPr id="19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Times" charset="0"/>
                </a:endParaRPr>
              </a:p>
            </p:txBody>
          </p:sp>
          <p:sp>
            <p:nvSpPr>
              <p:cNvPr id="20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Times" charset="0"/>
                </a:endParaRPr>
              </a:p>
            </p:txBody>
          </p:sp>
          <p:sp>
            <p:nvSpPr>
              <p:cNvPr id="21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Times" charset="0"/>
                </a:endParaRPr>
              </a:p>
            </p:txBody>
          </p:sp>
          <p:sp>
            <p:nvSpPr>
              <p:cNvPr id="22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Times" charset="0"/>
                </a:endParaRPr>
              </a:p>
            </p:txBody>
          </p:sp>
          <p:sp>
            <p:nvSpPr>
              <p:cNvPr id="23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Times" charset="0"/>
                </a:endParaRPr>
              </a:p>
            </p:txBody>
          </p:sp>
          <p:sp>
            <p:nvSpPr>
              <p:cNvPr id="24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Times" charset="0"/>
                </a:endParaRPr>
              </a:p>
            </p:txBody>
          </p:sp>
          <p:sp>
            <p:nvSpPr>
              <p:cNvPr id="25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Times" charset="0"/>
                </a:endParaRPr>
              </a:p>
            </p:txBody>
          </p:sp>
          <p:sp>
            <p:nvSpPr>
              <p:cNvPr id="26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Times" charset="0"/>
                </a:endParaRPr>
              </a:p>
            </p:txBody>
          </p:sp>
          <p:sp>
            <p:nvSpPr>
              <p:cNvPr id="27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Times" charset="0"/>
                </a:endParaRPr>
              </a:p>
            </p:txBody>
          </p:sp>
          <p:sp>
            <p:nvSpPr>
              <p:cNvPr id="28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Times" charset="0"/>
                </a:endParaRPr>
              </a:p>
            </p:txBody>
          </p:sp>
          <p:sp>
            <p:nvSpPr>
              <p:cNvPr id="29" name="Freeform 35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Times" charset="0"/>
                </a:endParaRPr>
              </a:p>
            </p:txBody>
          </p:sp>
          <p:sp>
            <p:nvSpPr>
              <p:cNvPr id="30" name="Freeform 36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Times" charset="0"/>
                </a:endParaRPr>
              </a:p>
            </p:txBody>
          </p:sp>
          <p:sp>
            <p:nvSpPr>
              <p:cNvPr id="31" name="Freeform 37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Times" charset="0"/>
                </a:endParaRPr>
              </a:p>
            </p:txBody>
          </p:sp>
          <p:sp>
            <p:nvSpPr>
              <p:cNvPr id="32" name="Freeform 38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Times" charset="0"/>
                </a:endParaRPr>
              </a:p>
            </p:txBody>
          </p:sp>
          <p:sp>
            <p:nvSpPr>
              <p:cNvPr id="33" name="Freeform 39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Times" charset="0"/>
                </a:endParaRPr>
              </a:p>
            </p:txBody>
          </p:sp>
          <p:sp>
            <p:nvSpPr>
              <p:cNvPr id="34" name="Freeform 40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Times" charset="0"/>
                </a:endParaRPr>
              </a:p>
            </p:txBody>
          </p:sp>
          <p:sp>
            <p:nvSpPr>
              <p:cNvPr id="35" name="Freeform 41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Times" charset="0"/>
                </a:endParaRPr>
              </a:p>
            </p:txBody>
          </p:sp>
          <p:sp>
            <p:nvSpPr>
              <p:cNvPr id="36" name="Freeform 42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686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Times" charset="0"/>
                </a:endParaRPr>
              </a:p>
            </p:txBody>
          </p:sp>
          <p:sp>
            <p:nvSpPr>
              <p:cNvPr id="37" name="Freeform 43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Times" charset="0"/>
                </a:endParaRPr>
              </a:p>
            </p:txBody>
          </p:sp>
          <p:sp>
            <p:nvSpPr>
              <p:cNvPr id="38" name="Freeform 44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Times" charset="0"/>
                </a:endParaRPr>
              </a:p>
            </p:txBody>
          </p:sp>
          <p:sp>
            <p:nvSpPr>
              <p:cNvPr id="39" name="Freeform 45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Times" charset="0"/>
                </a:endParaRPr>
              </a:p>
            </p:txBody>
          </p:sp>
          <p:sp>
            <p:nvSpPr>
              <p:cNvPr id="40" name="Freeform 46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Times" charset="0"/>
                </a:endParaRPr>
              </a:p>
            </p:txBody>
          </p:sp>
          <p:sp>
            <p:nvSpPr>
              <p:cNvPr id="41" name="Freeform 47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Times" charset="0"/>
                </a:endParaRPr>
              </a:p>
            </p:txBody>
          </p:sp>
          <p:sp>
            <p:nvSpPr>
              <p:cNvPr id="42" name="Freeform 48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Times" charset="0"/>
                </a:endParaRPr>
              </a:p>
            </p:txBody>
          </p:sp>
          <p:sp>
            <p:nvSpPr>
              <p:cNvPr id="43" name="Freeform 49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Times" charset="0"/>
                </a:endParaRPr>
              </a:p>
            </p:txBody>
          </p:sp>
          <p:sp>
            <p:nvSpPr>
              <p:cNvPr id="44" name="Freeform 50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Times" charset="0"/>
                </a:endParaRPr>
              </a:p>
            </p:txBody>
          </p:sp>
          <p:sp>
            <p:nvSpPr>
              <p:cNvPr id="45" name="Freeform 51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Times" charset="0"/>
                </a:endParaRPr>
              </a:p>
            </p:txBody>
          </p:sp>
          <p:sp>
            <p:nvSpPr>
              <p:cNvPr id="46" name="Freeform 52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Times" charset="0"/>
                </a:endParaRPr>
              </a:p>
            </p:txBody>
          </p:sp>
          <p:sp>
            <p:nvSpPr>
              <p:cNvPr id="47" name="Oval 53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Times" charset="0"/>
                </a:endParaRPr>
              </a:p>
            </p:txBody>
          </p:sp>
          <p:grpSp>
            <p:nvGrpSpPr>
              <p:cNvPr id="48" name="Group 54"/>
              <p:cNvGrpSpPr>
                <a:grpSpLocks/>
              </p:cNvGrpSpPr>
              <p:nvPr/>
            </p:nvGrpSpPr>
            <p:grpSpPr bwMode="auto">
              <a:xfrm>
                <a:off x="4546" y="3608"/>
                <a:ext cx="518" cy="319"/>
                <a:chOff x="4546" y="3608"/>
                <a:chExt cx="518" cy="319"/>
              </a:xfrm>
            </p:grpSpPr>
            <p:sp>
              <p:nvSpPr>
                <p:cNvPr id="54" name="Oval 55"/>
                <p:cNvSpPr>
                  <a:spLocks noChangeArrowheads="1"/>
                </p:cNvSpPr>
                <p:nvPr/>
              </p:nvSpPr>
              <p:spPr bwMode="hidden">
                <a:xfrm>
                  <a:off x="4546" y="3608"/>
                  <a:ext cx="518" cy="31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Times" charset="0"/>
                  </a:endParaRPr>
                </a:p>
              </p:txBody>
            </p:sp>
            <p:sp>
              <p:nvSpPr>
                <p:cNvPr id="55" name="Oval 56"/>
                <p:cNvSpPr>
                  <a:spLocks noChangeArrowheads="1"/>
                </p:cNvSpPr>
                <p:nvPr/>
              </p:nvSpPr>
              <p:spPr bwMode="hidden">
                <a:xfrm>
                  <a:off x="4578" y="3630"/>
                  <a:ext cx="446" cy="27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tint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Times" charset="0"/>
                  </a:endParaRPr>
                </a:p>
              </p:txBody>
            </p:sp>
            <p:sp>
              <p:nvSpPr>
                <p:cNvPr id="56" name="Oval 57"/>
                <p:cNvSpPr>
                  <a:spLocks noChangeArrowheads="1"/>
                </p:cNvSpPr>
                <p:nvPr/>
              </p:nvSpPr>
              <p:spPr bwMode="hidden">
                <a:xfrm>
                  <a:off x="4610" y="3650"/>
                  <a:ext cx="386" cy="23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Times" charset="0"/>
                  </a:endParaRPr>
                </a:p>
              </p:txBody>
            </p:sp>
            <p:sp>
              <p:nvSpPr>
                <p:cNvPr id="57" name="Oval 58"/>
                <p:cNvSpPr>
                  <a:spLocks noChangeArrowheads="1"/>
                </p:cNvSpPr>
                <p:nvPr/>
              </p:nvSpPr>
              <p:spPr bwMode="hidden">
                <a:xfrm>
                  <a:off x="4654" y="3678"/>
                  <a:ext cx="298" cy="1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Times" charset="0"/>
                  </a:endParaRPr>
                </a:p>
              </p:txBody>
            </p:sp>
            <p:sp>
              <p:nvSpPr>
                <p:cNvPr id="58" name="Oval 59"/>
                <p:cNvSpPr>
                  <a:spLocks noChangeArrowheads="1"/>
                </p:cNvSpPr>
                <p:nvPr/>
              </p:nvSpPr>
              <p:spPr bwMode="hidden">
                <a:xfrm>
                  <a:off x="4690" y="3698"/>
                  <a:ext cx="222" cy="13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Times" charset="0"/>
                  </a:endParaRPr>
                </a:p>
              </p:txBody>
            </p:sp>
            <p:sp>
              <p:nvSpPr>
                <p:cNvPr id="59" name="Oval 60"/>
                <p:cNvSpPr>
                  <a:spLocks noChangeArrowheads="1"/>
                </p:cNvSpPr>
                <p:nvPr/>
              </p:nvSpPr>
              <p:spPr bwMode="hidden">
                <a:xfrm>
                  <a:off x="4738" y="3728"/>
                  <a:ext cx="126" cy="8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Times" charset="0"/>
                  </a:endParaRPr>
                </a:p>
              </p:txBody>
            </p:sp>
          </p:grpSp>
          <p:grpSp>
            <p:nvGrpSpPr>
              <p:cNvPr id="49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50" name="Oval 62"/>
                <p:cNvSpPr>
                  <a:spLocks noChangeArrowheads="1"/>
                </p:cNvSpPr>
                <p:nvPr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Times" charset="0"/>
                  </a:endParaRPr>
                </a:p>
              </p:txBody>
            </p:sp>
            <p:sp>
              <p:nvSpPr>
                <p:cNvPr id="51" name="Oval 63"/>
                <p:cNvSpPr>
                  <a:spLocks noChangeArrowheads="1"/>
                </p:cNvSpPr>
                <p:nvPr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Times" charset="0"/>
                  </a:endParaRPr>
                </a:p>
              </p:txBody>
            </p:sp>
            <p:sp>
              <p:nvSpPr>
                <p:cNvPr id="52" name="Oval 64"/>
                <p:cNvSpPr>
                  <a:spLocks noChangeArrowheads="1"/>
                </p:cNvSpPr>
                <p:nvPr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Times" charset="0"/>
                  </a:endParaRPr>
                </a:p>
              </p:txBody>
            </p:sp>
            <p:sp>
              <p:nvSpPr>
                <p:cNvPr id="53" name="Oval 65"/>
                <p:cNvSpPr>
                  <a:spLocks noChangeArrowheads="1"/>
                </p:cNvSpPr>
                <p:nvPr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Times" charset="0"/>
                  </a:endParaRPr>
                </a:p>
              </p:txBody>
            </p:sp>
          </p:grpSp>
        </p:grpSp>
      </p:grpSp>
      <p:sp>
        <p:nvSpPr>
          <p:cNvPr id="416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 bwMode="black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 bwMode="black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 bwMode="black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31275C1A-B8BE-2E44-A369-9C98D192CC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6351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6351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307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latin typeface="Times" charset="0"/>
              </a:endParaRPr>
            </a:p>
          </p:txBody>
        </p:sp>
        <p:grpSp>
          <p:nvGrpSpPr>
            <p:cNvPr id="1031" name="Group 4"/>
            <p:cNvGrpSpPr>
              <a:grpSpLocks/>
            </p:cNvGrpSpPr>
            <p:nvPr/>
          </p:nvGrpSpPr>
          <p:grpSpPr bwMode="auto">
            <a:xfrm>
              <a:off x="1776" y="3024"/>
              <a:ext cx="3929" cy="1290"/>
              <a:chOff x="1776" y="3024"/>
              <a:chExt cx="3929" cy="1290"/>
            </a:xfrm>
          </p:grpSpPr>
          <p:grpSp>
            <p:nvGrpSpPr>
              <p:cNvPr id="1032" name="Group 5"/>
              <p:cNvGrpSpPr>
                <a:grpSpLocks/>
              </p:cNvGrpSpPr>
              <p:nvPr userDrawn="1"/>
            </p:nvGrpSpPr>
            <p:grpSpPr bwMode="auto">
              <a:xfrm>
                <a:off x="2268" y="3934"/>
                <a:ext cx="638" cy="377"/>
                <a:chOff x="2268" y="3934"/>
                <a:chExt cx="638" cy="377"/>
              </a:xfrm>
            </p:grpSpPr>
            <p:sp>
              <p:nvSpPr>
                <p:cNvPr id="3078" name="Oval 6"/>
                <p:cNvSpPr>
                  <a:spLocks noChangeArrowheads="1"/>
                </p:cNvSpPr>
                <p:nvPr/>
              </p:nvSpPr>
              <p:spPr bwMode="hidden">
                <a:xfrm>
                  <a:off x="2268" y="3934"/>
                  <a:ext cx="638" cy="3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Times" charset="0"/>
                  </a:endParaRPr>
                </a:p>
              </p:txBody>
            </p:sp>
            <p:sp>
              <p:nvSpPr>
                <p:cNvPr id="3079" name="Oval 7"/>
                <p:cNvSpPr>
                  <a:spLocks noChangeArrowheads="1"/>
                </p:cNvSpPr>
                <p:nvPr/>
              </p:nvSpPr>
              <p:spPr bwMode="hidden">
                <a:xfrm>
                  <a:off x="2314" y="3958"/>
                  <a:ext cx="543" cy="3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87843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Times" charset="0"/>
                  </a:endParaRPr>
                </a:p>
              </p:txBody>
            </p:sp>
            <p:sp>
              <p:nvSpPr>
                <p:cNvPr id="3080" name="Oval 8"/>
                <p:cNvSpPr>
                  <a:spLocks noChangeArrowheads="1"/>
                </p:cNvSpPr>
                <p:nvPr/>
              </p:nvSpPr>
              <p:spPr bwMode="hidden">
                <a:xfrm>
                  <a:off x="2341" y="3979"/>
                  <a:ext cx="501" cy="29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098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Times" charset="0"/>
                  </a:endParaRPr>
                </a:p>
              </p:txBody>
            </p:sp>
            <p:sp>
              <p:nvSpPr>
                <p:cNvPr id="3081" name="Oval 9"/>
                <p:cNvSpPr>
                  <a:spLocks noChangeArrowheads="1"/>
                </p:cNvSpPr>
                <p:nvPr/>
              </p:nvSpPr>
              <p:spPr bwMode="hidden">
                <a:xfrm>
                  <a:off x="2368" y="3997"/>
                  <a:ext cx="444" cy="25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Times" charset="0"/>
                  </a:endParaRPr>
                </a:p>
              </p:txBody>
            </p:sp>
            <p:sp>
              <p:nvSpPr>
                <p:cNvPr id="3082" name="Oval 10"/>
                <p:cNvSpPr>
                  <a:spLocks noChangeArrowheads="1"/>
                </p:cNvSpPr>
                <p:nvPr/>
              </p:nvSpPr>
              <p:spPr bwMode="hidden">
                <a:xfrm>
                  <a:off x="2385" y="4005"/>
                  <a:ext cx="413" cy="24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Times" charset="0"/>
                  </a:endParaRPr>
                </a:p>
              </p:txBody>
            </p:sp>
            <p:sp>
              <p:nvSpPr>
                <p:cNvPr id="3083" name="Oval 11"/>
                <p:cNvSpPr>
                  <a:spLocks noChangeArrowheads="1"/>
                </p:cNvSpPr>
                <p:nvPr/>
              </p:nvSpPr>
              <p:spPr bwMode="hidden">
                <a:xfrm>
                  <a:off x="2437" y="4026"/>
                  <a:ext cx="306" cy="19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Times" charset="0"/>
                  </a:endParaRPr>
                </a:p>
              </p:txBody>
            </p:sp>
            <p:sp>
              <p:nvSpPr>
                <p:cNvPr id="3084" name="Oval 12"/>
                <p:cNvSpPr>
                  <a:spLocks noChangeArrowheads="1"/>
                </p:cNvSpPr>
                <p:nvPr/>
              </p:nvSpPr>
              <p:spPr bwMode="hidden">
                <a:xfrm>
                  <a:off x="2476" y="4056"/>
                  <a:ext cx="227" cy="13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Times" charset="0"/>
                  </a:endParaRPr>
                </a:p>
              </p:txBody>
            </p:sp>
            <p:sp>
              <p:nvSpPr>
                <p:cNvPr id="3085" name="Oval 13"/>
                <p:cNvSpPr>
                  <a:spLocks noChangeArrowheads="1"/>
                </p:cNvSpPr>
                <p:nvPr/>
              </p:nvSpPr>
              <p:spPr bwMode="hidden">
                <a:xfrm>
                  <a:off x="2542" y="4097"/>
                  <a:ext cx="90" cy="6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Times" charset="0"/>
                  </a:endParaRPr>
                </a:p>
              </p:txBody>
            </p:sp>
          </p:grpSp>
          <p:sp>
            <p:nvSpPr>
              <p:cNvPr id="3086" name="Oval 14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Times" charset="0"/>
                </a:endParaRPr>
              </a:p>
            </p:txBody>
          </p:sp>
          <p:sp>
            <p:nvSpPr>
              <p:cNvPr id="3087" name="Oval 15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Times" charset="0"/>
                </a:endParaRPr>
              </a:p>
            </p:txBody>
          </p:sp>
          <p:sp>
            <p:nvSpPr>
              <p:cNvPr id="3088" name="Oval 16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Times" charset="0"/>
                </a:endParaRPr>
              </a:p>
            </p:txBody>
          </p:sp>
          <p:sp>
            <p:nvSpPr>
              <p:cNvPr id="3089" name="Oval 17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Times" charset="0"/>
                </a:endParaRPr>
              </a:p>
            </p:txBody>
          </p:sp>
          <p:sp>
            <p:nvSpPr>
              <p:cNvPr id="3090" name="Oval 18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Times" charset="0"/>
                </a:endParaRPr>
              </a:p>
            </p:txBody>
          </p:sp>
          <p:sp>
            <p:nvSpPr>
              <p:cNvPr id="3091" name="Freeform 19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Times" charset="0"/>
                </a:endParaRPr>
              </a:p>
            </p:txBody>
          </p:sp>
          <p:sp>
            <p:nvSpPr>
              <p:cNvPr id="3092" name="Freeform 20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84706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Times" charset="0"/>
                </a:endParaRPr>
              </a:p>
            </p:txBody>
          </p:sp>
          <p:sp>
            <p:nvSpPr>
              <p:cNvPr id="3093" name="Freeform 21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Times" charset="0"/>
                </a:endParaRPr>
              </a:p>
            </p:txBody>
          </p:sp>
          <p:sp>
            <p:nvSpPr>
              <p:cNvPr id="3094" name="Freeform 22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Times" charset="0"/>
                </a:endParaRPr>
              </a:p>
            </p:txBody>
          </p:sp>
          <p:sp>
            <p:nvSpPr>
              <p:cNvPr id="3095" name="Freeform 23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Times" charset="0"/>
                </a:endParaRPr>
              </a:p>
            </p:txBody>
          </p:sp>
          <p:sp>
            <p:nvSpPr>
              <p:cNvPr id="3096" name="Freeform 24"/>
              <p:cNvSpPr>
                <a:spLocks/>
              </p:cNvSpPr>
              <p:nvPr/>
            </p:nvSpPr>
            <p:spPr bwMode="hidden">
              <a:xfrm>
                <a:off x="4175" y="4050"/>
                <a:ext cx="180" cy="132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29" y="132"/>
                  </a:cxn>
                  <a:cxn ang="0">
                    <a:pos x="77" y="108"/>
                  </a:cxn>
                  <a:cxn ang="0">
                    <a:pos x="119" y="78"/>
                  </a:cxn>
                  <a:cxn ang="0">
                    <a:pos x="155" y="48"/>
                  </a:cxn>
                  <a:cxn ang="0">
                    <a:pos x="179" y="12"/>
                  </a:cxn>
                  <a:cxn ang="0">
                    <a:pos x="173" y="6"/>
                  </a:cxn>
                  <a:cxn ang="0">
                    <a:pos x="167" y="0"/>
                  </a:cxn>
                  <a:cxn ang="0">
                    <a:pos x="137" y="42"/>
                  </a:cxn>
                  <a:cxn ang="0">
                    <a:pos x="101" y="78"/>
                  </a:cxn>
                  <a:cxn ang="0">
                    <a:pos x="53" y="108"/>
                  </a:cxn>
                  <a:cxn ang="0">
                    <a:pos x="0" y="132"/>
                  </a:cxn>
                  <a:cxn ang="0">
                    <a:pos x="0" y="132"/>
                  </a:cxn>
                </a:cxnLst>
                <a:rect l="0" t="0" r="r" b="b"/>
                <a:pathLst>
                  <a:path w="179" h="132">
                    <a:moveTo>
                      <a:pt x="0" y="132"/>
                    </a:moveTo>
                    <a:lnTo>
                      <a:pt x="29" y="132"/>
                    </a:lnTo>
                    <a:lnTo>
                      <a:pt x="77" y="108"/>
                    </a:lnTo>
                    <a:lnTo>
                      <a:pt x="119" y="78"/>
                    </a:lnTo>
                    <a:lnTo>
                      <a:pt x="155" y="48"/>
                    </a:lnTo>
                    <a:lnTo>
                      <a:pt x="179" y="12"/>
                    </a:lnTo>
                    <a:lnTo>
                      <a:pt x="173" y="6"/>
                    </a:lnTo>
                    <a:lnTo>
                      <a:pt x="167" y="0"/>
                    </a:lnTo>
                    <a:lnTo>
                      <a:pt x="137" y="42"/>
                    </a:lnTo>
                    <a:lnTo>
                      <a:pt x="101" y="78"/>
                    </a:lnTo>
                    <a:lnTo>
                      <a:pt x="53" y="108"/>
                    </a:lnTo>
                    <a:lnTo>
                      <a:pt x="0" y="132"/>
                    </a:lnTo>
                    <a:lnTo>
                      <a:pt x="0" y="1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Times" charset="0"/>
                </a:endParaRPr>
              </a:p>
            </p:txBody>
          </p:sp>
          <p:sp>
            <p:nvSpPr>
              <p:cNvPr id="309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Times" charset="0"/>
                </a:endParaRPr>
              </a:p>
            </p:txBody>
          </p:sp>
          <p:sp>
            <p:nvSpPr>
              <p:cNvPr id="309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Times" charset="0"/>
                </a:endParaRPr>
              </a:p>
            </p:txBody>
          </p:sp>
          <p:sp>
            <p:nvSpPr>
              <p:cNvPr id="309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Times" charset="0"/>
                </a:endParaRPr>
              </a:p>
            </p:txBody>
          </p:sp>
          <p:sp>
            <p:nvSpPr>
              <p:cNvPr id="310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Times" charset="0"/>
                </a:endParaRPr>
              </a:p>
            </p:txBody>
          </p:sp>
          <p:sp>
            <p:nvSpPr>
              <p:cNvPr id="310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Times" charset="0"/>
                </a:endParaRPr>
              </a:p>
            </p:txBody>
          </p:sp>
          <p:sp>
            <p:nvSpPr>
              <p:cNvPr id="310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Times" charset="0"/>
                </a:endParaRPr>
              </a:p>
            </p:txBody>
          </p:sp>
          <p:sp>
            <p:nvSpPr>
              <p:cNvPr id="310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Times" charset="0"/>
                </a:endParaRPr>
              </a:p>
            </p:txBody>
          </p:sp>
          <p:sp>
            <p:nvSpPr>
              <p:cNvPr id="310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Times" charset="0"/>
                </a:endParaRPr>
              </a:p>
            </p:txBody>
          </p:sp>
          <p:sp>
            <p:nvSpPr>
              <p:cNvPr id="310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Times" charset="0"/>
                </a:endParaRPr>
              </a:p>
            </p:txBody>
          </p:sp>
          <p:sp>
            <p:nvSpPr>
              <p:cNvPr id="310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Times" charset="0"/>
                </a:endParaRPr>
              </a:p>
            </p:txBody>
          </p:sp>
          <p:sp>
            <p:nvSpPr>
              <p:cNvPr id="3107" name="Freeform 35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Times" charset="0"/>
                </a:endParaRPr>
              </a:p>
            </p:txBody>
          </p:sp>
          <p:sp>
            <p:nvSpPr>
              <p:cNvPr id="3108" name="Freeform 36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Times" charset="0"/>
                </a:endParaRPr>
              </a:p>
            </p:txBody>
          </p:sp>
          <p:sp>
            <p:nvSpPr>
              <p:cNvPr id="3109" name="Freeform 37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Times" charset="0"/>
                </a:endParaRPr>
              </a:p>
            </p:txBody>
          </p:sp>
          <p:sp>
            <p:nvSpPr>
              <p:cNvPr id="3110" name="Freeform 38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Times" charset="0"/>
                </a:endParaRPr>
              </a:p>
            </p:txBody>
          </p:sp>
          <p:sp>
            <p:nvSpPr>
              <p:cNvPr id="3111" name="Freeform 39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Times" charset="0"/>
                </a:endParaRPr>
              </a:p>
            </p:txBody>
          </p:sp>
          <p:sp>
            <p:nvSpPr>
              <p:cNvPr id="3112" name="Freeform 40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Times" charset="0"/>
                </a:endParaRPr>
              </a:p>
            </p:txBody>
          </p:sp>
          <p:sp>
            <p:nvSpPr>
              <p:cNvPr id="3113" name="Freeform 41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Times" charset="0"/>
                </a:endParaRPr>
              </a:p>
            </p:txBody>
          </p:sp>
          <p:sp>
            <p:nvSpPr>
              <p:cNvPr id="3114" name="Freeform 42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686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Times" charset="0"/>
                </a:endParaRPr>
              </a:p>
            </p:txBody>
          </p:sp>
          <p:sp>
            <p:nvSpPr>
              <p:cNvPr id="3115" name="Freeform 43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Times" charset="0"/>
                </a:endParaRPr>
              </a:p>
            </p:txBody>
          </p:sp>
          <p:sp>
            <p:nvSpPr>
              <p:cNvPr id="3116" name="Freeform 44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Times" charset="0"/>
                </a:endParaRPr>
              </a:p>
            </p:txBody>
          </p:sp>
          <p:sp>
            <p:nvSpPr>
              <p:cNvPr id="3117" name="Freeform 45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Times" charset="0"/>
                </a:endParaRPr>
              </a:p>
            </p:txBody>
          </p:sp>
          <p:sp>
            <p:nvSpPr>
              <p:cNvPr id="3118" name="Freeform 46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Times" charset="0"/>
                </a:endParaRPr>
              </a:p>
            </p:txBody>
          </p:sp>
          <p:sp>
            <p:nvSpPr>
              <p:cNvPr id="3119" name="Freeform 47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Times" charset="0"/>
                </a:endParaRPr>
              </a:p>
            </p:txBody>
          </p:sp>
          <p:sp>
            <p:nvSpPr>
              <p:cNvPr id="3120" name="Freeform 48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Times" charset="0"/>
                </a:endParaRPr>
              </a:p>
            </p:txBody>
          </p:sp>
          <p:sp>
            <p:nvSpPr>
              <p:cNvPr id="3121" name="Freeform 49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Times" charset="0"/>
                </a:endParaRPr>
              </a:p>
            </p:txBody>
          </p:sp>
          <p:sp>
            <p:nvSpPr>
              <p:cNvPr id="3122" name="Freeform 50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Times" charset="0"/>
                </a:endParaRPr>
              </a:p>
            </p:txBody>
          </p:sp>
          <p:sp>
            <p:nvSpPr>
              <p:cNvPr id="3123" name="Freeform 51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Times" charset="0"/>
                </a:endParaRPr>
              </a:p>
            </p:txBody>
          </p:sp>
          <p:sp>
            <p:nvSpPr>
              <p:cNvPr id="3124" name="Freeform 52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Times" charset="0"/>
                </a:endParaRPr>
              </a:p>
            </p:txBody>
          </p:sp>
          <p:sp>
            <p:nvSpPr>
              <p:cNvPr id="3125" name="Oval 53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en-US" dirty="0">
                  <a:latin typeface="Times" charset="0"/>
                </a:endParaRPr>
              </a:p>
            </p:txBody>
          </p:sp>
          <p:grpSp>
            <p:nvGrpSpPr>
              <p:cNvPr id="1073" name="Group 54"/>
              <p:cNvGrpSpPr>
                <a:grpSpLocks/>
              </p:cNvGrpSpPr>
              <p:nvPr userDrawn="1"/>
            </p:nvGrpSpPr>
            <p:grpSpPr bwMode="auto">
              <a:xfrm>
                <a:off x="4546" y="3608"/>
                <a:ext cx="518" cy="319"/>
                <a:chOff x="4546" y="3608"/>
                <a:chExt cx="518" cy="319"/>
              </a:xfrm>
            </p:grpSpPr>
            <p:sp>
              <p:nvSpPr>
                <p:cNvPr id="3127" name="Oval 55"/>
                <p:cNvSpPr>
                  <a:spLocks noChangeArrowheads="1"/>
                </p:cNvSpPr>
                <p:nvPr/>
              </p:nvSpPr>
              <p:spPr bwMode="hidden">
                <a:xfrm>
                  <a:off x="4546" y="3608"/>
                  <a:ext cx="518" cy="31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Times" charset="0"/>
                  </a:endParaRPr>
                </a:p>
              </p:txBody>
            </p:sp>
            <p:sp>
              <p:nvSpPr>
                <p:cNvPr id="3128" name="Oval 56"/>
                <p:cNvSpPr>
                  <a:spLocks noChangeArrowheads="1"/>
                </p:cNvSpPr>
                <p:nvPr/>
              </p:nvSpPr>
              <p:spPr bwMode="hidden">
                <a:xfrm>
                  <a:off x="4578" y="3630"/>
                  <a:ext cx="446" cy="27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tint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Times" charset="0"/>
                  </a:endParaRPr>
                </a:p>
              </p:txBody>
            </p:sp>
            <p:sp>
              <p:nvSpPr>
                <p:cNvPr id="3129" name="Oval 57"/>
                <p:cNvSpPr>
                  <a:spLocks noChangeArrowheads="1"/>
                </p:cNvSpPr>
                <p:nvPr/>
              </p:nvSpPr>
              <p:spPr bwMode="hidden">
                <a:xfrm>
                  <a:off x="4610" y="3650"/>
                  <a:ext cx="386" cy="23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Times" charset="0"/>
                  </a:endParaRPr>
                </a:p>
              </p:txBody>
            </p:sp>
            <p:sp>
              <p:nvSpPr>
                <p:cNvPr id="3130" name="Oval 58"/>
                <p:cNvSpPr>
                  <a:spLocks noChangeArrowheads="1"/>
                </p:cNvSpPr>
                <p:nvPr/>
              </p:nvSpPr>
              <p:spPr bwMode="hidden">
                <a:xfrm>
                  <a:off x="4654" y="3678"/>
                  <a:ext cx="298" cy="1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Times" charset="0"/>
                  </a:endParaRPr>
                </a:p>
              </p:txBody>
            </p:sp>
            <p:sp>
              <p:nvSpPr>
                <p:cNvPr id="3131" name="Oval 59"/>
                <p:cNvSpPr>
                  <a:spLocks noChangeArrowheads="1"/>
                </p:cNvSpPr>
                <p:nvPr/>
              </p:nvSpPr>
              <p:spPr bwMode="hidden">
                <a:xfrm>
                  <a:off x="4690" y="3698"/>
                  <a:ext cx="222" cy="13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Times" charset="0"/>
                  </a:endParaRPr>
                </a:p>
              </p:txBody>
            </p:sp>
            <p:sp>
              <p:nvSpPr>
                <p:cNvPr id="3132" name="Oval 60"/>
                <p:cNvSpPr>
                  <a:spLocks noChangeArrowheads="1"/>
                </p:cNvSpPr>
                <p:nvPr/>
              </p:nvSpPr>
              <p:spPr bwMode="hidden">
                <a:xfrm>
                  <a:off x="4738" y="3728"/>
                  <a:ext cx="126" cy="8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Times" charset="0"/>
                  </a:endParaRPr>
                </a:p>
              </p:txBody>
            </p:sp>
          </p:grpSp>
          <p:grpSp>
            <p:nvGrpSpPr>
              <p:cNvPr id="1074" name="Group 61"/>
              <p:cNvGrpSpPr>
                <a:grpSpLocks/>
              </p:cNvGrpSpPr>
              <p:nvPr userDrawn="1"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3134" name="Oval 62"/>
                <p:cNvSpPr>
                  <a:spLocks noChangeArrowheads="1"/>
                </p:cNvSpPr>
                <p:nvPr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Times" charset="0"/>
                  </a:endParaRPr>
                </a:p>
              </p:txBody>
            </p:sp>
            <p:sp>
              <p:nvSpPr>
                <p:cNvPr id="3135" name="Oval 63"/>
                <p:cNvSpPr>
                  <a:spLocks noChangeArrowheads="1"/>
                </p:cNvSpPr>
                <p:nvPr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Times" charset="0"/>
                  </a:endParaRPr>
                </a:p>
              </p:txBody>
            </p:sp>
            <p:sp>
              <p:nvSpPr>
                <p:cNvPr id="3136" name="Oval 64"/>
                <p:cNvSpPr>
                  <a:spLocks noChangeArrowheads="1"/>
                </p:cNvSpPr>
                <p:nvPr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Times" charset="0"/>
                  </a:endParaRPr>
                </a:p>
              </p:txBody>
            </p:sp>
            <p:sp>
              <p:nvSpPr>
                <p:cNvPr id="3137" name="Oval 65"/>
                <p:cNvSpPr>
                  <a:spLocks noChangeArrowheads="1"/>
                </p:cNvSpPr>
                <p:nvPr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pPr>
                    <a:defRPr/>
                  </a:pPr>
                  <a:endParaRPr lang="en-US" dirty="0">
                    <a:latin typeface="Times" charset="0"/>
                  </a:endParaRPr>
                </a:p>
              </p:txBody>
            </p:sp>
          </p:grpSp>
        </p:grpSp>
      </p:grpSp>
      <p:sp>
        <p:nvSpPr>
          <p:cNvPr id="3138" name="Rectangle 66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42" name="Rectangle 70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57200" y="16002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8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342900" indent="-342900" algn="l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Clr>
          <a:srgbClr val="FFFF66"/>
        </a:buClr>
        <a:buSzPct val="80000"/>
        <a:buFont typeface="Wingdings" pitchFamily="1" charset="2"/>
        <a:buChar char="§"/>
        <a:defRPr sz="30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SzPct val="80000"/>
        <a:buFont typeface="Times" pitchFamily="1" charset="0"/>
        <a:buChar char="•"/>
        <a:defRPr sz="26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SzPct val="80000"/>
        <a:buFont typeface="Times" pitchFamily="1" charset="0"/>
        <a:buChar char="•"/>
        <a:defRPr sz="24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SzPct val="80000"/>
        <a:buFont typeface="Times" pitchFamily="1" charset="0"/>
        <a:buChar char="•"/>
        <a:defRPr sz="20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SzPct val="80000"/>
        <a:buFont typeface="Times" pitchFamily="1" charset="0"/>
        <a:buChar char="•"/>
        <a:defRPr sz="20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FF66"/>
        </a:buClr>
        <a:buSzPct val="80000"/>
        <a:buFont typeface="Times" pitchFamily="-112" charset="0"/>
        <a:buChar char="•"/>
        <a:defRPr sz="20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FF66"/>
        </a:buClr>
        <a:buSzPct val="80000"/>
        <a:buFont typeface="Times" pitchFamily="-112" charset="0"/>
        <a:buChar char="•"/>
        <a:defRPr sz="20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FF66"/>
        </a:buClr>
        <a:buSzPct val="80000"/>
        <a:buFont typeface="Times" pitchFamily="-112" charset="0"/>
        <a:buChar char="•"/>
        <a:defRPr sz="20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FF66"/>
        </a:buClr>
        <a:buSzPct val="80000"/>
        <a:buFont typeface="Times" pitchFamily="-112" charset="0"/>
        <a:buChar char="•"/>
        <a:defRPr sz="2000">
          <a:solidFill>
            <a:srgbClr val="FFFF66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65163" y="787400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en-US" sz="3200" cap="none" dirty="0" smtClean="0">
                <a:solidFill>
                  <a:srgbClr val="FFFF00"/>
                </a:solidFill>
                <a:latin typeface="+mn-lt"/>
              </a:rPr>
              <a:t>Regional Climate Centers</a:t>
            </a:r>
            <a:br>
              <a:rPr lang="en-US" sz="3200" cap="none" dirty="0" smtClean="0">
                <a:solidFill>
                  <a:srgbClr val="FFFF00"/>
                </a:solidFill>
                <a:latin typeface="+mn-lt"/>
              </a:rPr>
            </a:br>
            <a:r>
              <a:rPr lang="en-US" sz="3200" cap="none" dirty="0" smtClean="0">
                <a:solidFill>
                  <a:srgbClr val="FFFF00"/>
                </a:solidFill>
                <a:latin typeface="+mn-lt"/>
              </a:rPr>
              <a:t>ACIS Update</a:t>
            </a:r>
            <a:endParaRPr lang="en-US" sz="3200" cap="none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58813" y="2112963"/>
            <a:ext cx="7772400" cy="1500187"/>
          </a:xfrm>
        </p:spPr>
        <p:txBody>
          <a:bodyPr/>
          <a:lstStyle/>
          <a:p>
            <a:pPr algn="ctr"/>
            <a:r>
              <a:rPr lang="en-US" dirty="0" smtClean="0"/>
              <a:t>Keith Eggleston</a:t>
            </a:r>
          </a:p>
          <a:p>
            <a:pPr algn="ctr"/>
            <a:r>
              <a:rPr lang="en-US" dirty="0" smtClean="0"/>
              <a:t>Northeast Regional Climate Center</a:t>
            </a:r>
          </a:p>
          <a:p>
            <a:pPr algn="ctr"/>
            <a:r>
              <a:rPr lang="en-US" dirty="0" smtClean="0"/>
              <a:t>Cornell University</a:t>
            </a:r>
            <a:endParaRPr lang="en-US" dirty="0"/>
          </a:p>
        </p:txBody>
      </p:sp>
      <p:pic>
        <p:nvPicPr>
          <p:cNvPr id="9" name="Picture 8" descr="rcc-logo-2010-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5030" y="4442430"/>
            <a:ext cx="1783139" cy="17831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GRID ACIS – Single Grid Point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550" y="1163637"/>
            <a:ext cx="8229600" cy="50292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charset="2"/>
              <a:buChar char="§"/>
              <a:defRPr/>
            </a:pPr>
            <a:r>
              <a:rPr lang="en-US" sz="1800" b="1" dirty="0" smtClean="0">
                <a:solidFill>
                  <a:srgbClr val="FFFF00"/>
                </a:solidFill>
                <a:latin typeface="Arial Narrow"/>
                <a:ea typeface="ＭＳ Ｐゴシック" charset="-128"/>
                <a:cs typeface="Arial Narrow"/>
              </a:rPr>
              <a:t>/</a:t>
            </a:r>
            <a:r>
              <a:rPr lang="en-US" sz="1800" b="1" dirty="0" err="1" smtClean="0">
                <a:solidFill>
                  <a:srgbClr val="FFFF00"/>
                </a:solidFill>
                <a:latin typeface="Arial Narrow"/>
                <a:ea typeface="ＭＳ Ｐゴシック" charset="-128"/>
                <a:cs typeface="Arial Narrow"/>
              </a:rPr>
              <a:t>StnData</a:t>
            </a:r>
            <a:r>
              <a:rPr lang="en-US" sz="1800" dirty="0" smtClean="0">
                <a:solidFill>
                  <a:srgbClr val="FFFFD4"/>
                </a:solidFill>
                <a:latin typeface="Arial Narrow"/>
                <a:ea typeface="ＭＳ Ｐゴシック" charset="-128"/>
                <a:cs typeface="Arial Narrow"/>
              </a:rPr>
              <a:t>?                </a:t>
            </a:r>
            <a:r>
              <a:rPr lang="en-US" sz="1800" b="1" dirty="0" err="1" smtClean="0">
                <a:solidFill>
                  <a:srgbClr val="FFFF00"/>
                </a:solidFill>
                <a:latin typeface="Arial Narrow"/>
                <a:ea typeface="ＭＳ Ｐゴシック" charset="-128"/>
                <a:cs typeface="Arial Narrow"/>
              </a:rPr>
              <a:t>sid</a:t>
            </a:r>
            <a:r>
              <a:rPr lang="en-US" sz="1800" b="1" dirty="0" smtClean="0">
                <a:solidFill>
                  <a:srgbClr val="FFFF00"/>
                </a:solidFill>
                <a:latin typeface="Arial Narrow"/>
                <a:ea typeface="ＭＳ Ｐゴシック" charset="-128"/>
                <a:cs typeface="Arial Narrow"/>
              </a:rPr>
              <a:t>=</a:t>
            </a:r>
            <a:r>
              <a:rPr lang="en-US" sz="1800" b="1" dirty="0" err="1" smtClean="0">
                <a:solidFill>
                  <a:srgbClr val="FFFF00"/>
                </a:solidFill>
                <a:latin typeface="Arial Narrow"/>
                <a:ea typeface="ＭＳ Ｐゴシック" charset="-128"/>
                <a:cs typeface="Arial Narrow"/>
              </a:rPr>
              <a:t>KIAD</a:t>
            </a:r>
            <a:r>
              <a:rPr lang="en-US" sz="1800" dirty="0" err="1" smtClean="0">
                <a:solidFill>
                  <a:srgbClr val="FFFFD4"/>
                </a:solidFill>
                <a:latin typeface="Arial Narrow"/>
                <a:ea typeface="ＭＳ Ｐゴシック" charset="-128"/>
                <a:cs typeface="Arial Narrow"/>
              </a:rPr>
              <a:t>&amp;sdate</a:t>
            </a:r>
            <a:r>
              <a:rPr lang="en-US" sz="1800" dirty="0" smtClean="0">
                <a:solidFill>
                  <a:srgbClr val="FFFFD4"/>
                </a:solidFill>
                <a:latin typeface="Arial Narrow"/>
                <a:ea typeface="ＭＳ Ｐゴシック" charset="-128"/>
                <a:cs typeface="Arial Narrow"/>
              </a:rPr>
              <a:t>=2010-02-04&amp;edate=2010-02-08&amp;elems=</a:t>
            </a:r>
            <a:r>
              <a:rPr lang="en-US" sz="1800" dirty="0" err="1" smtClean="0">
                <a:solidFill>
                  <a:srgbClr val="FFFFD4"/>
                </a:solidFill>
                <a:latin typeface="Arial Narrow"/>
                <a:ea typeface="ＭＳ Ｐゴシック" charset="-128"/>
                <a:cs typeface="Arial Narrow"/>
              </a:rPr>
              <a:t>maxt,mint,pcpn</a:t>
            </a:r>
            <a:endParaRPr lang="en-US" sz="1800" b="1" dirty="0" smtClean="0">
              <a:solidFill>
                <a:srgbClr val="FFFF00"/>
              </a:solidFill>
              <a:latin typeface="Arial Narrow"/>
              <a:ea typeface="ＭＳ Ｐゴシック" charset="-128"/>
              <a:cs typeface="Arial Narrow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1800" b="1" dirty="0" smtClean="0">
                <a:solidFill>
                  <a:srgbClr val="FFFF00"/>
                </a:solidFill>
                <a:latin typeface="Arial Narrow"/>
                <a:ea typeface="ＭＳ Ｐゴシック" charset="-128"/>
                <a:cs typeface="Arial Narrow"/>
              </a:rPr>
              <a:t>/GridData</a:t>
            </a:r>
            <a:r>
              <a:rPr lang="en-US" sz="1800" dirty="0" smtClean="0">
                <a:solidFill>
                  <a:srgbClr val="FFFFD4"/>
                </a:solidFill>
                <a:latin typeface="Arial Narrow"/>
                <a:ea typeface="ＭＳ Ｐゴシック" charset="-128"/>
                <a:cs typeface="Arial Narrow"/>
              </a:rPr>
              <a:t>?</a:t>
            </a:r>
            <a:r>
              <a:rPr lang="en-US" sz="1800" b="1" dirty="0" smtClean="0">
                <a:solidFill>
                  <a:srgbClr val="FFFF00"/>
                </a:solidFill>
                <a:latin typeface="Arial Narrow"/>
                <a:ea typeface="ＭＳ Ｐゴシック" charset="-128"/>
                <a:cs typeface="Arial Narrow"/>
              </a:rPr>
              <a:t>grid=3</a:t>
            </a:r>
            <a:r>
              <a:rPr lang="en-US" sz="1800" dirty="0" smtClean="0">
                <a:solidFill>
                  <a:srgbClr val="FFFFD4"/>
                </a:solidFill>
                <a:latin typeface="Arial Narrow"/>
                <a:ea typeface="ＭＳ Ｐゴシック" charset="-128"/>
                <a:cs typeface="Arial Narrow"/>
              </a:rPr>
              <a:t>&amp;</a:t>
            </a:r>
            <a:r>
              <a:rPr lang="en-US" sz="1800" b="1" dirty="0" smtClean="0">
                <a:solidFill>
                  <a:srgbClr val="FFFF00"/>
                </a:solidFill>
                <a:latin typeface="Arial Narrow"/>
                <a:ea typeface="ＭＳ Ｐゴシック" charset="-128"/>
                <a:cs typeface="Arial Narrow"/>
              </a:rPr>
              <a:t>loc=-77.46,38.94</a:t>
            </a:r>
            <a:r>
              <a:rPr lang="en-US" sz="1800" dirty="0" smtClean="0">
                <a:solidFill>
                  <a:srgbClr val="FFFFD4"/>
                </a:solidFill>
                <a:latin typeface="Arial Narrow"/>
                <a:ea typeface="ＭＳ Ｐゴシック" charset="-128"/>
                <a:cs typeface="Arial Narrow"/>
              </a:rPr>
              <a:t>&amp;sdate=2010-02-04&amp;edate=2010-02-08&amp;elems=maxt,mint,pcpn</a:t>
            </a:r>
          </a:p>
          <a:p>
            <a:pPr lvl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sz="1400" dirty="0" smtClean="0"/>
              <a:t>2010-02-04, 40, 26, 0.02</a:t>
            </a:r>
          </a:p>
          <a:p>
            <a:pPr lvl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sz="1400" dirty="0" smtClean="0"/>
              <a:t>2010-02-05, 40, 27, 0.00</a:t>
            </a:r>
          </a:p>
          <a:p>
            <a:pPr lvl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sz="1400" dirty="0" smtClean="0"/>
              <a:t>2010-02-06, 36, 27, 1.63</a:t>
            </a:r>
          </a:p>
          <a:p>
            <a:pPr lvl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sz="1400" dirty="0" smtClean="0"/>
              <a:t>2010-02-07, 29, 12, 0.75</a:t>
            </a:r>
          </a:p>
          <a:p>
            <a:pPr lvl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sz="1400" dirty="0" smtClean="0"/>
              <a:t>2010-02-08, 32, 11, 0.00</a:t>
            </a:r>
            <a:endParaRPr lang="en-US" sz="1800" dirty="0" smtClean="0">
              <a:solidFill>
                <a:srgbClr val="FFFFD4"/>
              </a:solidFill>
              <a:latin typeface="Arial Narrow"/>
              <a:ea typeface="ＭＳ Ｐゴシック" charset="-128"/>
              <a:cs typeface="Arial Narrow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2400" dirty="0" smtClean="0">
                <a:solidFill>
                  <a:srgbClr val="FFFC68"/>
                </a:solidFill>
                <a:ea typeface="ＭＳ Ｐゴシック" charset="-128"/>
                <a:cs typeface="Arial Narrow"/>
              </a:rPr>
              <a:t>Differences</a:t>
            </a:r>
          </a:p>
          <a:p>
            <a:pPr marL="457200" lvl="1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dirty="0" smtClean="0">
                <a:solidFill>
                  <a:srgbClr val="FFFC68"/>
                </a:solidFill>
                <a:ea typeface="ＭＳ Ｐゴシック" charset="-128"/>
                <a:cs typeface="Arial Narrow"/>
              </a:rPr>
              <a:t>Call to GridData instead of StnData</a:t>
            </a:r>
          </a:p>
          <a:p>
            <a:pPr marL="457200" lvl="1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dirty="0" smtClean="0">
                <a:solidFill>
                  <a:srgbClr val="FFFC68"/>
                </a:solidFill>
                <a:ea typeface="ＭＳ Ｐゴシック" charset="-128"/>
                <a:cs typeface="Arial Narrow"/>
              </a:rPr>
              <a:t>Specify the grid of interest </a:t>
            </a:r>
            <a:r>
              <a:rPr lang="en-US" sz="2400" i="1" dirty="0" smtClean="0">
                <a:solidFill>
                  <a:srgbClr val="FFFC68"/>
                </a:solidFill>
                <a:ea typeface="ＭＳ Ｐゴシック" charset="-128"/>
                <a:cs typeface="Arial Narrow"/>
              </a:rPr>
              <a:t>(3 = NRCC hi-res)</a:t>
            </a:r>
          </a:p>
          <a:p>
            <a:pPr marL="457200" lvl="1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dirty="0" smtClean="0">
                <a:solidFill>
                  <a:srgbClr val="FFFC68"/>
                </a:solidFill>
                <a:ea typeface="ＭＳ Ｐゴシック" charset="-128"/>
                <a:cs typeface="Arial Narrow"/>
              </a:rPr>
              <a:t>Specify location (longitude, latitude) instead of station id</a:t>
            </a:r>
          </a:p>
          <a:p>
            <a:pPr>
              <a:spcBef>
                <a:spcPct val="0"/>
              </a:spcBef>
              <a:spcAft>
                <a:spcPts val="1200"/>
              </a:spcAft>
              <a:buNone/>
              <a:defRPr/>
            </a:pPr>
            <a:endParaRPr lang="en-US" sz="1800" dirty="0" smtClean="0">
              <a:solidFill>
                <a:srgbClr val="FFFFD4"/>
              </a:solidFill>
              <a:ea typeface="ＭＳ Ｐゴシック" charset="-128"/>
              <a:cs typeface="ＭＳ Ｐゴシック" charset="-128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None/>
              <a:defRPr/>
            </a:pPr>
            <a:endParaRPr lang="en-US" sz="1800" dirty="0" smtClean="0">
              <a:solidFill>
                <a:srgbClr val="FFFFD4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946150" y="2578100"/>
            <a:ext cx="2139950" cy="1181100"/>
          </a:xfrm>
          <a:prstGeom prst="rect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  <p:bldP spid="3" grpId="2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GRID ACIS – Grid Data 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550" y="1163637"/>
            <a:ext cx="8229600" cy="50292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charset="2"/>
              <a:buChar char="§"/>
              <a:defRPr/>
            </a:pPr>
            <a:r>
              <a:rPr lang="en-US" sz="1800" b="1" dirty="0" smtClean="0">
                <a:solidFill>
                  <a:srgbClr val="FFFF00"/>
                </a:solidFill>
                <a:latin typeface="Arial Narrow"/>
                <a:ea typeface="ＭＳ Ｐゴシック" charset="-128"/>
                <a:cs typeface="Arial Narrow"/>
              </a:rPr>
              <a:t>/MultiStnData</a:t>
            </a:r>
            <a:r>
              <a:rPr lang="en-US" sz="1800" dirty="0" smtClean="0">
                <a:solidFill>
                  <a:srgbClr val="008000"/>
                </a:solidFill>
                <a:latin typeface="Arial Narrow"/>
                <a:ea typeface="ＭＳ Ｐゴシック" charset="-128"/>
                <a:cs typeface="Arial Narrow"/>
              </a:rPr>
              <a:t> </a:t>
            </a:r>
            <a:r>
              <a:rPr lang="en-US" sz="1800" dirty="0" smtClean="0">
                <a:solidFill>
                  <a:srgbClr val="FFFFD4"/>
                </a:solidFill>
                <a:latin typeface="Arial Narrow"/>
                <a:ea typeface="ＭＳ Ｐゴシック" charset="-128"/>
                <a:cs typeface="Arial Narrow"/>
              </a:rPr>
              <a:t>-</a:t>
            </a:r>
            <a:r>
              <a:rPr lang="en-US" sz="1800" dirty="0" err="1" smtClean="0">
                <a:solidFill>
                  <a:srgbClr val="FFFFD4"/>
                </a:solidFill>
                <a:latin typeface="Arial Narrow"/>
                <a:ea typeface="ＭＳ Ｐゴシック" charset="-128"/>
                <a:cs typeface="Arial Narrow"/>
              </a:rPr>
              <a:t>d</a:t>
            </a:r>
            <a:r>
              <a:rPr lang="en-US" sz="1800" dirty="0" smtClean="0">
                <a:solidFill>
                  <a:srgbClr val="FFFFD4"/>
                </a:solidFill>
                <a:latin typeface="Arial Narrow"/>
                <a:ea typeface="ＭＳ Ｐゴシック" charset="-128"/>
                <a:cs typeface="Arial Narrow"/>
              </a:rPr>
              <a:t> ‘</a:t>
            </a:r>
            <a:r>
              <a:rPr lang="en-US" sz="1800" dirty="0" err="1" smtClean="0">
                <a:solidFill>
                  <a:srgbClr val="FFFFD4"/>
                </a:solidFill>
                <a:latin typeface="Arial Narrow"/>
                <a:ea typeface="ＭＳ Ｐゴシック" charset="-128"/>
                <a:cs typeface="Arial Narrow"/>
              </a:rPr>
              <a:t>params</a:t>
            </a:r>
            <a:r>
              <a:rPr lang="en-US" sz="1800" dirty="0" smtClean="0">
                <a:solidFill>
                  <a:srgbClr val="FFFFD4"/>
                </a:solidFill>
                <a:latin typeface="Arial Narrow"/>
                <a:ea typeface="ＭＳ Ｐゴシック" charset="-128"/>
                <a:cs typeface="Arial Narrow"/>
              </a:rPr>
              <a:t>={”</a:t>
            </a:r>
            <a:r>
              <a:rPr lang="en-US" sz="1800" dirty="0" err="1" smtClean="0">
                <a:solidFill>
                  <a:srgbClr val="FFFFD4"/>
                </a:solidFill>
                <a:latin typeface="Arial Narrow"/>
                <a:ea typeface="ＭＳ Ｐゴシック" charset="-128"/>
                <a:cs typeface="Arial Narrow"/>
              </a:rPr>
              <a:t>state":”CT</a:t>
            </a:r>
            <a:r>
              <a:rPr lang="en-US" sz="1800" dirty="0" smtClean="0">
                <a:solidFill>
                  <a:srgbClr val="FFFFD4"/>
                </a:solidFill>
                <a:latin typeface="Arial Narrow"/>
                <a:ea typeface="ＭＳ Ｐゴシック" charset="-128"/>
                <a:cs typeface="Arial Narrow"/>
              </a:rPr>
              <a:t>”, "date":”2011-08”,                                            "elems":[{"name":”pcpn", "interval":"mly", “duration":1, "reduce":”sum"}]}’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 typeface="Wingdings" charset="2"/>
              <a:buChar char="§"/>
              <a:defRPr/>
            </a:pPr>
            <a:r>
              <a:rPr lang="en-US" sz="1800" b="1" dirty="0" smtClean="0">
                <a:solidFill>
                  <a:srgbClr val="FFFF00"/>
                </a:solidFill>
                <a:latin typeface="Arial Narrow"/>
                <a:ea typeface="ＭＳ Ｐゴシック" charset="-128"/>
                <a:cs typeface="Arial Narrow"/>
              </a:rPr>
              <a:t>/GridData </a:t>
            </a:r>
            <a:r>
              <a:rPr lang="en-US" sz="1800" dirty="0" smtClean="0">
                <a:solidFill>
                  <a:srgbClr val="FFFFD4"/>
                </a:solidFill>
                <a:latin typeface="Arial Narrow"/>
                <a:ea typeface="ＭＳ Ｐゴシック" charset="-128"/>
                <a:cs typeface="Arial Narrow"/>
              </a:rPr>
              <a:t>-</a:t>
            </a:r>
            <a:r>
              <a:rPr lang="en-US" sz="1800" dirty="0" err="1" smtClean="0">
                <a:solidFill>
                  <a:srgbClr val="FFFFD4"/>
                </a:solidFill>
                <a:latin typeface="Arial Narrow"/>
                <a:ea typeface="ＭＳ Ｐゴシック" charset="-128"/>
                <a:cs typeface="Arial Narrow"/>
              </a:rPr>
              <a:t>d</a:t>
            </a:r>
            <a:r>
              <a:rPr lang="en-US" sz="1800" dirty="0" smtClean="0">
                <a:solidFill>
                  <a:srgbClr val="FFFFD4"/>
                </a:solidFill>
                <a:latin typeface="Arial Narrow"/>
                <a:ea typeface="ＭＳ Ｐゴシック" charset="-128"/>
                <a:cs typeface="Arial Narrow"/>
              </a:rPr>
              <a:t> ‘</a:t>
            </a:r>
            <a:r>
              <a:rPr lang="en-US" sz="1800" dirty="0" err="1" smtClean="0">
                <a:solidFill>
                  <a:srgbClr val="FFFFD4"/>
                </a:solidFill>
                <a:latin typeface="Arial Narrow"/>
                <a:ea typeface="ＭＳ Ｐゴシック" charset="-128"/>
                <a:cs typeface="Arial Narrow"/>
              </a:rPr>
              <a:t>params</a:t>
            </a:r>
            <a:r>
              <a:rPr lang="en-US" sz="1800" dirty="0" smtClean="0">
                <a:solidFill>
                  <a:srgbClr val="FFFFD4"/>
                </a:solidFill>
                <a:latin typeface="Arial Narrow"/>
                <a:ea typeface="ＭＳ Ｐゴシック" charset="-128"/>
                <a:cs typeface="Arial Narrow"/>
              </a:rPr>
              <a:t>={</a:t>
            </a:r>
            <a:r>
              <a:rPr lang="en-US" sz="1800" b="1" dirty="0" smtClean="0">
                <a:solidFill>
                  <a:srgbClr val="FFFF00"/>
                </a:solidFill>
                <a:latin typeface="Arial Narrow"/>
                <a:ea typeface="ＭＳ Ｐゴシック" charset="-128"/>
                <a:cs typeface="Arial Narrow"/>
              </a:rPr>
              <a:t>"grid":3,</a:t>
            </a:r>
            <a:r>
              <a:rPr lang="en-US" sz="1800" dirty="0" smtClean="0">
                <a:solidFill>
                  <a:srgbClr val="FFFFD4"/>
                </a:solidFill>
                <a:latin typeface="Arial Narrow"/>
                <a:ea typeface="ＭＳ Ｐゴシック" charset="-128"/>
                <a:cs typeface="Arial Narrow"/>
              </a:rPr>
              <a:t>”state":"CT","date":"2011-08",                                      "elems":[{"name":"pcpn","interval":"mly","duration":1,"reduce":"sum"}]}’</a:t>
            </a:r>
          </a:p>
          <a:p>
            <a:pPr lvl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sz="1200" dirty="0" smtClean="0">
                <a:latin typeface="Arial Narrow"/>
                <a:cs typeface="Arial Narrow"/>
              </a:rPr>
              <a:t>{"data": [["2011-08",[</a:t>
            </a:r>
          </a:p>
          <a:p>
            <a:pPr lvl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sz="1200" dirty="0" smtClean="0">
                <a:latin typeface="Arial Narrow"/>
                <a:cs typeface="Arial Narrow"/>
              </a:rPr>
              <a:t>[13.52,13.52,13.65,13.20,13.99,13.58,12.37,13.44,13.44,15.06,16.74,15.80,14.88,13.84,13.31,14.68,17.36,17.01,17.93,15.77,12.11,12.11,11.58,12.20,12.20,11.99,10.66,10.84,12.00,11.94,10.79,10.79,10.53,10.42,10.73,10.08,9.03,9.03,8.85,8.66,8.66,9.90,9.55,8.02,8.02,8.81,8.03,8.03,7.60],</a:t>
            </a:r>
          </a:p>
          <a:p>
            <a:pPr lvl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sz="1200" dirty="0" smtClean="0">
                <a:latin typeface="Arial Narrow"/>
                <a:cs typeface="Arial Narrow"/>
              </a:rPr>
              <a:t>[14.59,14.38,15.13,14.94,15.90,15.27,15.27,14.06,13.41,13.71,14.35,12.77,12.77,13.18,14.75,14.86,16.72,17.89,16.89,16.89,14.39,11.89,11.89,12.12,12.46,11.73,11.73,10.79,11.85,11.85,11.05,10.67,10.47,11.23,12.11,12.11,10.72,10.00,10.00,10.17,9.95,10.17,10.17,10.19,9.63,9.63,8.92,7.79,8.70],   …</a:t>
            </a:r>
          </a:p>
          <a:p>
            <a:pPr lvl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sz="1200" dirty="0" smtClean="0">
                <a:latin typeface="Arial Narrow"/>
                <a:cs typeface="Arial Narrow"/>
              </a:rPr>
              <a:t>[15.20,15.82,14.83,12.95,12.95,10.97,11.29,11.78,12.48,11.21,11.11,10.50,11.54,11.54,12.10,12.26,12.26,12.04,12.27,12.00,12.00,11.07,11.47,11.47,10.24,9.94,9.72,9.72,10.02,10.02,9.88,11.12,11.12,11.73,11.82,11.28,12.57,14.20,13.67,13.67,14.02,14.02,12.92,13.11,13.63,13.63,14.51,14.25,14.25]]]]}</a:t>
            </a:r>
            <a:endParaRPr lang="en-US" sz="1200" dirty="0" smtClean="0">
              <a:solidFill>
                <a:srgbClr val="FFFC68"/>
              </a:solidFill>
              <a:latin typeface="Arial Narrow"/>
              <a:ea typeface="ＭＳ Ｐゴシック" charset="-128"/>
              <a:cs typeface="Arial Narrow"/>
            </a:endParaRPr>
          </a:p>
          <a:p>
            <a:pPr lvl="1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n-US" sz="1400" dirty="0" smtClean="0">
              <a:solidFill>
                <a:srgbClr val="FFFC68"/>
              </a:solidFill>
              <a:ea typeface="ＭＳ Ｐゴシック" charset="-128"/>
              <a:cs typeface="Arial Narrow"/>
            </a:endParaRPr>
          </a:p>
          <a:p>
            <a:pPr>
              <a:spcBef>
                <a:spcPct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FC68"/>
                </a:solidFill>
                <a:ea typeface="ＭＳ Ｐゴシック" charset="-128"/>
                <a:cs typeface="Arial Narrow"/>
              </a:rPr>
              <a:t>Differences</a:t>
            </a:r>
          </a:p>
          <a:p>
            <a:pPr marL="457200" lvl="1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dirty="0" smtClean="0">
                <a:solidFill>
                  <a:srgbClr val="FFFC68"/>
                </a:solidFill>
                <a:ea typeface="ＭＳ Ｐゴシック" charset="-128"/>
                <a:cs typeface="Arial Narrow"/>
              </a:rPr>
              <a:t>Call to GridData instead of MultiStnData</a:t>
            </a:r>
          </a:p>
          <a:p>
            <a:pPr marL="457200" lvl="1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dirty="0" smtClean="0">
                <a:solidFill>
                  <a:srgbClr val="FFFC68"/>
                </a:solidFill>
                <a:ea typeface="ＭＳ Ｐゴシック" charset="-128"/>
                <a:cs typeface="Arial Narrow"/>
              </a:rPr>
              <a:t>Specify the grid of interest </a:t>
            </a:r>
            <a:endParaRPr lang="en-US" sz="1800" dirty="0" smtClean="0">
              <a:solidFill>
                <a:srgbClr val="FFFFD4"/>
              </a:solidFill>
              <a:ea typeface="ＭＳ Ｐゴシック" charset="-128"/>
              <a:cs typeface="ＭＳ Ｐゴシック" charset="-128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None/>
              <a:defRPr/>
            </a:pPr>
            <a:endParaRPr lang="en-US" sz="1800" dirty="0" smtClean="0">
              <a:solidFill>
                <a:srgbClr val="FFFFD4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927100" y="2540000"/>
            <a:ext cx="7772400" cy="2032000"/>
          </a:xfrm>
          <a:prstGeom prst="rect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  <p:bldP spid="3" grpId="2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50" y="0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GRID ACIS – Area Reduction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850" y="1157287"/>
            <a:ext cx="8229600" cy="50292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  <a:buFont typeface="Wingdings" charset="2"/>
              <a:buChar char="§"/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County average precipitation</a:t>
            </a:r>
            <a:endParaRPr lang="en-US" sz="1200" dirty="0" smtClean="0">
              <a:ea typeface="ＭＳ Ｐゴシック" charset="-128"/>
              <a:cs typeface="ＭＳ Ｐゴシック" charset="-128"/>
            </a:endParaRPr>
          </a:p>
          <a:p>
            <a:pPr inden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en-US" sz="1800" dirty="0" smtClean="0">
                <a:solidFill>
                  <a:srgbClr val="FFFFD4"/>
                </a:solidFill>
                <a:latin typeface="Arial Narrow"/>
                <a:cs typeface="Arial Narrow"/>
              </a:rPr>
              <a:t>params={"grid":3, ”</a:t>
            </a:r>
            <a:r>
              <a:rPr lang="en-US" sz="1800" dirty="0" err="1" smtClean="0">
                <a:solidFill>
                  <a:srgbClr val="FFFFD4"/>
                </a:solidFill>
                <a:latin typeface="Arial Narrow"/>
                <a:cs typeface="Arial Narrow"/>
              </a:rPr>
              <a:t>state":"CT</a:t>
            </a:r>
            <a:r>
              <a:rPr lang="en-US" sz="1800" dirty="0" smtClean="0">
                <a:solidFill>
                  <a:srgbClr val="FFFFD4"/>
                </a:solidFill>
                <a:latin typeface="Arial Narrow"/>
                <a:cs typeface="Arial Narrow"/>
              </a:rPr>
              <a:t>", "sdate":"2011-8", "edate":"2011-08",                            "elems":[{"name":"pcpn", "interval":"mly", "reduce":"sum", </a:t>
            </a:r>
            <a:r>
              <a:rPr lang="en-US" sz="1800" b="1" dirty="0" smtClean="0">
                <a:solidFill>
                  <a:srgbClr val="FFFF00"/>
                </a:solidFill>
                <a:latin typeface="Arial Narrow"/>
                <a:cs typeface="Arial Narrow"/>
              </a:rPr>
              <a:t>"area_reduce":"county_mean"</a:t>
            </a:r>
            <a:r>
              <a:rPr lang="en-US" sz="1800" dirty="0" smtClean="0">
                <a:solidFill>
                  <a:srgbClr val="FFFFD4"/>
                </a:solidFill>
                <a:latin typeface="Arial Narrow"/>
                <a:cs typeface="Arial Narrow"/>
              </a:rPr>
              <a:t>}]}</a:t>
            </a:r>
          </a:p>
          <a:p>
            <a:pPr inden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  <a:defRPr/>
            </a:pPr>
            <a:endParaRPr lang="en-US" sz="1800" dirty="0" smtClean="0">
              <a:solidFill>
                <a:srgbClr val="FFFFD4"/>
              </a:solidFill>
              <a:latin typeface="Arial Narrow"/>
              <a:ea typeface="ＭＳ Ｐゴシック" charset="-128"/>
              <a:cs typeface="Arial Narrow"/>
            </a:endParaRPr>
          </a:p>
          <a:p>
            <a:pPr marL="73152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sz="1800" dirty="0" smtClean="0">
                <a:solidFill>
                  <a:srgbClr val="FFFF00"/>
                </a:solidFill>
                <a:latin typeface="Arial Narrow"/>
                <a:ea typeface="ＭＳ Ｐゴシック" charset="-128"/>
                <a:cs typeface="Arial Narrow"/>
              </a:rPr>
              <a:t>"2011-08",{</a:t>
            </a:r>
          </a:p>
          <a:p>
            <a:pPr marL="73152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sz="1800" dirty="0" smtClean="0">
                <a:solidFill>
                  <a:srgbClr val="FFFF00"/>
                </a:solidFill>
                <a:latin typeface="Arial Narrow"/>
                <a:ea typeface="ＭＳ Ｐゴシック" charset="-128"/>
                <a:cs typeface="Arial Narrow"/>
              </a:rPr>
              <a:t>"09015": 12.91,</a:t>
            </a:r>
          </a:p>
          <a:p>
            <a:pPr marL="73152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sz="1800" dirty="0" smtClean="0">
                <a:solidFill>
                  <a:srgbClr val="FFFF00"/>
                </a:solidFill>
                <a:latin typeface="Arial Narrow"/>
                <a:ea typeface="ＭＳ Ｐゴシック" charset="-128"/>
                <a:cs typeface="Arial Narrow"/>
              </a:rPr>
              <a:t>"09007": 11.41, </a:t>
            </a:r>
          </a:p>
          <a:p>
            <a:pPr marL="73152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sz="1800" dirty="0" smtClean="0">
                <a:solidFill>
                  <a:srgbClr val="FFFF00"/>
                </a:solidFill>
                <a:latin typeface="Arial Narrow"/>
                <a:ea typeface="ＭＳ Ｐゴシック" charset="-128"/>
                <a:cs typeface="Arial Narrow"/>
              </a:rPr>
              <a:t>"09005": 13.01, </a:t>
            </a:r>
          </a:p>
          <a:p>
            <a:pPr marL="73152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sz="1800" dirty="0" smtClean="0">
                <a:solidFill>
                  <a:srgbClr val="FFFF00"/>
                </a:solidFill>
                <a:latin typeface="Arial Narrow"/>
                <a:ea typeface="ＭＳ Ｐゴシック" charset="-128"/>
                <a:cs typeface="Arial Narrow"/>
              </a:rPr>
              <a:t>"09011": 11.60, </a:t>
            </a:r>
          </a:p>
          <a:p>
            <a:pPr marL="73152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sz="1800" dirty="0" smtClean="0">
                <a:solidFill>
                  <a:srgbClr val="FFFF00"/>
                </a:solidFill>
                <a:latin typeface="Arial Narrow"/>
                <a:ea typeface="ＭＳ Ｐゴシック" charset="-128"/>
                <a:cs typeface="Arial Narrow"/>
              </a:rPr>
              <a:t>"09003": 12.64, </a:t>
            </a:r>
          </a:p>
          <a:p>
            <a:pPr marL="73152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sz="1800" dirty="0" smtClean="0">
                <a:solidFill>
                  <a:srgbClr val="FFFF00"/>
                </a:solidFill>
                <a:latin typeface="Arial Narrow"/>
                <a:ea typeface="ＭＳ Ｐゴシック" charset="-128"/>
                <a:cs typeface="Arial Narrow"/>
              </a:rPr>
              <a:t>"09013": 11.80, </a:t>
            </a:r>
          </a:p>
          <a:p>
            <a:pPr marL="73152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sz="1800" dirty="0" smtClean="0">
                <a:solidFill>
                  <a:srgbClr val="FFFF00"/>
                </a:solidFill>
                <a:latin typeface="Arial Narrow"/>
                <a:ea typeface="ＭＳ Ｐゴシック" charset="-128"/>
                <a:cs typeface="Arial Narrow"/>
              </a:rPr>
              <a:t>"09001": 13.26, </a:t>
            </a:r>
          </a:p>
          <a:p>
            <a:pPr marL="73152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sz="1800" dirty="0" smtClean="0">
                <a:solidFill>
                  <a:srgbClr val="FFFF00"/>
                </a:solidFill>
                <a:latin typeface="Arial Narrow"/>
                <a:ea typeface="ＭＳ Ｐゴシック" charset="-128"/>
                <a:cs typeface="Arial Narrow"/>
              </a:rPr>
              <a:t>"09009": 13.76</a:t>
            </a:r>
          </a:p>
          <a:p>
            <a:pPr marL="73152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sz="1800" dirty="0" smtClean="0">
                <a:solidFill>
                  <a:srgbClr val="FFFF00"/>
                </a:solidFill>
                <a:latin typeface="Arial Narrow"/>
                <a:ea typeface="ＭＳ Ｐゴシック" charset="-128"/>
                <a:cs typeface="Arial Narrow"/>
              </a:rPr>
              <a:t>}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1073150" y="3022600"/>
            <a:ext cx="1670050" cy="3022600"/>
          </a:xfrm>
          <a:prstGeom prst="rect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1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350" y="2952750"/>
            <a:ext cx="4489450" cy="3464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uiExpand="1" build="p"/>
      <p:bldP spid="3" grpId="2" uiExpand="1" build="p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0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GRID ACIS – Image 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150937"/>
            <a:ext cx="8229600" cy="502920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sz="1800" b="1" dirty="0" smtClean="0">
                <a:solidFill>
                  <a:srgbClr val="FFFF00"/>
                </a:solidFill>
              </a:rPr>
              <a:t>Request: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sz="1800" dirty="0" smtClean="0">
                <a:solidFill>
                  <a:srgbClr val="FFFFD4"/>
                </a:solidFill>
              </a:rPr>
              <a:t>params={"grid":1, ”</a:t>
            </a:r>
            <a:r>
              <a:rPr lang="en-US" sz="1800" dirty="0" err="1" smtClean="0">
                <a:solidFill>
                  <a:srgbClr val="FFFFD4"/>
                </a:solidFill>
              </a:rPr>
              <a:t>state":"FL</a:t>
            </a:r>
            <a:r>
              <a:rPr lang="en-US" sz="1800" dirty="0" smtClean="0">
                <a:solidFill>
                  <a:srgbClr val="FFFFD4"/>
                </a:solidFill>
              </a:rPr>
              <a:t>", “date":"1985-01"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en-US" sz="1800" dirty="0" smtClean="0">
                <a:solidFill>
                  <a:srgbClr val="FFFFD4"/>
                </a:solidFill>
              </a:rPr>
              <a:t>"elems":[{"name":"mint", "interval":”mly”, "duration”:1, "reduce":"min"}],       </a:t>
            </a:r>
            <a:r>
              <a:rPr lang="en-US" sz="1800" b="1" dirty="0" smtClean="0">
                <a:solidFill>
                  <a:srgbClr val="FFFF00"/>
                </a:solidFill>
              </a:rPr>
              <a:t>"output":{"type":"png", "proj":"lcc", overlays":"state", "interp":"cspline", "cmap":"Blues", "width":350, "height":350, "levels":[12,17,22,27,32,37]}</a:t>
            </a:r>
            <a:r>
              <a:rPr lang="en-US" sz="1800" dirty="0" smtClean="0">
                <a:solidFill>
                  <a:srgbClr val="FFFFD4"/>
                </a:solidFill>
              </a:rPr>
              <a:t>}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sz="1800" b="1" dirty="0" smtClean="0">
                <a:solidFill>
                  <a:srgbClr val="FFFF00"/>
                </a:solidFill>
                <a:ea typeface="ＭＳ Ｐゴシック" charset="-128"/>
                <a:cs typeface="ＭＳ Ｐゴシック" charset="-128"/>
              </a:rPr>
              <a:t>JSON return: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en-US" sz="1800" dirty="0" smtClean="0">
                <a:solidFill>
                  <a:srgbClr val="FFFFD4"/>
                </a:solidFill>
                <a:ea typeface="ＭＳ Ｐゴシック" charset="-128"/>
                <a:cs typeface="ＭＳ Ｐゴシック" charset="-128"/>
              </a:rPr>
              <a:t>{</a:t>
            </a:r>
            <a:r>
              <a:rPr lang="en-US" sz="1800" dirty="0" smtClean="0">
                <a:solidFill>
                  <a:srgbClr val="FFFF00"/>
                </a:solidFill>
                <a:ea typeface="ＭＳ Ｐゴシック" charset="-128"/>
                <a:cs typeface="ＭＳ Ｐゴシック" charset="-128"/>
              </a:rPr>
              <a:t>"cmap"</a:t>
            </a:r>
            <a:r>
              <a:rPr lang="en-US" sz="1800" dirty="0" smtClean="0">
                <a:solidFill>
                  <a:srgbClr val="FFFFD4"/>
                </a:solidFill>
                <a:ea typeface="ＭＳ Ｐゴシック" charset="-128"/>
                <a:cs typeface="ＭＳ Ｐゴシック" charset="-128"/>
              </a:rPr>
              <a:t>: ["#f7fbff", "#d6e5f4", "#abcfe5", "#6baed6", "#3787c0", "#105ba4", "#08306b"], </a:t>
            </a:r>
            <a:r>
              <a:rPr lang="en-US" sz="1800" dirty="0" smtClean="0">
                <a:solidFill>
                  <a:srgbClr val="FFFF00"/>
                </a:solidFill>
                <a:ea typeface="ＭＳ Ｐゴシック" charset="-128"/>
                <a:cs typeface="ＭＳ Ｐゴシック" charset="-128"/>
              </a:rPr>
              <a:t>"range"</a:t>
            </a:r>
            <a:r>
              <a:rPr lang="en-US" sz="1800" dirty="0" smtClean="0">
                <a:solidFill>
                  <a:srgbClr val="FFFFD4"/>
                </a:solidFill>
                <a:ea typeface="ＭＳ Ｐゴシック" charset="-128"/>
                <a:cs typeface="ＭＳ Ｐゴシック" charset="-128"/>
              </a:rPr>
              <a:t>: [-1.038178920745, 48.7273368835], </a:t>
            </a:r>
            <a:r>
              <a:rPr lang="en-US" sz="1800" dirty="0" smtClean="0">
                <a:solidFill>
                  <a:srgbClr val="FFFF00"/>
                </a:solidFill>
                <a:ea typeface="ＭＳ Ｐゴシック" charset="-128"/>
                <a:cs typeface="ＭＳ Ｐゴシック" charset="-128"/>
              </a:rPr>
              <a:t>"levels"</a:t>
            </a:r>
            <a:r>
              <a:rPr lang="en-US" sz="1800" dirty="0" smtClean="0">
                <a:solidFill>
                  <a:srgbClr val="FFFFD4"/>
                </a:solidFill>
                <a:ea typeface="ＭＳ Ｐゴシック" charset="-128"/>
                <a:cs typeface="ＭＳ Ｐゴシック" charset="-128"/>
              </a:rPr>
              <a:t>:</a:t>
            </a:r>
            <a:r>
              <a:rPr lang="en-US" sz="1800" dirty="0" smtClean="0">
                <a:solidFill>
                  <a:srgbClr val="FFFF00"/>
                </a:solidFill>
                <a:ea typeface="ＭＳ Ｐゴシック" charset="-128"/>
                <a:cs typeface="ＭＳ Ｐゴシック" charset="-128"/>
              </a:rPr>
              <a:t> </a:t>
            </a:r>
            <a:r>
              <a:rPr lang="en-US" sz="1800" dirty="0" smtClean="0">
                <a:solidFill>
                  <a:srgbClr val="FFFFD4"/>
                </a:solidFill>
                <a:ea typeface="ＭＳ Ｐゴシック" charset="-128"/>
                <a:cs typeface="ＭＳ Ｐゴシック" charset="-128"/>
              </a:rPr>
              <a:t>[12.0, 17.0, 22.0, 27.0, 32.0, 37.0], </a:t>
            </a:r>
            <a:r>
              <a:rPr lang="en-US" sz="1800" dirty="0" smtClean="0">
                <a:solidFill>
                  <a:srgbClr val="FFFF00"/>
                </a:solidFill>
                <a:ea typeface="ＭＳ Ｐゴシック" charset="-128"/>
                <a:cs typeface="ＭＳ Ｐゴシック" charset="-128"/>
              </a:rPr>
              <a:t>"data"</a:t>
            </a:r>
            <a:r>
              <a:rPr lang="en-US" sz="1800" dirty="0" smtClean="0">
                <a:solidFill>
                  <a:srgbClr val="FFFFD4"/>
                </a:solidFill>
                <a:ea typeface="ＭＳ Ｐゴシック" charset="-128"/>
                <a:cs typeface="ＭＳ Ｐゴシック" charset="-128"/>
              </a:rPr>
              <a:t>: "data:image/png;base64, ...", </a:t>
            </a:r>
            <a:r>
              <a:rPr lang="en-US" sz="1800" dirty="0" smtClean="0">
                <a:solidFill>
                  <a:srgbClr val="FFFF00"/>
                </a:solidFill>
                <a:ea typeface="ＭＳ Ｐゴシック" charset="-128"/>
                <a:cs typeface="ＭＳ Ｐゴシック" charset="-128"/>
              </a:rPr>
              <a:t>"size"</a:t>
            </a:r>
            <a:r>
              <a:rPr lang="en-US" sz="1800" dirty="0" smtClean="0">
                <a:solidFill>
                  <a:srgbClr val="FFFFD4"/>
                </a:solidFill>
                <a:ea typeface="ＭＳ Ｐゴシック" charset="-128"/>
                <a:cs typeface="ＭＳ Ｐゴシック" charset="-128"/>
              </a:rPr>
              <a:t>: [350, 350]}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00" y="3977739"/>
            <a:ext cx="3316629" cy="2511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50" y="0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GRID ACIS – Area Reduction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850" y="1157287"/>
            <a:ext cx="8261350" cy="50292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  <a:buFont typeface="Wingdings" charset="2"/>
              <a:buChar char="§"/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Average Annual Number of Days ≥ 95°</a:t>
            </a:r>
            <a:endParaRPr lang="en-US" sz="1200" dirty="0" smtClean="0">
              <a:ea typeface="ＭＳ Ｐゴシック" charset="-128"/>
              <a:cs typeface="ＭＳ Ｐゴシック" charset="-128"/>
            </a:endParaRPr>
          </a:p>
          <a:p>
            <a:pPr inden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None/>
              <a:defRPr/>
            </a:pPr>
            <a:r>
              <a:rPr lang="en-US" sz="1800" dirty="0" err="1" smtClean="0">
                <a:solidFill>
                  <a:srgbClr val="FFFF00"/>
                </a:solidFill>
                <a:latin typeface="Arial Narrow"/>
                <a:cs typeface="Arial Narrow"/>
              </a:rPr>
              <a:t>params</a:t>
            </a:r>
            <a:r>
              <a:rPr lang="en-US" sz="1800" dirty="0" smtClean="0">
                <a:solidFill>
                  <a:srgbClr val="FFFF00"/>
                </a:solidFill>
                <a:latin typeface="Arial Narrow"/>
                <a:cs typeface="Arial Narrow"/>
              </a:rPr>
              <a:t>={"grid":1, ”</a:t>
            </a:r>
            <a:r>
              <a:rPr lang="en-US" sz="1800" dirty="0" err="1" smtClean="0">
                <a:solidFill>
                  <a:srgbClr val="FFFF00"/>
                </a:solidFill>
                <a:latin typeface="Arial Narrow"/>
                <a:cs typeface="Arial Narrow"/>
              </a:rPr>
              <a:t>state":"FL</a:t>
            </a:r>
            <a:r>
              <a:rPr lang="en-US" sz="1800" dirty="0" smtClean="0">
                <a:solidFill>
                  <a:srgbClr val="FFFF00"/>
                </a:solidFill>
                <a:latin typeface="Arial Narrow"/>
                <a:cs typeface="Arial Narrow"/>
              </a:rPr>
              <a:t>", ”sdate":"1980-12", "edate":"2010-12",                            "elems":[{"name":"maxt","interval":[1,0],"duration":12, "reduce":"</a:t>
            </a:r>
            <a:r>
              <a:rPr lang="en-US" sz="1800" b="1" dirty="0" smtClean="0">
                <a:solidFill>
                  <a:srgbClr val="FFFF00"/>
                </a:solidFill>
                <a:latin typeface="Arial Narrow"/>
                <a:cs typeface="Arial Narrow"/>
              </a:rPr>
              <a:t>cnt_ge_95"</a:t>
            </a:r>
            <a:r>
              <a:rPr lang="en-US" sz="1800" dirty="0" smtClean="0">
                <a:solidFill>
                  <a:srgbClr val="FFFF00"/>
                </a:solidFill>
                <a:latin typeface="Arial Narrow"/>
                <a:cs typeface="Arial Narrow"/>
              </a:rPr>
              <a:t>, </a:t>
            </a:r>
            <a:r>
              <a:rPr lang="en-US" sz="1800" b="1" dirty="0" smtClean="0">
                <a:solidFill>
                  <a:srgbClr val="FFFF00"/>
                </a:solidFill>
                <a:latin typeface="Arial Narrow"/>
                <a:cs typeface="Arial Narrow"/>
              </a:rPr>
              <a:t>"</a:t>
            </a:r>
            <a:r>
              <a:rPr lang="en-US" sz="1800" b="1" dirty="0" err="1" smtClean="0">
                <a:solidFill>
                  <a:srgbClr val="FFFF00"/>
                </a:solidFill>
                <a:latin typeface="Arial Narrow"/>
                <a:cs typeface="Arial Narrow"/>
              </a:rPr>
              <a:t>area_reduce":"climdiv_mean</a:t>
            </a:r>
            <a:r>
              <a:rPr lang="en-US" sz="1800" b="1" dirty="0" smtClean="0">
                <a:solidFill>
                  <a:srgbClr val="FFFF00"/>
                </a:solidFill>
                <a:latin typeface="Arial Narrow"/>
                <a:cs typeface="Arial Narrow"/>
              </a:rPr>
              <a:t>", "</a:t>
            </a:r>
            <a:r>
              <a:rPr lang="en-US" sz="1800" b="1" dirty="0" err="1" smtClean="0">
                <a:solidFill>
                  <a:srgbClr val="FFFF00"/>
                </a:solidFill>
                <a:latin typeface="Arial Narrow"/>
                <a:cs typeface="Arial Narrow"/>
              </a:rPr>
              <a:t>smry":"mean</a:t>
            </a:r>
            <a:r>
              <a:rPr lang="en-US" sz="1800" b="1" dirty="0" smtClean="0">
                <a:solidFill>
                  <a:srgbClr val="FFFF00"/>
                </a:solidFill>
                <a:latin typeface="Arial Narrow"/>
                <a:cs typeface="Arial Narrow"/>
              </a:rPr>
              <a:t>"</a:t>
            </a:r>
            <a:r>
              <a:rPr lang="en-US" sz="1800" dirty="0" smtClean="0">
                <a:solidFill>
                  <a:srgbClr val="FFFF00"/>
                </a:solidFill>
                <a:latin typeface="Arial Narrow"/>
                <a:cs typeface="Arial Narrow"/>
              </a:rPr>
              <a:t>}]}</a:t>
            </a:r>
            <a:endParaRPr lang="en-US" sz="1800" dirty="0" smtClean="0">
              <a:solidFill>
                <a:srgbClr val="FFFF00"/>
              </a:solidFill>
              <a:latin typeface="Arial Narrow"/>
              <a:ea typeface="ＭＳ Ｐゴシック" charset="-128"/>
              <a:cs typeface="Arial Narrow"/>
            </a:endParaRPr>
          </a:p>
          <a:p>
            <a:pPr marL="18288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sz="1600" dirty="0" smtClean="0">
                <a:solidFill>
                  <a:srgbClr val="FFFF00"/>
                </a:solidFill>
                <a:latin typeface="Arial Narrow"/>
                <a:ea typeface="ＭＳ Ｐゴシック" charset="-128"/>
                <a:cs typeface="Arial Narrow"/>
              </a:rPr>
              <a:t>{"data":[</a:t>
            </a:r>
          </a:p>
          <a:p>
            <a:pPr marL="18288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sz="1600" dirty="0" smtClean="0">
                <a:solidFill>
                  <a:srgbClr val="FFFF00"/>
                </a:solidFill>
                <a:latin typeface="Arial Narrow"/>
                <a:ea typeface="ＭＳ Ｐゴシック" charset="-128"/>
                <a:cs typeface="Arial Narrow"/>
              </a:rPr>
              <a:t>["1980-12",{"FL02": 21.6, "FL03": 12.7, "FL01": 27.1, "FL06": 7.3, "FL07": 0.9, "FL04": 14.1, "FL05": 10.3}],</a:t>
            </a:r>
          </a:p>
          <a:p>
            <a:pPr marL="18288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sz="1600" dirty="0" smtClean="0">
                <a:solidFill>
                  <a:srgbClr val="FFFF00"/>
                </a:solidFill>
                <a:latin typeface="Arial Narrow"/>
                <a:ea typeface="ＭＳ Ｐゴシック" charset="-128"/>
                <a:cs typeface="Arial Narrow"/>
              </a:rPr>
              <a:t>["1981-12",{"FL02": 30.2, "FL03": 23.9, "FL01": 23.9, "FL06": 6.4, "FL07": 1.7, "FL04": 22.3, "FL05": 17.8}],</a:t>
            </a:r>
          </a:p>
          <a:p>
            <a:pPr marL="18288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sz="1600" dirty="0" smtClean="0">
                <a:solidFill>
                  <a:srgbClr val="FFFF00"/>
                </a:solidFill>
                <a:latin typeface="Arial Narrow"/>
                <a:ea typeface="ＭＳ Ｐゴシック" charset="-128"/>
                <a:cs typeface="Arial Narrow"/>
              </a:rPr>
              <a:t>["1982-12",{"FL02":  7.2, "FL03":  1.4, "FL01":  7.0, "FL06": 1.4, "FL07": 0.2, "FL04":  1.8, "FL05":  1.8}],</a:t>
            </a:r>
          </a:p>
          <a:p>
            <a:pPr marL="18288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sz="1600" dirty="0" smtClean="0">
                <a:solidFill>
                  <a:srgbClr val="FFFF00"/>
                </a:solidFill>
                <a:latin typeface="Arial Narrow"/>
                <a:ea typeface="ＭＳ Ｐゴシック" charset="-128"/>
                <a:cs typeface="Arial Narrow"/>
              </a:rPr>
              <a:t>["1983-12",{"FL02": 19.7, "FL03":  9.3, "FL01": 16.6, "FL06": 4.4, "FL07": 2.0, "FL04":  7.5, "FL05":  5.0}],</a:t>
            </a:r>
          </a:p>
          <a:p>
            <a:pPr marL="18288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sz="1600" dirty="0" smtClean="0">
                <a:solidFill>
                  <a:srgbClr val="FFFF00"/>
                </a:solidFill>
                <a:latin typeface="Arial Narrow"/>
                <a:ea typeface="ＭＳ Ｐゴシック" charset="-128"/>
                <a:cs typeface="Arial Narrow"/>
              </a:rPr>
              <a:t>...</a:t>
            </a:r>
          </a:p>
          <a:p>
            <a:pPr marL="18288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sz="1600" dirty="0" smtClean="0">
                <a:solidFill>
                  <a:srgbClr val="FFFF00"/>
                </a:solidFill>
                <a:latin typeface="Arial Narrow"/>
                <a:ea typeface="ＭＳ Ｐゴシック" charset="-128"/>
                <a:cs typeface="Arial Narrow"/>
              </a:rPr>
              <a:t>["2007-12",{"FL02": 17.8, "FL03": 12.4, "FL01": 25.1, "FL06": 1.3, "FL07": 2.5, "FL04": 11.3, "FL05": 10.8}],</a:t>
            </a:r>
          </a:p>
          <a:p>
            <a:pPr marL="18288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sz="1600" dirty="0" smtClean="0">
                <a:solidFill>
                  <a:srgbClr val="FFFF00"/>
                </a:solidFill>
                <a:latin typeface="Arial Narrow"/>
                <a:ea typeface="ＭＳ Ｐゴシック" charset="-128"/>
                <a:cs typeface="Arial Narrow"/>
              </a:rPr>
              <a:t>["2008-12",{"FL02":  6.6, "FL03":  5.1, "FL01":  6.6, "FL06": 1.0, "FL07": 1.1, "FL04":  3.8, "FL05":  3.6}],</a:t>
            </a:r>
          </a:p>
          <a:p>
            <a:pPr marL="18288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sz="1600" dirty="0" smtClean="0">
                <a:solidFill>
                  <a:srgbClr val="FFFF00"/>
                </a:solidFill>
                <a:latin typeface="Arial Narrow"/>
                <a:ea typeface="ＭＳ Ｐゴシック" charset="-128"/>
                <a:cs typeface="Arial Narrow"/>
              </a:rPr>
              <a:t>["2009-12",{"FL02":  8.2, "FL03":  9.8, "FL01": 14.0, "FL06": 2.4, "FL07": 1.5, "FL04": 10.4, "FL05": 13.4}],</a:t>
            </a:r>
          </a:p>
          <a:p>
            <a:pPr marL="18288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sz="1600" dirty="0" smtClean="0">
                <a:solidFill>
                  <a:srgbClr val="FFFF00"/>
                </a:solidFill>
                <a:latin typeface="Arial Narrow"/>
                <a:ea typeface="ＭＳ Ｐゴシック" charset="-128"/>
                <a:cs typeface="Arial Narrow"/>
              </a:rPr>
              <a:t>["2010-12",{"FL02":  8.2, "FL03":  9.8, "FL01": 14.0, "FL06": 2.4, "FL07": 1.5, "FL04": 10.4, "FL05": 13.4}]],</a:t>
            </a:r>
          </a:p>
          <a:p>
            <a:pPr marL="18288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n-US" sz="1600" dirty="0" smtClean="0">
              <a:solidFill>
                <a:srgbClr val="FFFF00"/>
              </a:solidFill>
              <a:latin typeface="Arial Narrow"/>
              <a:ea typeface="ＭＳ Ｐゴシック" charset="-128"/>
              <a:cs typeface="Arial Narrow"/>
            </a:endParaRPr>
          </a:p>
          <a:p>
            <a:pPr marL="18288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sz="1600" dirty="0" smtClean="0">
                <a:solidFill>
                  <a:srgbClr val="FFFF00"/>
                </a:solidFill>
                <a:latin typeface="Arial Narrow"/>
                <a:ea typeface="ＭＳ Ｐゴシック" charset="-128"/>
                <a:cs typeface="Arial Narrow"/>
              </a:rPr>
              <a:t>"</a:t>
            </a:r>
            <a:r>
              <a:rPr lang="en-US" sz="1600" dirty="0" err="1" smtClean="0">
                <a:solidFill>
                  <a:srgbClr val="FFFF00"/>
                </a:solidFill>
                <a:latin typeface="Arial Narrow"/>
                <a:ea typeface="ＭＳ Ｐゴシック" charset="-128"/>
                <a:cs typeface="Arial Narrow"/>
              </a:rPr>
              <a:t>smry</a:t>
            </a:r>
            <a:r>
              <a:rPr lang="en-US" sz="1600" dirty="0" smtClean="0">
                <a:solidFill>
                  <a:srgbClr val="FFFF00"/>
                </a:solidFill>
                <a:latin typeface="Arial Narrow"/>
                <a:ea typeface="ＭＳ Ｐゴシック" charset="-128"/>
                <a:cs typeface="Arial Narrow"/>
              </a:rPr>
              <a:t>":[</a:t>
            </a:r>
          </a:p>
          <a:p>
            <a:pPr marL="18288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sz="1600" dirty="0" smtClean="0">
                <a:solidFill>
                  <a:srgbClr val="FFFF00"/>
                </a:solidFill>
                <a:latin typeface="Arial Narrow"/>
                <a:ea typeface="ＭＳ Ｐゴシック" charset="-128"/>
                <a:cs typeface="Arial Narrow"/>
              </a:rPr>
              <a:t>{"FL02": 13.3, "FL03": 9.1, "FL01": 12.8, "FL06": 2.0, "FL07": 0.8, "FL04": 8.4, "FL05": 8.1}]}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54050" y="2946400"/>
            <a:ext cx="8032750" cy="3517900"/>
          </a:xfrm>
          <a:prstGeom prst="rect">
            <a:avLst/>
          </a:prstGeom>
          <a:noFill/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Grid ACIS – Data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0" y="1125537"/>
            <a:ext cx="8062383" cy="50292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  <a:defRPr/>
            </a:pPr>
            <a:r>
              <a:rPr lang="en-US" sz="2400" dirty="0" smtClean="0">
                <a:ea typeface="ＭＳ Ｐゴシック" charset="-128"/>
                <a:cs typeface="ＭＳ Ｐゴシック" charset="-128"/>
              </a:rPr>
              <a:t>ACIS interpolated temperature and </a:t>
            </a:r>
            <a:r>
              <a:rPr lang="en-US" sz="2400" dirty="0" err="1" smtClean="0">
                <a:ea typeface="ＭＳ Ｐゴシック" charset="-128"/>
                <a:cs typeface="ＭＳ Ｐゴシック" charset="-128"/>
              </a:rPr>
              <a:t>precip</a:t>
            </a:r>
            <a:r>
              <a:rPr lang="en-US" sz="2400" dirty="0" smtClean="0">
                <a:ea typeface="ＭＳ Ｐゴシック" charset="-128"/>
                <a:cs typeface="ＭＳ Ｐゴシック" charset="-128"/>
              </a:rPr>
              <a:t>  (1970-2010)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Wingdings" charset="2"/>
              <a:buChar char="§"/>
              <a:defRPr/>
            </a:pPr>
            <a:r>
              <a:rPr lang="en-US" sz="2400" dirty="0" smtClean="0">
                <a:ea typeface="ＭＳ Ｐゴシック" charset="-128"/>
                <a:cs typeface="ＭＳ Ｐゴシック" charset="-128"/>
              </a:rPr>
              <a:t>Bias-adjusted temperature (east of Rockies)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Font typeface="Wingdings" charset="2"/>
              <a:buChar char="§"/>
              <a:defRPr/>
            </a:pPr>
            <a:r>
              <a:rPr lang="en-US" sz="1800" dirty="0" smtClean="0"/>
              <a:t>DeGaetano, A.T. and B.N. Belcher, 2007: Spatial Interpolation of Daily Maximum and Minimum Air Temperature Based on Meteorological Model Analyses and Independent Observations, </a:t>
            </a:r>
            <a:r>
              <a:rPr lang="en-US" sz="1800" i="1" dirty="0" smtClean="0"/>
              <a:t>J. Applied Meteorology and Climatology, </a:t>
            </a:r>
            <a:r>
              <a:rPr lang="en-US" sz="1800" dirty="0" smtClean="0"/>
              <a:t>46, 1981–1992.</a:t>
            </a:r>
            <a:endParaRPr lang="en-US" sz="1800" dirty="0" smtClean="0">
              <a:ea typeface="ＭＳ Ｐゴシック" charset="-128"/>
              <a:cs typeface="ＭＳ Ｐゴシック" charset="-128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 typeface="Wingdings" charset="2"/>
              <a:buChar char="§"/>
              <a:defRPr/>
            </a:pPr>
            <a:r>
              <a:rPr lang="en-US" sz="2400" dirty="0" smtClean="0">
                <a:ea typeface="ＭＳ Ｐゴシック" charset="-128"/>
                <a:cs typeface="ＭＳ Ｐゴシック" charset="-128"/>
              </a:rPr>
              <a:t>Radar-guided precipitation estimates (east of Rockies)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Font typeface="Wingdings" charset="2"/>
              <a:buChar char="§"/>
              <a:defRPr/>
            </a:pPr>
            <a:r>
              <a:rPr lang="en-US" sz="1800" dirty="0" smtClean="0"/>
              <a:t>DeGaetano, A.T. and D.S. Wilks, 2009: Radar-guided interpolation of climatological precipitation data, </a:t>
            </a:r>
            <a:r>
              <a:rPr lang="en-US" sz="1800" i="1" dirty="0" smtClean="0"/>
              <a:t>International Journal of Climatology, </a:t>
            </a:r>
            <a:r>
              <a:rPr lang="en-US" sz="1800" dirty="0" smtClean="0"/>
              <a:t>29, 185-196.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charset="2"/>
              <a:buChar char="§"/>
              <a:defRPr/>
            </a:pPr>
            <a:r>
              <a:rPr lang="en-US" sz="2200" dirty="0" smtClean="0">
                <a:ea typeface="ＭＳ Ｐゴシック" charset="-128"/>
                <a:cs typeface="ＭＳ Ｐゴシック" charset="-128"/>
              </a:rPr>
              <a:t>NARCCAP (</a:t>
            </a:r>
            <a:r>
              <a:rPr lang="en-US" sz="2200" dirty="0" smtClean="0"/>
              <a:t>North American Regional Climate Change Assessment Program)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Font typeface="Wingdings" charset="2"/>
              <a:buChar char="§"/>
              <a:defRPr/>
            </a:pPr>
            <a:endParaRPr lang="en-US" sz="1800" dirty="0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GRID ACIS Access to NARCCAP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387" y="1125537"/>
            <a:ext cx="7641713" cy="5342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ACIS Web Services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1125537"/>
            <a:ext cx="8229600" cy="50292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200"/>
              </a:spcAft>
              <a:buFont typeface="Wingdings" charset="2"/>
              <a:buChar char="§"/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Series of six webinars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Font typeface="Wingdings" charset="2"/>
              <a:buChar char="§"/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Available on YouTube (search “NRCCACIS”)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Wingdings" charset="2"/>
              <a:buChar char="§"/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Workshop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Font typeface="Wingdings" charset="2"/>
              <a:buChar char="§"/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ACIS Developers Workshop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Font typeface="Wingdings" charset="2"/>
              <a:buChar char="§"/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August 7-9 at Cornell University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Font typeface="Wingdings" charset="2"/>
              <a:buChar char="§"/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Spots still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available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defRPr/>
            </a:pPr>
            <a:r>
              <a:rPr lang="en-US" dirty="0" err="1" smtClean="0">
                <a:ea typeface="ＭＳ Ｐゴシック" charset="-128"/>
                <a:cs typeface="ＭＳ Ｐゴシック" charset="-128"/>
              </a:rPr>
              <a:t>http://data.rcc-acis.org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 typeface="Wingdings" charset="2"/>
              <a:buChar char="§"/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Query Builder tool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Font typeface="Wingdings" charset="2"/>
              <a:buChar char="§"/>
              <a:defRPr/>
            </a:pPr>
            <a:r>
              <a:rPr lang="en-US" dirty="0" err="1" smtClean="0">
                <a:ea typeface="ＭＳ Ｐゴシック" charset="-128"/>
                <a:cs typeface="ＭＳ Ｐゴシック" charset="-128"/>
              </a:rPr>
              <a:t>http://scacis.rcc-acis.org/ACIS_Builder.html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ACIS Query Builder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33" y="1600200"/>
            <a:ext cx="8466667" cy="36285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6400" y="6086902"/>
            <a:ext cx="8318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Aft>
                <a:spcPts val="600"/>
              </a:spcAft>
              <a:defRPr/>
            </a:pPr>
            <a:r>
              <a:rPr lang="en-US" dirty="0" err="1" smtClean="0">
                <a:ea typeface="ＭＳ Ｐゴシック" charset="-128"/>
                <a:cs typeface="ＭＳ Ｐゴシック" charset="-128"/>
              </a:rPr>
              <a:t>http://scacis.rcc-acis.org/ACIS_Builder.html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38150" y="1651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ea typeface="ＭＳ Ｐゴシック" charset="-128"/>
                <a:cs typeface="ＭＳ Ｐゴシック" charset="-128"/>
              </a:rPr>
              <a:t>ACIS Database Updates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Vertical Text Placeholder 2"/>
          <p:cNvSpPr txBox="1">
            <a:spLocks/>
          </p:cNvSpPr>
          <p:nvPr/>
        </p:nvSpPr>
        <p:spPr bwMode="black">
          <a:xfrm rot="16200000">
            <a:off x="4076700" y="-1955800"/>
            <a:ext cx="996950" cy="723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SzPct val="80000"/>
              <a:buFont typeface="Wingdings" pitchFamily="1" charset="2"/>
              <a:buChar char="§"/>
              <a:tabLst/>
              <a:defRPr/>
            </a:pPr>
            <a:r>
              <a:rPr kumimoji="0" lang="en-US" sz="3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ＭＳ Ｐゴシック" pitchFamily="-112" charset="-128"/>
                <a:cs typeface="ＭＳ Ｐゴシック" pitchFamily="-112" charset="-128"/>
              </a:rPr>
              <a:t>Partial incorporation of GHCN-Daily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9450" y="4768850"/>
            <a:ext cx="1017172" cy="7429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7450" y="2819400"/>
            <a:ext cx="666750" cy="69144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1100" y="3244851"/>
            <a:ext cx="2311400" cy="25425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01700" y="4064000"/>
            <a:ext cx="6058069" cy="25483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lnSpc>
                <a:spcPct val="140000"/>
              </a:lnSpc>
              <a:spcBef>
                <a:spcPct val="20000"/>
              </a:spcBef>
              <a:buClr>
                <a:srgbClr val="FFFF66"/>
              </a:buClr>
              <a:buSzPct val="80000"/>
              <a:buFont typeface="Wingdings" pitchFamily="1" charset="2"/>
              <a:buChar char="§"/>
              <a:defRPr/>
            </a:pPr>
            <a:r>
              <a:rPr lang="en-US" sz="3000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12" charset="-128"/>
                <a:cs typeface="Abadi MT Condensed Extra Bold"/>
              </a:rPr>
              <a:t>Currently higher priority given to:</a:t>
            </a:r>
          </a:p>
          <a:p>
            <a:pPr marL="742950" lvl="1" indent="-285750">
              <a:spcBef>
                <a:spcPct val="20000"/>
              </a:spcBef>
              <a:buClr>
                <a:srgbClr val="FFFF66"/>
              </a:buClr>
              <a:buSzPct val="80000"/>
              <a:buFont typeface="Times" pitchFamily="1" charset="0"/>
              <a:buChar char="•"/>
              <a:defRPr/>
            </a:pPr>
            <a:r>
              <a:rPr lang="en-US" sz="2600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12" charset="-128"/>
                <a:cs typeface="Abadi MT Condensed Extra Bold"/>
              </a:rPr>
              <a:t>TD-3210</a:t>
            </a:r>
          </a:p>
          <a:p>
            <a:pPr marL="742950" lvl="1" indent="-285750">
              <a:spcBef>
                <a:spcPct val="20000"/>
              </a:spcBef>
              <a:buClr>
                <a:srgbClr val="FFFF66"/>
              </a:buClr>
              <a:buSzPct val="80000"/>
              <a:buFont typeface="Times" pitchFamily="1" charset="0"/>
              <a:buChar char="•"/>
              <a:defRPr/>
            </a:pPr>
            <a:r>
              <a:rPr lang="en-US" sz="2600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12" charset="-128"/>
                <a:cs typeface="Abadi MT Condensed Extra Bold"/>
              </a:rPr>
              <a:t>Other TD-32xx data sets</a:t>
            </a:r>
          </a:p>
          <a:p>
            <a:pPr marL="742950" lvl="1" indent="-285750">
              <a:spcBef>
                <a:spcPct val="20000"/>
              </a:spcBef>
              <a:buClr>
                <a:srgbClr val="FFFF66"/>
              </a:buClr>
              <a:buSzPct val="80000"/>
              <a:buFont typeface="Times" pitchFamily="1" charset="0"/>
              <a:buChar char="•"/>
              <a:defRPr/>
            </a:pPr>
            <a:r>
              <a:rPr lang="en-US" sz="2600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12" charset="-128"/>
                <a:cs typeface="Abadi MT Condensed Extra Bold"/>
              </a:rPr>
              <a:t>Daily CF-6 statements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27100" y="2108200"/>
            <a:ext cx="7263527" cy="23637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ct val="20000"/>
              </a:spcBef>
              <a:buClr>
                <a:srgbClr val="FFFF66"/>
              </a:buClr>
              <a:buSzPct val="80000"/>
              <a:buFont typeface="Wingdings" charset="2"/>
              <a:buChar char="§"/>
            </a:pPr>
            <a:r>
              <a:rPr lang="en-US" sz="3000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12" charset="-128"/>
                <a:cs typeface="Abadi MT Condensed Extra Bold"/>
              </a:rPr>
              <a:t>Adding GHCN-Daily provides access to:</a:t>
            </a:r>
          </a:p>
          <a:p>
            <a:pPr marL="742950" lvl="1" indent="-285750">
              <a:spcBef>
                <a:spcPct val="20000"/>
              </a:spcBef>
              <a:buClr>
                <a:srgbClr val="FFFF66"/>
              </a:buClr>
              <a:buSzPct val="80000"/>
              <a:buFont typeface="Times" pitchFamily="1" charset="0"/>
              <a:buChar char="•"/>
              <a:defRPr/>
            </a:pPr>
            <a:r>
              <a:rPr lang="en-US" sz="2600" kern="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12" charset="-128"/>
                <a:cs typeface="Abadi MT Condensed Extra Bold"/>
              </a:rPr>
              <a:t>CoCoRaHS</a:t>
            </a:r>
            <a:endParaRPr lang="en-US" sz="2600" kern="0" dirty="0" smtClean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ＭＳ Ｐゴシック" pitchFamily="-112" charset="-128"/>
              <a:cs typeface="Abadi MT Condensed Extra Bold"/>
            </a:endParaRPr>
          </a:p>
          <a:p>
            <a:pPr marL="742950" lvl="1" indent="-285750">
              <a:spcBef>
                <a:spcPct val="20000"/>
              </a:spcBef>
              <a:buClr>
                <a:srgbClr val="FFFF66"/>
              </a:buClr>
              <a:buSzPct val="80000"/>
              <a:buFont typeface="Times" pitchFamily="1" charset="0"/>
              <a:buChar char="•"/>
              <a:defRPr/>
            </a:pPr>
            <a:r>
              <a:rPr lang="en-US" sz="2600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12" charset="-128"/>
                <a:cs typeface="Abadi MT Condensed Extra Bold"/>
              </a:rPr>
              <a:t>CRN</a:t>
            </a:r>
          </a:p>
          <a:p>
            <a:pPr marL="742950" lvl="1" indent="-285750">
              <a:spcBef>
                <a:spcPct val="20000"/>
              </a:spcBef>
              <a:buClr>
                <a:srgbClr val="FFFF66"/>
              </a:buClr>
              <a:buSzPct val="80000"/>
              <a:buFont typeface="Times" pitchFamily="1" charset="0"/>
              <a:buChar char="•"/>
              <a:defRPr/>
            </a:pPr>
            <a:r>
              <a:rPr lang="en-US" sz="2600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pitchFamily="-112" charset="-128"/>
                <a:cs typeface="Abadi MT Condensed Extra Bold"/>
              </a:rPr>
              <a:t>Canadian and Mexican data</a:t>
            </a:r>
            <a:endParaRPr lang="en-US" sz="3000" kern="0" dirty="0" smtClean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ＭＳ Ｐゴシック" pitchFamily="-112" charset="-128"/>
              <a:cs typeface="Abadi MT Condensed Extra Bold"/>
            </a:endParaRPr>
          </a:p>
          <a:p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50" y="0"/>
            <a:ext cx="8229600" cy="1139825"/>
          </a:xfrm>
        </p:spPr>
        <p:txBody>
          <a:bodyPr/>
          <a:lstStyle/>
          <a:p>
            <a:r>
              <a:rPr lang="en-US" dirty="0" smtClean="0"/>
              <a:t>ACIS Station Data Products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8317" y="6362700"/>
            <a:ext cx="1244082" cy="406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199" y="1174751"/>
            <a:ext cx="2921001" cy="3063756"/>
          </a:xfrm>
          <a:prstGeom prst="rect">
            <a:avLst/>
          </a:prstGeom>
        </p:spPr>
      </p:pic>
      <p:pic>
        <p:nvPicPr>
          <p:cNvPr id="12" name="Picture 11" descr="chart-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705" y="1293813"/>
            <a:ext cx="5418338" cy="17541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7600" y="3135725"/>
            <a:ext cx="4457700" cy="3495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22 -0.02431 L -0.275 -0.02431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L 0.18472 -0.02963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-1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50" y="0"/>
            <a:ext cx="8229600" cy="1139825"/>
          </a:xfrm>
        </p:spPr>
        <p:txBody>
          <a:bodyPr/>
          <a:lstStyle/>
          <a:p>
            <a:r>
              <a:rPr lang="en-US" dirty="0" smtClean="0"/>
              <a:t>ACIS Web Services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1872191" y="45508"/>
            <a:ext cx="5372100" cy="7232650"/>
          </a:xfrm>
        </p:spPr>
        <p:txBody>
          <a:bodyPr/>
          <a:lstStyle/>
          <a:p>
            <a:r>
              <a:rPr lang="en-US" sz="2400" dirty="0" smtClean="0"/>
              <a:t>Single station data access</a:t>
            </a:r>
          </a:p>
          <a:p>
            <a:r>
              <a:rPr lang="en-US" sz="2400" dirty="0" smtClean="0"/>
              <a:t>Multi-station analyses</a:t>
            </a:r>
          </a:p>
          <a:p>
            <a:pPr lvl="1"/>
            <a:r>
              <a:rPr lang="en-US" sz="2000" dirty="0" smtClean="0"/>
              <a:t>State, division, county, basin, CWA, bounding box</a:t>
            </a:r>
          </a:p>
          <a:p>
            <a:r>
              <a:rPr lang="en-US" sz="2400" dirty="0" smtClean="0"/>
              <a:t>Station metadata</a:t>
            </a:r>
          </a:p>
          <a:p>
            <a:r>
              <a:rPr lang="en-US" sz="2400" dirty="0" smtClean="0"/>
              <a:t>Gridded data</a:t>
            </a:r>
          </a:p>
          <a:p>
            <a:r>
              <a:rPr lang="en-US" sz="2400" dirty="0" smtClean="0"/>
              <a:t>SC ACIS is built on ACIS Web Services</a:t>
            </a:r>
          </a:p>
          <a:p>
            <a:pPr lvl="1"/>
            <a:r>
              <a:rPr lang="en-US" sz="2400" dirty="0" smtClean="0"/>
              <a:t>http://scacis.rcc-acis.org</a:t>
            </a:r>
          </a:p>
          <a:p>
            <a:r>
              <a:rPr lang="en-US" sz="2400" dirty="0" smtClean="0"/>
              <a:t>Available from most programming languages	</a:t>
            </a:r>
          </a:p>
          <a:p>
            <a:pPr lvl="1"/>
            <a:r>
              <a:rPr lang="en-US" sz="2000" dirty="0" smtClean="0"/>
              <a:t>JavaScript, Python, Perl, PHP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50" y="0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ACIS Station Web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1149350"/>
            <a:ext cx="8216900" cy="84455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Wingdings" charset="2"/>
              <a:buNone/>
              <a:defRPr/>
            </a:pPr>
            <a:r>
              <a:rPr lang="en-US" sz="2000" dirty="0" err="1" smtClean="0">
                <a:solidFill>
                  <a:srgbClr val="FFFFD4"/>
                </a:solidFill>
                <a:latin typeface="Arial Narrow"/>
                <a:ea typeface="ＭＳ Ｐゴシック" charset="-128"/>
                <a:cs typeface="ＭＳ Ｐゴシック" charset="-128"/>
              </a:rPr>
              <a:t>http://data.rcc-acis.org/StnData?</a:t>
            </a:r>
            <a:r>
              <a:rPr lang="en-US" sz="2000" dirty="0" err="1" smtClean="0">
                <a:solidFill>
                  <a:srgbClr val="FF0000"/>
                </a:solidFill>
                <a:latin typeface="Arial Narrow"/>
                <a:ea typeface="ＭＳ Ｐゴシック" charset="-128"/>
                <a:cs typeface="ＭＳ Ｐゴシック" charset="-128"/>
              </a:rPr>
              <a:t>sid</a:t>
            </a:r>
            <a:r>
              <a:rPr lang="en-US" sz="2000" dirty="0" smtClean="0">
                <a:solidFill>
                  <a:srgbClr val="FFFFD4"/>
                </a:solidFill>
                <a:latin typeface="Arial Narrow"/>
                <a:ea typeface="ＭＳ Ｐゴシック" charset="-128"/>
                <a:cs typeface="ＭＳ Ｐゴシック" charset="-128"/>
              </a:rPr>
              <a:t>=</a:t>
            </a:r>
            <a:r>
              <a:rPr lang="en-US" sz="2000" dirty="0" err="1" smtClean="0">
                <a:solidFill>
                  <a:srgbClr val="FFFFD4"/>
                </a:solidFill>
                <a:latin typeface="Arial Narrow"/>
                <a:ea typeface="ＭＳ Ｐゴシック" charset="-128"/>
                <a:cs typeface="ＭＳ Ｐゴシック" charset="-128"/>
              </a:rPr>
              <a:t>KIAD&amp;</a:t>
            </a:r>
            <a:r>
              <a:rPr lang="en-US" sz="2000" dirty="0" err="1" smtClean="0">
                <a:solidFill>
                  <a:srgbClr val="FF0000"/>
                </a:solidFill>
                <a:latin typeface="Arial Narrow"/>
                <a:ea typeface="ＭＳ Ｐゴシック" charset="-128"/>
                <a:cs typeface="ＭＳ Ｐゴシック" charset="-128"/>
              </a:rPr>
              <a:t>sdate</a:t>
            </a:r>
            <a:r>
              <a:rPr lang="en-US" sz="2000" dirty="0" smtClean="0">
                <a:solidFill>
                  <a:srgbClr val="FFFFD4"/>
                </a:solidFill>
                <a:latin typeface="Arial Narrow"/>
                <a:ea typeface="ＭＳ Ｐゴシック" charset="-128"/>
                <a:cs typeface="ＭＳ Ｐゴシック" charset="-128"/>
              </a:rPr>
              <a:t>=2010-02-04&amp;</a:t>
            </a:r>
            <a:r>
              <a:rPr lang="en-US" sz="2000" dirty="0" smtClean="0">
                <a:solidFill>
                  <a:srgbClr val="FF0000"/>
                </a:solidFill>
                <a:latin typeface="Arial Narrow"/>
                <a:ea typeface="ＭＳ Ｐゴシック" charset="-128"/>
                <a:cs typeface="ＭＳ Ｐゴシック" charset="-128"/>
              </a:rPr>
              <a:t>edate</a:t>
            </a:r>
            <a:r>
              <a:rPr lang="en-US" sz="2000" dirty="0" smtClean="0">
                <a:solidFill>
                  <a:srgbClr val="FFFFD4"/>
                </a:solidFill>
                <a:latin typeface="Arial Narrow"/>
                <a:ea typeface="ＭＳ Ｐゴシック" charset="-128"/>
                <a:cs typeface="ＭＳ Ｐゴシック" charset="-128"/>
              </a:rPr>
              <a:t>=2010-02-08&amp;</a:t>
            </a:r>
            <a:r>
              <a:rPr lang="en-US" sz="2000" dirty="0" smtClean="0">
                <a:solidFill>
                  <a:srgbClr val="FF0000"/>
                </a:solidFill>
                <a:latin typeface="Arial Narrow"/>
                <a:ea typeface="ＭＳ Ｐゴシック" charset="-128"/>
                <a:cs typeface="ＭＳ Ｐゴシック" charset="-128"/>
              </a:rPr>
              <a:t>elems</a:t>
            </a:r>
            <a:r>
              <a:rPr lang="en-US" sz="2000" dirty="0" smtClean="0">
                <a:solidFill>
                  <a:srgbClr val="FFFFD4"/>
                </a:solidFill>
                <a:latin typeface="Arial Narrow"/>
                <a:ea typeface="ＭＳ Ｐゴシック" charset="-128"/>
                <a:cs typeface="ＭＳ Ｐゴシック" charset="-128"/>
              </a:rPr>
              <a:t>=maxt,mint,pcpn,snow,snwd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650" y="3781028"/>
            <a:ext cx="5429250" cy="29182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57350" y="1936750"/>
            <a:ext cx="58420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FC68"/>
                </a:solidFill>
                <a:latin typeface="Monaco"/>
              </a:rPr>
              <a:t>WASHINGTON DC DULLES </a:t>
            </a:r>
            <a:r>
              <a:rPr lang="en-US" sz="1800" dirty="0" smtClean="0">
                <a:solidFill>
                  <a:srgbClr val="FFFC68"/>
                </a:solidFill>
                <a:latin typeface="Monaco"/>
              </a:rPr>
              <a:t>AP</a:t>
            </a:r>
          </a:p>
          <a:p>
            <a:r>
              <a:rPr lang="en-US" sz="1800" dirty="0" smtClean="0">
                <a:solidFill>
                  <a:srgbClr val="FFFC68"/>
                </a:solidFill>
                <a:latin typeface="Monaco"/>
              </a:rPr>
              <a:t>2010</a:t>
            </a:r>
            <a:r>
              <a:rPr lang="en-US" sz="1800" dirty="0">
                <a:solidFill>
                  <a:srgbClr val="FFFC68"/>
                </a:solidFill>
                <a:latin typeface="Monaco"/>
              </a:rPr>
              <a:t>-02-</a:t>
            </a:r>
            <a:r>
              <a:rPr lang="en-US" sz="1800" dirty="0" smtClean="0">
                <a:solidFill>
                  <a:srgbClr val="FFFC68"/>
                </a:solidFill>
                <a:latin typeface="Monaco"/>
              </a:rPr>
              <a:t>04,40,27,0.00,0.0,2</a:t>
            </a:r>
          </a:p>
          <a:p>
            <a:r>
              <a:rPr lang="en-US" sz="1800" dirty="0" smtClean="0">
                <a:solidFill>
                  <a:srgbClr val="FFFC68"/>
                </a:solidFill>
                <a:latin typeface="Monaco"/>
              </a:rPr>
              <a:t>2010</a:t>
            </a:r>
            <a:r>
              <a:rPr lang="en-US" sz="1800" dirty="0">
                <a:solidFill>
                  <a:srgbClr val="FFFC68"/>
                </a:solidFill>
                <a:latin typeface="Monaco"/>
              </a:rPr>
              <a:t>-02-</a:t>
            </a:r>
            <a:r>
              <a:rPr lang="en-US" sz="1800" dirty="0" smtClean="0">
                <a:solidFill>
                  <a:srgbClr val="FFFC68"/>
                </a:solidFill>
                <a:latin typeface="Monaco"/>
              </a:rPr>
              <a:t>05,35,30,1.47,14.9,1</a:t>
            </a:r>
          </a:p>
          <a:p>
            <a:r>
              <a:rPr lang="en-US" sz="1800" dirty="0" smtClean="0">
                <a:solidFill>
                  <a:srgbClr val="FFFC68"/>
                </a:solidFill>
                <a:latin typeface="Monaco"/>
              </a:rPr>
              <a:t>2010</a:t>
            </a:r>
            <a:r>
              <a:rPr lang="en-US" sz="1800" dirty="0">
                <a:solidFill>
                  <a:srgbClr val="FFFC68"/>
                </a:solidFill>
                <a:latin typeface="Monaco"/>
              </a:rPr>
              <a:t>-02-</a:t>
            </a:r>
            <a:r>
              <a:rPr lang="en-US" sz="1800" dirty="0" smtClean="0">
                <a:solidFill>
                  <a:srgbClr val="FFFC68"/>
                </a:solidFill>
                <a:latin typeface="Monaco"/>
              </a:rPr>
              <a:t>06,32,10,1.98,17.5,18</a:t>
            </a:r>
          </a:p>
          <a:p>
            <a:r>
              <a:rPr lang="en-US" sz="1800" dirty="0" smtClean="0">
                <a:solidFill>
                  <a:srgbClr val="FFFC68"/>
                </a:solidFill>
                <a:latin typeface="Monaco"/>
              </a:rPr>
              <a:t>2010</a:t>
            </a:r>
            <a:r>
              <a:rPr lang="en-US" sz="1800" dirty="0">
                <a:solidFill>
                  <a:srgbClr val="FFFC68"/>
                </a:solidFill>
                <a:latin typeface="Monaco"/>
              </a:rPr>
              <a:t>-02-</a:t>
            </a:r>
            <a:r>
              <a:rPr lang="en-US" sz="1800" dirty="0" smtClean="0">
                <a:solidFill>
                  <a:srgbClr val="FFFC68"/>
                </a:solidFill>
                <a:latin typeface="Monaco"/>
              </a:rPr>
              <a:t>07,31,7,0.00,0.0,21</a:t>
            </a:r>
          </a:p>
          <a:p>
            <a:r>
              <a:rPr lang="en-US" sz="1800" dirty="0" smtClean="0">
                <a:solidFill>
                  <a:srgbClr val="FFFC68"/>
                </a:solidFill>
                <a:latin typeface="Monaco"/>
              </a:rPr>
              <a:t>2010</a:t>
            </a:r>
            <a:r>
              <a:rPr lang="en-US" sz="1800" dirty="0">
                <a:solidFill>
                  <a:srgbClr val="FFFC68"/>
                </a:solidFill>
                <a:latin typeface="Monaco"/>
              </a:rPr>
              <a:t>-02-08,32,13,0.00,0.0,20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950" y="1905000"/>
            <a:ext cx="5989989" cy="18056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50" y="0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ACIS Multi-Station Web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783" y="1073150"/>
            <a:ext cx="8216900" cy="844550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Wingdings" charset="2"/>
              <a:buNone/>
              <a:defRPr/>
            </a:pPr>
            <a:r>
              <a:rPr lang="en-US" sz="2000" dirty="0" smtClean="0">
                <a:solidFill>
                  <a:srgbClr val="FFFFD4"/>
                </a:solidFill>
                <a:latin typeface="Arial Narrow"/>
                <a:ea typeface="ＭＳ Ｐゴシック" charset="-128"/>
                <a:cs typeface="Arial Narrow"/>
              </a:rPr>
              <a:t>curl http://data.rcc-acis.org/MultiStnData -</a:t>
            </a:r>
            <a:r>
              <a:rPr lang="en-US" sz="2000" dirty="0" err="1" smtClean="0">
                <a:solidFill>
                  <a:srgbClr val="FFFFD4"/>
                </a:solidFill>
                <a:latin typeface="Arial Narrow"/>
                <a:ea typeface="ＭＳ Ｐゴシック" charset="-128"/>
                <a:cs typeface="Arial Narrow"/>
              </a:rPr>
              <a:t>d</a:t>
            </a:r>
            <a:r>
              <a:rPr lang="en-US" sz="2000" dirty="0" smtClean="0">
                <a:solidFill>
                  <a:srgbClr val="FFFFD4"/>
                </a:solidFill>
                <a:latin typeface="Arial Narrow"/>
                <a:ea typeface="ＭＳ Ｐゴシック" charset="-128"/>
                <a:cs typeface="Arial Narrow"/>
              </a:rPr>
              <a:t> '</a:t>
            </a:r>
            <a:r>
              <a:rPr lang="en-US" sz="2000" dirty="0" err="1" smtClean="0">
                <a:solidFill>
                  <a:srgbClr val="FFFFD4"/>
                </a:solidFill>
                <a:latin typeface="Arial Narrow"/>
                <a:ea typeface="ＭＳ Ｐゴシック" charset="-128"/>
                <a:cs typeface="Arial Narrow"/>
              </a:rPr>
              <a:t>params</a:t>
            </a:r>
            <a:r>
              <a:rPr lang="en-US" sz="2000" dirty="0" smtClean="0">
                <a:solidFill>
                  <a:srgbClr val="FFFFD4"/>
                </a:solidFill>
                <a:latin typeface="Arial Narrow"/>
                <a:ea typeface="ＭＳ Ｐゴシック" charset="-128"/>
                <a:cs typeface="Arial Narrow"/>
              </a:rPr>
              <a:t>={"</a:t>
            </a:r>
            <a:r>
              <a:rPr lang="en-US" sz="2000" dirty="0" smtClean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climdiv</a:t>
            </a:r>
            <a:r>
              <a:rPr lang="en-US" sz="2000" dirty="0" smtClean="0">
                <a:solidFill>
                  <a:srgbClr val="FFFFD4"/>
                </a:solidFill>
                <a:latin typeface="Arial Narrow"/>
                <a:ea typeface="ＭＳ Ｐゴシック" charset="-128"/>
                <a:cs typeface="Arial Narrow"/>
              </a:rPr>
              <a:t>":"FL01","</a:t>
            </a:r>
            <a:r>
              <a:rPr lang="en-US" sz="2000" dirty="0" smtClean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date</a:t>
            </a:r>
            <a:r>
              <a:rPr lang="en-US" sz="2000" dirty="0" smtClean="0">
                <a:solidFill>
                  <a:srgbClr val="FFFFD4"/>
                </a:solidFill>
                <a:latin typeface="Arial Narrow"/>
                <a:ea typeface="ＭＳ Ｐゴシック" charset="-128"/>
                <a:cs typeface="Arial Narrow"/>
              </a:rPr>
              <a:t>":"1985-1", "</a:t>
            </a:r>
            <a:r>
              <a:rPr lang="en-US" sz="2000" dirty="0" smtClean="0">
                <a:solidFill>
                  <a:srgbClr val="FF0000"/>
                </a:solidFill>
                <a:latin typeface="Arial Narrow"/>
                <a:ea typeface="ＭＳ Ｐゴシック" charset="-128"/>
                <a:cs typeface="Arial Narrow"/>
              </a:rPr>
              <a:t>elems</a:t>
            </a:r>
            <a:r>
              <a:rPr lang="en-US" sz="2000" dirty="0" smtClean="0">
                <a:solidFill>
                  <a:srgbClr val="FFFFD4"/>
                </a:solidFill>
                <a:latin typeface="Arial Narrow"/>
                <a:ea typeface="ＭＳ Ｐゴシック" charset="-128"/>
                <a:cs typeface="Arial Narrow"/>
              </a:rPr>
              <a:t>":[{"name":"</a:t>
            </a:r>
            <a:r>
              <a:rPr lang="en-US" sz="2000" dirty="0" smtClean="0">
                <a:solidFill>
                  <a:srgbClr val="FF6600"/>
                </a:solidFill>
                <a:latin typeface="Arial Narrow"/>
                <a:ea typeface="ＭＳ Ｐゴシック" charset="-128"/>
                <a:cs typeface="Arial Narrow"/>
              </a:rPr>
              <a:t>mint</a:t>
            </a:r>
            <a:r>
              <a:rPr lang="en-US" sz="2000" dirty="0" smtClean="0">
                <a:solidFill>
                  <a:srgbClr val="FFFFD4"/>
                </a:solidFill>
                <a:latin typeface="Arial Narrow"/>
                <a:ea typeface="ＭＳ Ｐゴシック" charset="-128"/>
                <a:cs typeface="Arial Narrow"/>
              </a:rPr>
              <a:t>", "interval":"</a:t>
            </a:r>
            <a:r>
              <a:rPr lang="en-US" sz="2000" dirty="0" smtClean="0">
                <a:solidFill>
                  <a:srgbClr val="FF6600"/>
                </a:solidFill>
                <a:latin typeface="Arial Narrow"/>
                <a:ea typeface="ＭＳ Ｐゴシック" charset="-128"/>
                <a:cs typeface="Arial Narrow"/>
              </a:rPr>
              <a:t>mly</a:t>
            </a:r>
            <a:r>
              <a:rPr lang="en-US" sz="2000" dirty="0" smtClean="0">
                <a:solidFill>
                  <a:srgbClr val="FFFFD4"/>
                </a:solidFill>
                <a:latin typeface="Arial Narrow"/>
                <a:ea typeface="ＭＳ Ｐゴシック" charset="-128"/>
                <a:cs typeface="Arial Narrow"/>
              </a:rPr>
              <a:t>", “duration":1, "reduce":"</a:t>
            </a:r>
            <a:r>
              <a:rPr lang="en-US" sz="2000" dirty="0" smtClean="0">
                <a:solidFill>
                  <a:srgbClr val="FF6600"/>
                </a:solidFill>
                <a:latin typeface="Arial Narrow"/>
                <a:ea typeface="ＭＳ Ｐゴシック" charset="-128"/>
                <a:cs typeface="Arial Narrow"/>
              </a:rPr>
              <a:t>min</a:t>
            </a:r>
            <a:r>
              <a:rPr lang="en-US" sz="2000" dirty="0" smtClean="0">
                <a:solidFill>
                  <a:srgbClr val="FFFFD4"/>
                </a:solidFill>
                <a:latin typeface="Arial Narrow"/>
                <a:ea typeface="ＭＳ Ｐゴシック" charset="-128"/>
                <a:cs typeface="Arial Narrow"/>
              </a:rPr>
              <a:t>"}]}'</a:t>
            </a:r>
          </a:p>
        </p:txBody>
      </p:sp>
      <p:sp>
        <p:nvSpPr>
          <p:cNvPr id="9" name="Rectangle 8"/>
          <p:cNvSpPr/>
          <p:nvPr/>
        </p:nvSpPr>
        <p:spPr>
          <a:xfrm>
            <a:off x="855133" y="1936750"/>
            <a:ext cx="732366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FC68"/>
                </a:solidFill>
                <a:latin typeface="Monaco"/>
              </a:rPr>
              <a:t>082220,DE FUNIAK SPRINGS 1 E,FL,-86.093890,30.724440,245,3</a:t>
            </a:r>
          </a:p>
          <a:p>
            <a:r>
              <a:rPr lang="en-US" sz="1600" dirty="0" smtClean="0">
                <a:solidFill>
                  <a:srgbClr val="FFFC68"/>
                </a:solidFill>
                <a:latin typeface="Monaco"/>
              </a:rPr>
              <a:t>12827,APALACHICOLA AP,FL,-85.033330,29.733330,19,9</a:t>
            </a:r>
          </a:p>
          <a:p>
            <a:r>
              <a:rPr lang="en-US" sz="1600" dirty="0" smtClean="0">
                <a:solidFill>
                  <a:srgbClr val="FFFC68"/>
                </a:solidFill>
                <a:latin typeface="Monaco"/>
              </a:rPr>
              <a:t>93805,TALLAHASSEE RGNL AP,FL,-84.353330,30.393060,55,6</a:t>
            </a:r>
          </a:p>
          <a:p>
            <a:r>
              <a:rPr lang="en-US" sz="1600" dirty="0" smtClean="0">
                <a:solidFill>
                  <a:srgbClr val="FFFC68"/>
                </a:solidFill>
                <a:latin typeface="Monaco"/>
              </a:rPr>
              <a:t>13899,PENSACOLA RGNL AP,FL,-87.186940,30.478060,112,5</a:t>
            </a:r>
          </a:p>
          <a:p>
            <a:r>
              <a:rPr lang="en-US" sz="1600" dirty="0" smtClean="0">
                <a:solidFill>
                  <a:srgbClr val="FFFC68"/>
                </a:solidFill>
                <a:latin typeface="Monaco"/>
              </a:rPr>
              <a:t>089566,WEWAHITCHKA,FL,-85.204170,30.119170,42,12</a:t>
            </a:r>
          </a:p>
          <a:p>
            <a:r>
              <a:rPr lang="en-US" sz="1600" dirty="0" smtClean="0">
                <a:solidFill>
                  <a:srgbClr val="FFFC68"/>
                </a:solidFill>
                <a:latin typeface="Monaco"/>
              </a:rPr>
              <a:t>086842,PANAMA CITY,FL,-85.660560,30.249170,5,6</a:t>
            </a:r>
          </a:p>
          <a:p>
            <a:r>
              <a:rPr lang="en-US" sz="1600" dirty="0" smtClean="0">
                <a:solidFill>
                  <a:srgbClr val="FFFC68"/>
                </a:solidFill>
                <a:latin typeface="Monaco"/>
              </a:rPr>
              <a:t>083230,FOUNTAIN 3 SSE,FL,-85.416670,30.433330,140,4</a:t>
            </a:r>
          </a:p>
          <a:p>
            <a:r>
              <a:rPr lang="en-US" sz="1600" dirty="0" smtClean="0">
                <a:solidFill>
                  <a:srgbClr val="FFFC68"/>
                </a:solidFill>
                <a:latin typeface="Monaco"/>
              </a:rPr>
              <a:t>085879,MONTICELLO WTP,FL,-83.783330,30.492220,98,4</a:t>
            </a:r>
          </a:p>
          <a:p>
            <a:r>
              <a:rPr lang="en-US" sz="1600" dirty="0" smtClean="0">
                <a:solidFill>
                  <a:srgbClr val="FFFC68"/>
                </a:solidFill>
                <a:latin typeface="Monaco"/>
              </a:rPr>
              <a:t>086240,NICEVILLE,FL,-86.492780,30.531670,60,4</a:t>
            </a:r>
          </a:p>
          <a:p>
            <a:r>
              <a:rPr lang="en-US" sz="1600" dirty="0" smtClean="0">
                <a:solidFill>
                  <a:srgbClr val="FFFC68"/>
                </a:solidFill>
                <a:latin typeface="Monaco"/>
              </a:rPr>
              <a:t>087429,QUINCY 3 SSW,FL,-84.583610,30.549720,245,4</a:t>
            </a:r>
          </a:p>
          <a:p>
            <a:r>
              <a:rPr lang="en-US" sz="1600" dirty="0" smtClean="0">
                <a:solidFill>
                  <a:srgbClr val="FFFC68"/>
                </a:solidFill>
                <a:latin typeface="Monaco"/>
              </a:rPr>
              <a:t>93841,WHITING FLD NAS,FL,-87.016670,30.716670,199,5</a:t>
            </a:r>
          </a:p>
          <a:p>
            <a:r>
              <a:rPr lang="en-US" sz="1600" dirty="0" smtClean="0">
                <a:solidFill>
                  <a:srgbClr val="FFFC68"/>
                </a:solidFill>
                <a:latin typeface="Monaco"/>
              </a:rPr>
              <a:t>081544,CHIPLEY,FL,-85.484720,30.783610,130,2</a:t>
            </a:r>
          </a:p>
          <a:p>
            <a:r>
              <a:rPr lang="en-US" sz="1600" dirty="0" smtClean="0">
                <a:solidFill>
                  <a:srgbClr val="FFFC68"/>
                </a:solidFill>
                <a:latin typeface="Monaco"/>
              </a:rPr>
              <a:t>085793,MILTON EXP ST,FL,-87.141390,30.779440,217,3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917" y="4302113"/>
            <a:ext cx="5791200" cy="23018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5467" y="1815704"/>
            <a:ext cx="3903133" cy="24147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r>
              <a:rPr lang="en-US" dirty="0" smtClean="0"/>
              <a:t>Need for Access to Gridded Data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1889125" y="244475"/>
            <a:ext cx="5372100" cy="7232650"/>
          </a:xfrm>
        </p:spPr>
        <p:txBody>
          <a:bodyPr/>
          <a:lstStyle/>
          <a:p>
            <a:r>
              <a:rPr lang="en-US" dirty="0" smtClean="0"/>
              <a:t>Applications requiring GIS layers.</a:t>
            </a:r>
          </a:p>
          <a:p>
            <a:r>
              <a:rPr lang="en-US" dirty="0" smtClean="0"/>
              <a:t>Visualize GCM model output.</a:t>
            </a:r>
          </a:p>
          <a:p>
            <a:r>
              <a:rPr lang="en-US" dirty="0" smtClean="0"/>
              <a:t>Answer questions like:</a:t>
            </a:r>
          </a:p>
          <a:p>
            <a:pPr lvl="1">
              <a:spcAft>
                <a:spcPts val="1800"/>
              </a:spcAft>
            </a:pPr>
            <a:r>
              <a:rPr lang="en-US" sz="2400" dirty="0" smtClean="0"/>
              <a:t>What has been the</a:t>
            </a:r>
            <a:r>
              <a:rPr lang="en-US" sz="2400" dirty="0" smtClean="0"/>
              <a:t> highest temperature </a:t>
            </a:r>
            <a:r>
              <a:rPr lang="en-US" sz="2400" dirty="0" smtClean="0"/>
              <a:t>in my county each summer over the last 30 years?</a:t>
            </a:r>
          </a:p>
          <a:p>
            <a:pPr lvl="1"/>
            <a:r>
              <a:rPr lang="en-US" sz="2400" dirty="0" smtClean="0"/>
              <a:t>What was the average rainfall for a particular river basin last month?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50" y="0"/>
            <a:ext cx="8229600" cy="1139825"/>
          </a:xfrm>
        </p:spPr>
        <p:txBody>
          <a:bodyPr/>
          <a:lstStyle/>
          <a:p>
            <a:r>
              <a:rPr lang="en-US" dirty="0" smtClean="0"/>
              <a:t>GRID ACIS Goal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1889125" y="250825"/>
            <a:ext cx="5372100" cy="723265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dirty="0" smtClean="0"/>
              <a:t>Allow easy access to a variety of existing gridded data sets.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 smtClean="0"/>
              <a:t>Focus on standardized methods of data summarization and presentation, rather than creation of new gridded data sets.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GRID ACIS Web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0937"/>
            <a:ext cx="8229600" cy="50292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charset="2"/>
              <a:buChar char="§"/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Similar syntax to station and multi-station data calls.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 typeface="Wingdings" charset="2"/>
              <a:buChar char="§"/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Resultant capabilities, such as: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Font typeface="Wingdings" charset="2"/>
              <a:buChar char="§"/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Area summaries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Font typeface="Wingdings" charset="2"/>
              <a:buChar char="§"/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Graphic output</a:t>
            </a:r>
          </a:p>
          <a:p>
            <a:pPr>
              <a:spcBef>
                <a:spcPct val="0"/>
              </a:spcBef>
              <a:spcAft>
                <a:spcPts val="1200"/>
              </a:spcAft>
              <a:buNone/>
              <a:defRPr/>
            </a:pPr>
            <a:endParaRPr lang="en-US" sz="1200" dirty="0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88E4"/>
      </a:accent1>
      <a:accent2>
        <a:srgbClr val="009999"/>
      </a:accent2>
      <a:accent3>
        <a:srgbClr val="AAB9D3"/>
      </a:accent3>
      <a:accent4>
        <a:srgbClr val="DADADA"/>
      </a:accent4>
      <a:accent5>
        <a:srgbClr val="AAC3EF"/>
      </a:accent5>
      <a:accent6>
        <a:srgbClr val="008A8A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2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2E2E8E"/>
        </a:accent1>
        <a:accent2>
          <a:srgbClr val="0066CC"/>
        </a:accent2>
        <a:accent3>
          <a:srgbClr val="AAACB1"/>
        </a:accent3>
        <a:accent4>
          <a:srgbClr val="DADADA"/>
        </a:accent4>
        <a:accent5>
          <a:srgbClr val="ADADC6"/>
        </a:accent5>
        <a:accent6>
          <a:srgbClr val="005CB9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58718C"/>
        </a:accent1>
        <a:accent2>
          <a:srgbClr val="6D9D97"/>
        </a:accent2>
        <a:accent3>
          <a:srgbClr val="B0B9C3"/>
        </a:accent3>
        <a:accent4>
          <a:srgbClr val="DADADA"/>
        </a:accent4>
        <a:accent5>
          <a:srgbClr val="B4BBC5"/>
        </a:accent5>
        <a:accent6>
          <a:srgbClr val="628E88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88E4"/>
        </a:accent1>
        <a:accent2>
          <a:srgbClr val="009999"/>
        </a:accent2>
        <a:accent3>
          <a:srgbClr val="AAB9D3"/>
        </a:accent3>
        <a:accent4>
          <a:srgbClr val="DADADA"/>
        </a:accent4>
        <a:accent5>
          <a:srgbClr val="AAC3EF"/>
        </a:accent5>
        <a:accent6>
          <a:srgbClr val="008A8A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9966FF"/>
        </a:accent1>
        <a:accent2>
          <a:srgbClr val="00FFFF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E7E7"/>
        </a:accent6>
        <a:hlink>
          <a:srgbClr val="5FAFFF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8080"/>
        </a:accent1>
        <a:accent2>
          <a:srgbClr val="0099FF"/>
        </a:accent2>
        <a:accent3>
          <a:srgbClr val="AAB8B8"/>
        </a:accent3>
        <a:accent4>
          <a:srgbClr val="DADADA"/>
        </a:accent4>
        <a:accent5>
          <a:srgbClr val="AAC0C0"/>
        </a:accent5>
        <a:accent6>
          <a:srgbClr val="008AE7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CBD7CE"/>
        </a:accent1>
        <a:accent2>
          <a:srgbClr val="9CA8A4"/>
        </a:accent2>
        <a:accent3>
          <a:srgbClr val="CEDAD1"/>
        </a:accent3>
        <a:accent4>
          <a:srgbClr val="DADADA"/>
        </a:accent4>
        <a:accent5>
          <a:srgbClr val="E2E8E3"/>
        </a:accent5>
        <a:accent6>
          <a:srgbClr val="8D9894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686B5D"/>
        </a:accent1>
        <a:accent2>
          <a:srgbClr val="5D8770"/>
        </a:accent2>
        <a:accent3>
          <a:srgbClr val="B3B3AF"/>
        </a:accent3>
        <a:accent4>
          <a:srgbClr val="BCBAB1"/>
        </a:accent4>
        <a:accent5>
          <a:srgbClr val="B9BAB6"/>
        </a:accent5>
        <a:accent6>
          <a:srgbClr val="537A65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FFFFFF"/>
        </a:accent1>
        <a:accent2>
          <a:srgbClr val="A4BCC4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94AAB1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E6E3D4"/>
        </a:accent1>
        <a:accent2>
          <a:srgbClr val="A2A4AC"/>
        </a:accent2>
        <a:accent3>
          <a:srgbClr val="E8E5D9"/>
        </a:accent3>
        <a:accent4>
          <a:srgbClr val="000000"/>
        </a:accent4>
        <a:accent5>
          <a:srgbClr val="F0EFE6"/>
        </a:accent5>
        <a:accent6>
          <a:srgbClr val="9294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 OSX:Applications:Microsoft Office X:Templates:Presentations:Designs:Ripple</Template>
  <TotalTime>19449</TotalTime>
  <Words>2020</Words>
  <Application>Microsoft Macintosh PowerPoint</Application>
  <PresentationFormat>On-screen Show (4:3)</PresentationFormat>
  <Paragraphs>146</Paragraphs>
  <Slides>18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Ripple</vt:lpstr>
      <vt:lpstr>Regional Climate Centers ACIS Update</vt:lpstr>
      <vt:lpstr>ACIS Database Updates</vt:lpstr>
      <vt:lpstr>ACIS Station Data Products</vt:lpstr>
      <vt:lpstr>ACIS Web Services</vt:lpstr>
      <vt:lpstr>ACIS Station Web Services</vt:lpstr>
      <vt:lpstr>ACIS Multi-Station Web Services</vt:lpstr>
      <vt:lpstr>Need for Access to Gridded Data</vt:lpstr>
      <vt:lpstr>GRID ACIS Goal</vt:lpstr>
      <vt:lpstr>GRID ACIS Web Services</vt:lpstr>
      <vt:lpstr>GRID ACIS – Single Grid Point</vt:lpstr>
      <vt:lpstr>GRID ACIS – Grid Data Output</vt:lpstr>
      <vt:lpstr>GRID ACIS – Area Reduction</vt:lpstr>
      <vt:lpstr>GRID ACIS – Image Output</vt:lpstr>
      <vt:lpstr>GRID ACIS – Area Reduction</vt:lpstr>
      <vt:lpstr>Grid ACIS – Data Sets</vt:lpstr>
      <vt:lpstr>GRID ACIS Access to NARCCAP</vt:lpstr>
      <vt:lpstr>ACIS Web Services Training</vt:lpstr>
      <vt:lpstr>ACIS Query Builder</vt:lpstr>
    </vt:vector>
  </TitlesOfParts>
  <Company>NRCC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Northeast Regional Climate Center</dc:title>
  <dc:creator>Keith Eggleston</dc:creator>
  <cp:lastModifiedBy>Keith Eggleston</cp:lastModifiedBy>
  <cp:revision>168</cp:revision>
  <cp:lastPrinted>2012-03-02T19:55:29Z</cp:lastPrinted>
  <dcterms:created xsi:type="dcterms:W3CDTF">2012-07-11T01:09:52Z</dcterms:created>
  <dcterms:modified xsi:type="dcterms:W3CDTF">2012-07-11T02:28:22Z</dcterms:modified>
</cp:coreProperties>
</file>