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0"/>
  </p:notesMasterIdLst>
  <p:sldIdLst>
    <p:sldId id="272" r:id="rId2"/>
    <p:sldId id="256" r:id="rId3"/>
    <p:sldId id="262" r:id="rId4"/>
    <p:sldId id="281" r:id="rId5"/>
    <p:sldId id="257" r:id="rId6"/>
    <p:sldId id="258" r:id="rId7"/>
    <p:sldId id="265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82" r:id="rId16"/>
    <p:sldId id="271" r:id="rId17"/>
    <p:sldId id="267" r:id="rId18"/>
    <p:sldId id="270" r:id="rId19"/>
    <p:sldId id="269" r:id="rId20"/>
    <p:sldId id="286" r:id="rId21"/>
    <p:sldId id="279" r:id="rId22"/>
    <p:sldId id="266" r:id="rId23"/>
    <p:sldId id="283" r:id="rId24"/>
    <p:sldId id="259" r:id="rId25"/>
    <p:sldId id="260" r:id="rId26"/>
    <p:sldId id="261" r:id="rId27"/>
    <p:sldId id="284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A29F-7EEE-4967-834B-89B6E2273087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5F564-203B-4E45-B7C9-BA1E19839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8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http://www.nasa.gov/multimedia/imagegallery/image_feature_2043.html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F564-203B-4E45-B7C9-BA1E198392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76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http://www.nnvl.noaa.gov/MediaDetail.php?MediaID=818&amp;MediaTypeID=1</a:t>
            </a:r>
          </a:p>
          <a:p>
            <a:endParaRPr lang="en-US" smtClean="0"/>
          </a:p>
          <a:p>
            <a:r>
              <a:rPr lang="en-US" smtClean="0"/>
              <a:t>http://www.nnvl.noaa.gov/MediaDetail.php?MediaID=818&amp;MediaTypeID=1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</a:defRPr>
            </a:lvl1pPr>
            <a:lvl2pPr marL="735013" indent="-282575" defTabSz="923925">
              <a:defRPr>
                <a:solidFill>
                  <a:schemeClr val="tx1"/>
                </a:solidFill>
                <a:latin typeface="Arial" charset="0"/>
              </a:defRPr>
            </a:lvl2pPr>
            <a:lvl3pPr marL="1130300" indent="-225425" defTabSz="923925">
              <a:defRPr>
                <a:solidFill>
                  <a:schemeClr val="tx1"/>
                </a:solidFill>
                <a:latin typeface="Arial" charset="0"/>
              </a:defRPr>
            </a:lvl3pPr>
            <a:lvl4pPr marL="1582738" indent="-225425" defTabSz="923925">
              <a:defRPr>
                <a:solidFill>
                  <a:schemeClr val="tx1"/>
                </a:solidFill>
                <a:latin typeface="Arial" charset="0"/>
              </a:defRPr>
            </a:lvl4pPr>
            <a:lvl5pPr marL="2035175" indent="-227013" defTabSz="923925">
              <a:defRPr>
                <a:solidFill>
                  <a:schemeClr val="tx1"/>
                </a:solidFill>
                <a:latin typeface="Arial" charset="0"/>
              </a:defRPr>
            </a:lvl5pPr>
            <a:lvl6pPr marL="2492375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9575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6775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3975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754943D-632A-4C5B-A3BF-DD0DBC838F7F}" type="slidenum">
              <a:rPr lang="en-US"/>
              <a:pPr/>
              <a:t>8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Intensity (category) has a lot to do with surge height. Cat 5 has highest wind velocity to drive water onland and lowest pressure enabling water to stack higher in front of the hurricane with little resistance from atmospheric pressure.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- Concave shorelines increase surge because water forced to concentrate near centre. Same for bays and river mouths.</a:t>
            </a:r>
          </a:p>
          <a:p>
            <a:pPr eaLnBrk="1" hangingPunct="1"/>
            <a:r>
              <a:rPr lang="en-US" smtClean="0"/>
              <a:t>- Shallow bathymetry adds to surge height because with less depth, wave height is higher. Shallow waves form steeper slope making them higher and moving more water onshore (Bascom, 1980)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F564-203B-4E45-B7C9-BA1E198392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6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0430A-4789-4D3C-A4F6-A50D90382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99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905000"/>
            <a:ext cx="37719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62000" y="4000500"/>
            <a:ext cx="37719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AFB2D-DF34-4E82-869B-45FFE9D39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83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76612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9325" y="4114800"/>
            <a:ext cx="76612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70AD5-9E1C-4C93-A8FB-9386A5700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75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905000"/>
            <a:ext cx="37719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905000"/>
            <a:ext cx="37719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4000500"/>
            <a:ext cx="37719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4000500"/>
            <a:ext cx="37719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2E4FB-6043-4380-B54D-F4C49C525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BD8A-6ACB-417C-9D32-8F9200B3C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1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6C99CC6-6DDA-4638-9209-A29F3D2854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9E4E8F6-A314-473B-AB41-CF40453D3CA9}" type="datetimeFigureOut">
              <a:rPr lang="en-US" smtClean="0"/>
              <a:t>7/10/2012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7985" cy="6347959"/>
          </a:xfrm>
        </p:spPr>
      </p:pic>
      <p:sp>
        <p:nvSpPr>
          <p:cNvPr id="4" name="TextBox 3"/>
          <p:cNvSpPr txBox="1"/>
          <p:nvPr/>
        </p:nvSpPr>
        <p:spPr>
          <a:xfrm>
            <a:off x="-76200" y="63246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Irene as viewed from the International Space Station on 22 August 2011. </a:t>
            </a:r>
            <a:r>
              <a:rPr lang="en-US" dirty="0"/>
              <a:t>Photo credit: Ron </a:t>
            </a:r>
            <a:r>
              <a:rPr lang="en-US" dirty="0" err="1"/>
              <a:t>Garan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General causes of flooding in Vermont </a:t>
            </a: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smtClean="0"/>
              <a:t>deep snow cover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smtClean="0"/>
              <a:t>frozen ground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 smtClean="0"/>
              <a:t>saturated soil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smtClean="0"/>
              <a:t>full reservoirs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 smtClean="0"/>
              <a:t>existing bankfull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smtClean="0"/>
              <a:t>ice-covered rivers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 smtClean="0"/>
              <a:t>widespread, heavy rain</a:t>
            </a:r>
          </a:p>
          <a:p>
            <a:pPr eaLnBrk="1" hangingPunct="1">
              <a:lnSpc>
                <a:spcPct val="90000"/>
              </a:lnSpc>
            </a:pPr>
            <a:endParaRPr lang="en-US" sz="3200" smtClean="0"/>
          </a:p>
          <a:p>
            <a:pPr eaLnBrk="1" hangingPunct="1">
              <a:lnSpc>
                <a:spcPct val="90000"/>
              </a:lnSpc>
            </a:pPr>
            <a:r>
              <a:rPr lang="en-US" sz="3200" b="1" smtClean="0"/>
              <a:t>topography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smtClean="0"/>
              <a:t>ground cover</a:t>
            </a:r>
          </a:p>
        </p:txBody>
      </p:sp>
    </p:spTree>
    <p:extLst>
      <p:ext uri="{BB962C8B-B14F-4D97-AF65-F5344CB8AC3E}">
        <p14:creationId xmlns:p14="http://schemas.microsoft.com/office/powerpoint/2010/main" val="36460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Role of topography</a:t>
            </a:r>
            <a:endParaRPr lang="en-US" dirty="0"/>
          </a:p>
        </p:txBody>
      </p:sp>
      <p:pic>
        <p:nvPicPr>
          <p:cNvPr id="36867" name="Picture 4" descr="neweng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8338" y="1733550"/>
            <a:ext cx="4657725" cy="45339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9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Flooding is enhanced by…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229600" cy="1524000"/>
          </a:xfrm>
        </p:spPr>
        <p:txBody>
          <a:bodyPr/>
          <a:lstStyle/>
          <a:p>
            <a:pPr eaLnBrk="1" hangingPunct="1"/>
            <a:r>
              <a:rPr lang="en-US" sz="2800" smtClean="0"/>
              <a:t>topography</a:t>
            </a:r>
          </a:p>
          <a:p>
            <a:pPr lvl="1" eaLnBrk="1" hangingPunct="1"/>
            <a:r>
              <a:rPr lang="en-US" sz="2400" smtClean="0"/>
              <a:t>air is funneled</a:t>
            </a:r>
          </a:p>
          <a:p>
            <a:pPr lvl="1" eaLnBrk="1" hangingPunct="1"/>
            <a:r>
              <a:rPr lang="en-US" sz="2400" smtClean="0"/>
              <a:t>orographic uplift along the Greens</a:t>
            </a:r>
          </a:p>
        </p:txBody>
      </p:sp>
      <p:pic>
        <p:nvPicPr>
          <p:cNvPr id="37892" name="Picture 4" descr="Richford_Jay_N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3886200"/>
            <a:ext cx="6653213" cy="8610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28600" y="3352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RICHFORD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086600" y="3352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JAY PEAK</a:t>
            </a: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1752600" y="3733800"/>
            <a:ext cx="152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 flipH="1">
            <a:off x="7620000" y="37338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Tropical storm related flooding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458200" cy="5029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b="1" smtClean="0"/>
              <a:t>consecutive movement of large storms over the same area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b="1" smtClean="0"/>
              <a:t>antecedent wet soil conditions </a:t>
            </a:r>
            <a:r>
              <a:rPr lang="en-US" sz="2800" smtClean="0"/>
              <a:t>(additional precipitation runs off since the soil is saturated)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b="1" smtClean="0"/>
              <a:t>influence of hurricane/tropical storm remnants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smtClean="0"/>
              <a:t>November 1927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smtClean="0"/>
              <a:t>August 1955 (Connie, Danny)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smtClean="0"/>
              <a:t>June 1972 (Agnes)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smtClean="0"/>
              <a:t>August 1998 (Bonnie)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smtClean="0"/>
              <a:t>September 1999 (Dennis, Floyd)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smtClean="0"/>
              <a:t>August 2011 (Irene)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</p:txBody>
      </p:sp>
    </p:spTree>
    <p:extLst>
      <p:ext uri="{BB962C8B-B14F-4D97-AF65-F5344CB8AC3E}">
        <p14:creationId xmlns:p14="http://schemas.microsoft.com/office/powerpoint/2010/main" val="504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History of  major hurricanes in New England – (3-5)</a:t>
            </a:r>
            <a:endParaRPr lang="en-US" dirty="0"/>
          </a:p>
        </p:txBody>
      </p:sp>
      <p:pic>
        <p:nvPicPr>
          <p:cNvPr id="47107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5000"/>
            <a:ext cx="3733800" cy="2365375"/>
          </a:xfrm>
        </p:spPr>
      </p:pic>
      <p:pic>
        <p:nvPicPr>
          <p:cNvPr id="47108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5475" y="4343400"/>
            <a:ext cx="3735388" cy="2362200"/>
          </a:xfrm>
        </p:spPr>
      </p:pic>
      <p:pic>
        <p:nvPicPr>
          <p:cNvPr id="47109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5150" y="1905000"/>
            <a:ext cx="3741738" cy="2362200"/>
          </a:xfrm>
        </p:spPr>
      </p:pic>
      <p:pic>
        <p:nvPicPr>
          <p:cNvPr id="47110" name="Content Placeholder 13"/>
          <p:cNvPicPr>
            <a:picLocks noGrp="1" noChangeAspect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343400"/>
            <a:ext cx="3813175" cy="2400300"/>
          </a:xfrm>
        </p:spPr>
      </p:pic>
    </p:spTree>
    <p:extLst>
      <p:ext uri="{BB962C8B-B14F-4D97-AF65-F5344CB8AC3E}">
        <p14:creationId xmlns:p14="http://schemas.microsoft.com/office/powerpoint/2010/main" val="38422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2128838"/>
            <a:ext cx="3090862" cy="472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4"/>
            <a:ext cx="4028821" cy="401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41" y="2675572"/>
            <a:ext cx="2928160" cy="418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33814"/>
            <a:ext cx="304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NOAA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precipitation in 2011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338918" cy="335280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05200"/>
            <a:ext cx="4303059" cy="3200400"/>
          </a:xfrm>
        </p:spPr>
      </p:pic>
    </p:spTree>
    <p:extLst>
      <p:ext uri="{BB962C8B-B14F-4D97-AF65-F5344CB8AC3E}">
        <p14:creationId xmlns:p14="http://schemas.microsoft.com/office/powerpoint/2010/main" val="22115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" y="343852"/>
            <a:ext cx="8451156" cy="6285548"/>
          </a:xfrm>
        </p:spPr>
      </p:pic>
    </p:spTree>
    <p:extLst>
      <p:ext uri="{BB962C8B-B14F-4D97-AF65-F5344CB8AC3E}">
        <p14:creationId xmlns:p14="http://schemas.microsoft.com/office/powerpoint/2010/main" val="6033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Departure from 1981-2010 average (aka normal)  values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4043083" cy="31242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87" y="3581400"/>
            <a:ext cx="4405513" cy="3276600"/>
          </a:xfrm>
        </p:spPr>
      </p:pic>
    </p:spTree>
    <p:extLst>
      <p:ext uri="{BB962C8B-B14F-4D97-AF65-F5344CB8AC3E}">
        <p14:creationId xmlns:p14="http://schemas.microsoft.com/office/powerpoint/2010/main" val="224242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" y="215265"/>
            <a:ext cx="8521593" cy="6337935"/>
          </a:xfrm>
        </p:spPr>
      </p:pic>
    </p:spTree>
    <p:extLst>
      <p:ext uri="{BB962C8B-B14F-4D97-AF65-F5344CB8AC3E}">
        <p14:creationId xmlns:p14="http://schemas.microsoft.com/office/powerpoint/2010/main" val="6846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Tropical Storm Irene</a:t>
            </a:r>
            <a:br>
              <a:rPr lang="en-US" sz="4800" dirty="0" smtClean="0"/>
            </a:br>
            <a:r>
              <a:rPr lang="en-US" sz="4800" dirty="0" smtClean="0"/>
              <a:t>- </a:t>
            </a:r>
            <a:r>
              <a:rPr lang="en-US" sz="4800" dirty="0"/>
              <a:t>A synoptic </a:t>
            </a:r>
            <a:r>
              <a:rPr lang="en-US" sz="4800" dirty="0" smtClean="0"/>
              <a:t>view of </a:t>
            </a:r>
            <a:r>
              <a:rPr lang="en-US" sz="4800" dirty="0"/>
              <a:t>the new flood of record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Dr. Lesley-Ann </a:t>
            </a:r>
            <a:r>
              <a:rPr lang="en-US" dirty="0" err="1" smtClean="0"/>
              <a:t>Dupigny</a:t>
            </a:r>
            <a:r>
              <a:rPr lang="en-US" dirty="0" smtClean="0"/>
              <a:t>-Giroux</a:t>
            </a:r>
          </a:p>
          <a:p>
            <a:r>
              <a:rPr lang="en-US" dirty="0" smtClean="0"/>
              <a:t>Associate Professor of Climatology – University of Vermont</a:t>
            </a:r>
          </a:p>
          <a:p>
            <a:r>
              <a:rPr lang="en-US" dirty="0" smtClean="0"/>
              <a:t>VT State Climatologist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4770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AASC Annual Meeting  - Destin, FL  </a:t>
            </a:r>
            <a:r>
              <a:rPr lang="en-US" dirty="0" smtClean="0"/>
              <a:t>- </a:t>
            </a:r>
            <a:r>
              <a:rPr lang="en-US" dirty="0" smtClean="0"/>
              <a:t>11 July </a:t>
            </a:r>
            <a:r>
              <a:rPr lang="en-US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6887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dirty="0" smtClean="0"/>
              <a:t>Importance of soil moisture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19200"/>
            <a:ext cx="7658100" cy="5470071"/>
          </a:xfrm>
        </p:spPr>
      </p:pic>
      <p:sp>
        <p:nvSpPr>
          <p:cNvPr id="5" name="TextBox 4"/>
          <p:cNvSpPr txBox="1"/>
          <p:nvPr/>
        </p:nvSpPr>
        <p:spPr>
          <a:xfrm>
            <a:off x="7239000" y="6553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North vs. south Vermont</a:t>
            </a:r>
            <a:endParaRPr lang="en-US" dirty="0"/>
          </a:p>
        </p:txBody>
      </p:sp>
      <p:sp>
        <p:nvSpPr>
          <p:cNvPr id="41987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southern flash flooding</a:t>
            </a:r>
          </a:p>
        </p:txBody>
      </p:sp>
      <p:pic>
        <p:nvPicPr>
          <p:cNvPr id="41988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" y="2844800"/>
            <a:ext cx="4019550" cy="2870200"/>
          </a:xfrm>
        </p:spPr>
      </p:pic>
      <p:sp>
        <p:nvSpPr>
          <p:cNvPr id="41989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northern riverine flooding</a:t>
            </a:r>
          </a:p>
        </p:txBody>
      </p:sp>
      <p:pic>
        <p:nvPicPr>
          <p:cNvPr id="4199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844800"/>
            <a:ext cx="4019550" cy="2870200"/>
          </a:xfrm>
        </p:spPr>
      </p:pic>
    </p:spTree>
    <p:extLst>
      <p:ext uri="{BB962C8B-B14F-4D97-AF65-F5344CB8AC3E}">
        <p14:creationId xmlns:p14="http://schemas.microsoft.com/office/powerpoint/2010/main" val="279246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Flash flooding</a:t>
            </a:r>
            <a:endParaRPr lang="en-US" dirty="0"/>
          </a:p>
        </p:txBody>
      </p:sp>
      <p:pic>
        <p:nvPicPr>
          <p:cNvPr id="39940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18" y="1371600"/>
            <a:ext cx="6721782" cy="5209381"/>
          </a:xfrm>
        </p:spPr>
      </p:pic>
    </p:spTree>
    <p:extLst>
      <p:ext uri="{BB962C8B-B14F-4D97-AF65-F5344CB8AC3E}">
        <p14:creationId xmlns:p14="http://schemas.microsoft.com/office/powerpoint/2010/main" val="8879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Riverine flooding</a:t>
            </a:r>
            <a:endParaRPr lang="en-US" dirty="0"/>
          </a:p>
        </p:txBody>
      </p:sp>
      <p:sp>
        <p:nvSpPr>
          <p:cNvPr id="40963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5867400"/>
            <a:ext cx="7661275" cy="1981200"/>
          </a:xfrm>
        </p:spPr>
        <p:txBody>
          <a:bodyPr/>
          <a:lstStyle/>
          <a:p>
            <a:pPr marL="342900" lvl="1" eaLnBrk="1" hangingPunct="1">
              <a:buClr>
                <a:schemeClr val="accent1"/>
              </a:buClr>
            </a:pPr>
            <a:r>
              <a:rPr lang="en-US" smtClean="0"/>
              <a:t>long term event over the course of a week or more</a:t>
            </a:r>
          </a:p>
          <a:p>
            <a:pPr eaLnBrk="1" hangingPunct="1"/>
            <a:endParaRPr lang="en-US" smtClean="0"/>
          </a:p>
        </p:txBody>
      </p:sp>
      <p:pic>
        <p:nvPicPr>
          <p:cNvPr id="40964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5638800" cy="4370619"/>
          </a:xfrm>
        </p:spPr>
      </p:pic>
    </p:spTree>
    <p:extLst>
      <p:ext uri="{BB962C8B-B14F-4D97-AF65-F5344CB8AC3E}">
        <p14:creationId xmlns:p14="http://schemas.microsoft.com/office/powerpoint/2010/main" val="23414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Vermont  damage from Digital Globe</a:t>
            </a:r>
            <a:endParaRPr lang="en-US" dirty="0"/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00" y="1600200"/>
            <a:ext cx="6807200" cy="5105400"/>
          </a:xfrm>
        </p:spPr>
      </p:pic>
    </p:spTree>
    <p:extLst>
      <p:ext uri="{BB962C8B-B14F-4D97-AF65-F5344CB8AC3E}">
        <p14:creationId xmlns:p14="http://schemas.microsoft.com/office/powerpoint/2010/main" val="7225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Vermont  damage from Digital Globe</a:t>
            </a:r>
            <a:endParaRPr lang="en-US" dirty="0" smtClean="0"/>
          </a:p>
        </p:txBody>
      </p:sp>
      <p:pic>
        <p:nvPicPr>
          <p:cNvPr id="32771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376530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Vermont  damage from Digital Globe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00" y="1600200"/>
            <a:ext cx="6807200" cy="5105400"/>
          </a:xfrm>
        </p:spPr>
      </p:pic>
    </p:spTree>
    <p:extLst>
      <p:ext uri="{BB962C8B-B14F-4D97-AF65-F5344CB8AC3E}">
        <p14:creationId xmlns:p14="http://schemas.microsoft.com/office/powerpoint/2010/main" val="406072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58371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752600"/>
            <a:ext cx="7696200" cy="4038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Geography matters</a:t>
            </a:r>
          </a:p>
          <a:p>
            <a:pPr eaLnBrk="1" hangingPunct="1"/>
            <a:r>
              <a:rPr lang="en-US" sz="2800" dirty="0" smtClean="0"/>
              <a:t>topography matters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storm track influences precipitation, winds, storm surge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beware of the inland flooding potential</a:t>
            </a:r>
          </a:p>
          <a:p>
            <a:pPr eaLnBrk="1" hangingPunct="1"/>
            <a:r>
              <a:rPr lang="en-US" sz="2800" dirty="0" smtClean="0"/>
              <a:t>antecedent conditions are important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74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4"/>
          <p:cNvSpPr>
            <a:spLocks noGrp="1"/>
          </p:cNvSpPr>
          <p:nvPr>
            <p:ph type="title"/>
          </p:nvPr>
        </p:nvSpPr>
        <p:spPr>
          <a:xfrm>
            <a:off x="3124200" y="304800"/>
            <a:ext cx="3957638" cy="838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/>
              <a:t>IRENE 2011 </a:t>
            </a:r>
            <a:br>
              <a:rPr lang="en-US" sz="4000" b="1" dirty="0" smtClean="0"/>
            </a:br>
            <a:r>
              <a:rPr lang="en-US" sz="3600" b="1" dirty="0" smtClean="0">
                <a:solidFill>
                  <a:srgbClr val="92D050"/>
                </a:solidFill>
              </a:rPr>
              <a:t>Flood </a:t>
            </a:r>
            <a:r>
              <a:rPr lang="en-US" sz="3600" b="1" dirty="0" smtClean="0">
                <a:solidFill>
                  <a:srgbClr val="92D050"/>
                </a:solidFill>
              </a:rPr>
              <a:t>Aftermath</a:t>
            </a:r>
            <a:br>
              <a:rPr lang="en-US" sz="3600" b="1" dirty="0" smtClean="0">
                <a:solidFill>
                  <a:srgbClr val="92D050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(Paul Sisson – NWS/BTV)</a:t>
            </a:r>
            <a:endParaRPr lang="en-US" sz="2200" b="1" dirty="0" smtClean="0">
              <a:solidFill>
                <a:schemeClr val="tx1"/>
              </a:solidFill>
            </a:endParaRPr>
          </a:p>
        </p:txBody>
      </p:sp>
      <p:pic>
        <p:nvPicPr>
          <p:cNvPr id="5123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76200"/>
            <a:ext cx="2743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3200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2057400"/>
            <a:ext cx="27495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/>
          <a:stretch>
            <a:fillRect/>
          </a:stretch>
        </p:blipFill>
        <p:spPr bwMode="auto">
          <a:xfrm>
            <a:off x="82550" y="4038600"/>
            <a:ext cx="3041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5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2743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4038600"/>
            <a:ext cx="30559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057400"/>
            <a:ext cx="28225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62525"/>
            <a:ext cx="27336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953000"/>
            <a:ext cx="1371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3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86000" y="6553200"/>
            <a:ext cx="42672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</a:rPr>
              <a:t>Photos courtesy of BTV Free Press and Mansfield  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Heliflight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BTV Warm Season Workshop 2 May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FE506-D615-4C15-9EC6-4E3BC8C42458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8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133350"/>
            <a:ext cx="8864600" cy="6648450"/>
          </a:xfrm>
        </p:spPr>
      </p:pic>
    </p:spTree>
    <p:extLst>
      <p:ext uri="{BB962C8B-B14F-4D97-AF65-F5344CB8AC3E}">
        <p14:creationId xmlns:p14="http://schemas.microsoft.com/office/powerpoint/2010/main" val="23659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Direction of motion is important</a:t>
            </a:r>
            <a:endParaRPr lang="en-US" dirty="0"/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512888"/>
            <a:ext cx="3200400" cy="5311775"/>
          </a:xfrm>
        </p:spPr>
      </p:pic>
    </p:spTree>
    <p:extLst>
      <p:ext uri="{BB962C8B-B14F-4D97-AF65-F5344CB8AC3E}">
        <p14:creationId xmlns:p14="http://schemas.microsoft.com/office/powerpoint/2010/main" val="31155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Irene’s winds and rain</a:t>
            </a:r>
          </a:p>
        </p:txBody>
      </p:sp>
      <p:pic>
        <p:nvPicPr>
          <p:cNvPr id="29699" name="Picture 6" descr="818_20110827-Winds-Rai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57375"/>
            <a:ext cx="7620000" cy="4286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3048000" y="12954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27 August 2011</a:t>
            </a: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1905000" y="6553200"/>
            <a:ext cx="4953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/>
              <a:t>http://www.nnvl.noaa.gov/MediaDetail.php?MediaID=818&amp;MediaTypeID=1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Heavy rainfall from Irene</a:t>
            </a:r>
            <a:endParaRPr lang="en-US" dirty="0"/>
          </a:p>
        </p:txBody>
      </p:sp>
      <p:sp>
        <p:nvSpPr>
          <p:cNvPr id="30723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828800"/>
            <a:ext cx="2511425" cy="5024438"/>
          </a:xfrm>
        </p:spPr>
      </p:pic>
      <p:sp>
        <p:nvSpPr>
          <p:cNvPr id="30725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6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8575" y="2501900"/>
            <a:ext cx="4238625" cy="3822700"/>
          </a:xfrm>
        </p:spPr>
      </p:pic>
      <p:sp>
        <p:nvSpPr>
          <p:cNvPr id="30727" name="TextBox 10"/>
          <p:cNvSpPr txBox="1">
            <a:spLocks noChangeArrowheads="1"/>
          </p:cNvSpPr>
          <p:nvPr/>
        </p:nvSpPr>
        <p:spPr bwMode="auto">
          <a:xfrm>
            <a:off x="3657600" y="65532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/>
              <a:t>Credit: Northeast Regional Climate Center</a:t>
            </a:r>
          </a:p>
        </p:txBody>
      </p:sp>
    </p:spTree>
    <p:extLst>
      <p:ext uri="{BB962C8B-B14F-4D97-AF65-F5344CB8AC3E}">
        <p14:creationId xmlns:p14="http://schemas.microsoft.com/office/powerpoint/2010/main" val="27317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Irene’s storm track &amp; VT rainfall</a:t>
            </a:r>
            <a:endParaRPr lang="en-US" dirty="0"/>
          </a:p>
        </p:txBody>
      </p:sp>
      <p:pic>
        <p:nvPicPr>
          <p:cNvPr id="5632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76400"/>
            <a:ext cx="3962400" cy="5127708"/>
          </a:xfrm>
        </p:spPr>
      </p:pic>
      <p:pic>
        <p:nvPicPr>
          <p:cNvPr id="56324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905000"/>
            <a:ext cx="4332288" cy="3465513"/>
          </a:xfrm>
        </p:spPr>
      </p:pic>
    </p:spTree>
    <p:extLst>
      <p:ext uri="{BB962C8B-B14F-4D97-AF65-F5344CB8AC3E}">
        <p14:creationId xmlns:p14="http://schemas.microsoft.com/office/powerpoint/2010/main" val="189802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696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Why are hurricanes so dangerous? Associated hazards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429000" y="1690688"/>
            <a:ext cx="4724400" cy="4938712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winds (beach erosion, property damage, large waves)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/>
              <a:t>intense rainfall </a:t>
            </a:r>
            <a:r>
              <a:rPr lang="en-US" sz="2400" dirty="0" smtClean="0"/>
              <a:t>- rates of </a:t>
            </a:r>
            <a:r>
              <a:rPr lang="en-US" sz="2400" dirty="0" err="1" smtClean="0"/>
              <a:t>metres</a:t>
            </a:r>
            <a:r>
              <a:rPr lang="en-US" sz="2400" dirty="0" smtClean="0"/>
              <a:t>/day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storm surge</a:t>
            </a:r>
          </a:p>
          <a:p>
            <a:pPr marL="640080"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winds &amp; storm surge most intense to right of hurricane</a:t>
            </a:r>
          </a:p>
          <a:p>
            <a:pPr marL="640080"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sum of wind speed and storm speed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tornadoes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/>
              <a:t>inland flooding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 smtClean="0"/>
          </a:p>
        </p:txBody>
      </p:sp>
      <p:pic>
        <p:nvPicPr>
          <p:cNvPr id="22532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886200"/>
            <a:ext cx="3321050" cy="2209800"/>
          </a:xfrm>
        </p:spPr>
      </p:pic>
      <p:pic>
        <p:nvPicPr>
          <p:cNvPr id="22533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447800"/>
            <a:ext cx="3429000" cy="2279650"/>
          </a:xfrm>
        </p:spPr>
      </p:pic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304800" y="6396038"/>
            <a:ext cx="327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/>
              <a:t>Photo credit: D. Koopman</a:t>
            </a:r>
          </a:p>
        </p:txBody>
      </p:sp>
    </p:spTree>
    <p:extLst>
      <p:ext uri="{BB962C8B-B14F-4D97-AF65-F5344CB8AC3E}">
        <p14:creationId xmlns:p14="http://schemas.microsoft.com/office/powerpoint/2010/main" val="40401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Vermont flooding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4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89</TotalTime>
  <Words>471</Words>
  <Application>Microsoft Office PowerPoint</Application>
  <PresentationFormat>On-screen Show (4:3)</PresentationFormat>
  <Paragraphs>96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Adjacency</vt:lpstr>
      <vt:lpstr>PowerPoint Presentation</vt:lpstr>
      <vt:lpstr>Tropical Storm Irene - A synoptic view of the new flood of record</vt:lpstr>
      <vt:lpstr>PowerPoint Presentation</vt:lpstr>
      <vt:lpstr>Direction of motion is important</vt:lpstr>
      <vt:lpstr>Irene’s winds and rain</vt:lpstr>
      <vt:lpstr>Heavy rainfall from Irene</vt:lpstr>
      <vt:lpstr>Irene’s storm track &amp; VT rainfall</vt:lpstr>
      <vt:lpstr>Why are hurricanes so dangerous? Associated hazards</vt:lpstr>
      <vt:lpstr>Vermont flooding</vt:lpstr>
      <vt:lpstr>General causes of flooding in Vermont </vt:lpstr>
      <vt:lpstr>Role of topography</vt:lpstr>
      <vt:lpstr>Flooding is enhanced by…</vt:lpstr>
      <vt:lpstr>Tropical storm related flooding</vt:lpstr>
      <vt:lpstr>History of  major hurricanes in New England – (3-5)</vt:lpstr>
      <vt:lpstr>PowerPoint Presentation</vt:lpstr>
      <vt:lpstr>Total precipitation in 2011</vt:lpstr>
      <vt:lpstr>PowerPoint Presentation</vt:lpstr>
      <vt:lpstr>Departure from 1981-2010 average (aka normal)  values</vt:lpstr>
      <vt:lpstr>PowerPoint Presentation</vt:lpstr>
      <vt:lpstr>Importance of soil moisture</vt:lpstr>
      <vt:lpstr>North vs. south Vermont</vt:lpstr>
      <vt:lpstr>Flash flooding</vt:lpstr>
      <vt:lpstr>Riverine flooding</vt:lpstr>
      <vt:lpstr>Vermont  damage from Digital Globe</vt:lpstr>
      <vt:lpstr>Vermont  damage from Digital Globe</vt:lpstr>
      <vt:lpstr>Vermont  damage from Digital Globe</vt:lpstr>
      <vt:lpstr>Take-home message</vt:lpstr>
      <vt:lpstr>IRENE 2011  Flood Aftermath (Paul Sisson – NWS/BTV)</vt:lpstr>
    </vt:vector>
  </TitlesOfParts>
  <Company>DELLNBX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Storm Irene - State &amp; Federal agencies report out</dc:title>
  <dc:creator>LADG</dc:creator>
  <cp:lastModifiedBy>LADG</cp:lastModifiedBy>
  <cp:revision>12</cp:revision>
  <dcterms:created xsi:type="dcterms:W3CDTF">2011-12-02T02:07:58Z</dcterms:created>
  <dcterms:modified xsi:type="dcterms:W3CDTF">2012-07-11T02:53:59Z</dcterms:modified>
</cp:coreProperties>
</file>