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</p:sldMasterIdLst>
  <p:notesMasterIdLst>
    <p:notesMasterId r:id="rId39"/>
  </p:notesMasterIdLst>
  <p:handoutMasterIdLst>
    <p:handoutMasterId r:id="rId40"/>
  </p:handoutMasterIdLst>
  <p:sldIdLst>
    <p:sldId id="265" r:id="rId2"/>
    <p:sldId id="266" r:id="rId3"/>
    <p:sldId id="268" r:id="rId4"/>
    <p:sldId id="312" r:id="rId5"/>
    <p:sldId id="271" r:id="rId6"/>
    <p:sldId id="290" r:id="rId7"/>
    <p:sldId id="291" r:id="rId8"/>
    <p:sldId id="282" r:id="rId9"/>
    <p:sldId id="267" r:id="rId10"/>
    <p:sldId id="289" r:id="rId11"/>
    <p:sldId id="269" r:id="rId12"/>
    <p:sldId id="270" r:id="rId13"/>
    <p:sldId id="285" r:id="rId14"/>
    <p:sldId id="272" r:id="rId15"/>
    <p:sldId id="300" r:id="rId16"/>
    <p:sldId id="287" r:id="rId17"/>
    <p:sldId id="281" r:id="rId18"/>
    <p:sldId id="292" r:id="rId19"/>
    <p:sldId id="293" r:id="rId20"/>
    <p:sldId id="294" r:id="rId21"/>
    <p:sldId id="295" r:id="rId22"/>
    <p:sldId id="302" r:id="rId23"/>
    <p:sldId id="303" r:id="rId24"/>
    <p:sldId id="308" r:id="rId25"/>
    <p:sldId id="310" r:id="rId26"/>
    <p:sldId id="309" r:id="rId27"/>
    <p:sldId id="288" r:id="rId28"/>
    <p:sldId id="311" r:id="rId29"/>
    <p:sldId id="301" r:id="rId30"/>
    <p:sldId id="299" r:id="rId31"/>
    <p:sldId id="297" r:id="rId32"/>
    <p:sldId id="298" r:id="rId33"/>
    <p:sldId id="296" r:id="rId34"/>
    <p:sldId id="304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7F7F7"/>
    <a:srgbClr val="4646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944" y="-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88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368513-0A65-491A-BF5F-B0F6923CF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8D3A2B-6438-440B-A5A1-DD1B3377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D3A2B-6438-440B-A5A1-DD1B337759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ype_coaps_logo_tran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954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1790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71700" y="1295400"/>
            <a:ext cx="1790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57600"/>
            <a:ext cx="1790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1700" y="3657600"/>
            <a:ext cx="17907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5401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1790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1700" y="1295400"/>
            <a:ext cx="1790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477000"/>
            <a:ext cx="556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 userDrawn="1"/>
        </p:nvSpPr>
        <p:spPr bwMode="auto">
          <a:xfrm>
            <a:off x="1219200" y="914400"/>
            <a:ext cx="7696200" cy="0"/>
          </a:xfrm>
          <a:prstGeom prst="line">
            <a:avLst/>
          </a:prstGeom>
          <a:noFill/>
          <a:ln w="76200">
            <a:solidFill>
              <a:srgbClr val="184398">
                <a:alpha val="80000"/>
              </a:srgbClr>
            </a:solidFill>
            <a:round/>
            <a:headEnd/>
            <a:tailEnd/>
          </a:ln>
          <a:effectLst>
            <a:outerShdw dist="25399" dir="2700000" algn="ctr" rotWithShape="0">
              <a:srgbClr val="184398">
                <a:alpha val="7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6" descr="type_coaps_logo_tran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76200"/>
            <a:ext cx="108743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05800" y="601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46464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25000"/>
        </a:spcAft>
        <a:buChar char="•"/>
        <a:defRPr sz="16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64646"/>
          </a:solidFill>
          <a:latin typeface="+mn-lt"/>
          <a:ea typeface="+mn-ea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64646"/>
          </a:solidFill>
          <a:latin typeface="+mn-lt"/>
          <a:ea typeface="+mn-ea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464646"/>
          </a:solidFill>
          <a:latin typeface="+mn-lt"/>
          <a:ea typeface="+mn-ea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rgbClr val="464646"/>
          </a:solidFill>
          <a:latin typeface="+mn-lt"/>
          <a:ea typeface="+mn-ea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defRPr sz="1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4.gif"/><Relationship Id="rId5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Optimum Big Rain Indicator of Extremes for the Southeast USA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Presented by:  Jim O’Brien</a:t>
            </a:r>
          </a:p>
          <a:p>
            <a:pPr>
              <a:buNone/>
            </a:pPr>
            <a:r>
              <a:rPr lang="en-US" sz="2000" dirty="0" smtClean="0"/>
              <a:t>Collaborators: Preston </a:t>
            </a:r>
            <a:r>
              <a:rPr lang="en-US" sz="2000" dirty="0" err="1" smtClean="0"/>
              <a:t>Leftwich</a:t>
            </a:r>
            <a:r>
              <a:rPr lang="en-US" sz="2000" dirty="0" smtClean="0"/>
              <a:t> and David </a:t>
            </a:r>
            <a:r>
              <a:rPr lang="en-US" sz="2000" dirty="0" err="1" smtClean="0"/>
              <a:t>Zierden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i="1" dirty="0" smtClean="0"/>
              <a:t>COAPS, The Florida State University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824rainEXG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768" y="63078"/>
            <a:ext cx="8028432" cy="664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Distribution Map</a:t>
            </a:r>
            <a:endParaRPr lang="en-US" dirty="0"/>
          </a:p>
        </p:txBody>
      </p:sp>
      <p:pic>
        <p:nvPicPr>
          <p:cNvPr id="7" name="Content Placeholder 6" descr="SECC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897131" cy="4419600"/>
          </a:xfrm>
        </p:spPr>
      </p:pic>
      <p:sp>
        <p:nvSpPr>
          <p:cNvPr id="19458" name="AutoShape 2" descr="imap://dzierden@imap.fsu.edu:993/fetch%3EUID%3E/INBOX%3E42269?part=1.1&amp;type=image/png&amp;filename=SECCmap.pn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imap://dzierden@imap.fsu.edu:993/fetch%3EUID%3E/INBOX%3E42269?part=1.1&amp;type=image/png&amp;filename=SECCmap.pn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p://dzierden@imap.fsu.edu:993/fetch%3EUID%3E/INBOX%3E42269?part=1.1&amp;type=image/png&amp;filename=SECCmap.pn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1752600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Heavy rain events based on 2-day totals.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NWS Cooperative Observers only report once daily, usually midnight-to-midnight.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Rainfall does not automatically stop at midnight, 2-day totals better describe discrete events.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In some cases, 3-day totals may be applicable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Exceedance</a:t>
            </a:r>
            <a:r>
              <a:rPr lang="en-US" dirty="0" smtClean="0"/>
              <a:t> Probabilities by Month</a:t>
            </a:r>
            <a:endParaRPr lang="en-US" dirty="0"/>
          </a:p>
        </p:txBody>
      </p:sp>
      <p:pic>
        <p:nvPicPr>
          <p:cNvPr id="4" name="Picture 3" descr="xprobAMar_888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00826" y="342375"/>
            <a:ext cx="4237121" cy="7667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219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Tarpon Springs, FL</a:t>
            </a:r>
          </a:p>
          <a:p>
            <a:pPr algn="ctr"/>
            <a:r>
              <a:rPr lang="en-US" i="1" dirty="0" smtClean="0"/>
              <a:t>March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438400" y="5943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/>
              <a:t>Category 2 Rainfall Event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Exceedance</a:t>
            </a:r>
            <a:r>
              <a:rPr lang="en-US" dirty="0" smtClean="0"/>
              <a:t> Probabilities by Month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219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Tarpon Springs, FL</a:t>
            </a:r>
          </a:p>
          <a:p>
            <a:pPr algn="ctr"/>
            <a:r>
              <a:rPr lang="en-US" i="1" dirty="0" smtClean="0"/>
              <a:t>April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438400" y="5943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/>
              <a:t>Category 2 Rainfall Event</a:t>
            </a:r>
            <a:endParaRPr lang="en-US" i="1" dirty="0"/>
          </a:p>
        </p:txBody>
      </p:sp>
      <p:pic>
        <p:nvPicPr>
          <p:cNvPr id="7" name="Picture 6" descr="xprobAApr_888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7" y="599574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Exceedence</a:t>
            </a:r>
            <a:r>
              <a:rPr lang="en-US" dirty="0" smtClean="0"/>
              <a:t> Probabilities by ENSO Phase</a:t>
            </a:r>
            <a:endParaRPr lang="en-US" dirty="0"/>
          </a:p>
        </p:txBody>
      </p:sp>
      <p:pic>
        <p:nvPicPr>
          <p:cNvPr id="3" name="Picture 2" descr="xprob2MMar_888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876800" cy="2695073"/>
          </a:xfrm>
          <a:prstGeom prst="rect">
            <a:avLst/>
          </a:prstGeom>
        </p:spPr>
      </p:pic>
      <p:pic>
        <p:nvPicPr>
          <p:cNvPr id="4" name="Picture 3" descr="xprob2MJul_888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078705"/>
            <a:ext cx="5029200" cy="277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Tarpon Springs, March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3581400"/>
            <a:ext cx="297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Tarpon Springs, July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e2_c_f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2994249" cy="2971800"/>
          </a:xfrm>
          <a:prstGeom prst="rect">
            <a:avLst/>
          </a:prstGeom>
        </p:spPr>
      </p:pic>
      <p:pic>
        <p:nvPicPr>
          <p:cNvPr id="3" name="Content Placeholder 3" descr="se2_w_f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19200"/>
            <a:ext cx="2992523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096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Two or More Events &gt; Two Inches</a:t>
            </a:r>
            <a:endParaRPr lang="en-US" dirty="0"/>
          </a:p>
        </p:txBody>
      </p:sp>
      <p:pic>
        <p:nvPicPr>
          <p:cNvPr id="5" name="Content Placeholder 3" descr="se2_n_fe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352800"/>
            <a:ext cx="276392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001000" cy="609600"/>
          </a:xfrm>
        </p:spPr>
        <p:txBody>
          <a:bodyPr/>
          <a:lstStyle/>
          <a:p>
            <a:r>
              <a:rPr lang="en-US" dirty="0" smtClean="0"/>
              <a:t>Seasonal Probability by 20-year periods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14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Orlando, FL </a:t>
            </a:r>
          </a:p>
          <a:p>
            <a:pPr algn="ctr"/>
            <a:r>
              <a:rPr lang="en-US" dirty="0" smtClean="0"/>
              <a:t>Probability of at least one Cat 2 Rainfall Event (2 inches or greater)</a:t>
            </a:r>
            <a:endParaRPr lang="en-US" dirty="0"/>
          </a:p>
        </p:txBody>
      </p:sp>
      <p:pic>
        <p:nvPicPr>
          <p:cNvPr id="5" name="Picture 4" descr="exprob2P_866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01830" y="750970"/>
            <a:ext cx="4168942" cy="754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001000" cy="609600"/>
          </a:xfrm>
        </p:spPr>
        <p:txBody>
          <a:bodyPr/>
          <a:lstStyle/>
          <a:p>
            <a:r>
              <a:rPr lang="en-US" dirty="0" smtClean="0"/>
              <a:t>Seasonal Probability by 20-year periods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14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Springs, FL </a:t>
            </a:r>
          </a:p>
          <a:p>
            <a:pPr algn="ctr"/>
            <a:r>
              <a:rPr lang="en-US" dirty="0" smtClean="0"/>
              <a:t>Probability of at least one Cat 2 Rainfall Event (2 inches or greater)</a:t>
            </a:r>
            <a:endParaRPr lang="en-US" dirty="0"/>
          </a:p>
        </p:txBody>
      </p:sp>
      <p:pic>
        <p:nvPicPr>
          <p:cNvPr id="7" name="Picture 6" descr="exprob2P_839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24364" y="623637"/>
            <a:ext cx="4295274" cy="777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prob2MJun_53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2MJul_53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Hurricanes and Tornadoes are Categorical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dirty="0" smtClean="0"/>
              <a:t>Hurricanes</a:t>
            </a:r>
          </a:p>
          <a:p>
            <a:pPr algn="ctr">
              <a:buNone/>
            </a:pPr>
            <a:r>
              <a:rPr lang="en-US" sz="2000" dirty="0" err="1" smtClean="0"/>
              <a:t>Saffir</a:t>
            </a:r>
            <a:r>
              <a:rPr lang="en-US" sz="2000" dirty="0" smtClean="0"/>
              <a:t>-Simpson Scale</a:t>
            </a:r>
          </a:p>
          <a:p>
            <a:pPr algn="l">
              <a:buNone/>
            </a:pPr>
            <a:r>
              <a:rPr lang="en-US" sz="2000" u="sng" dirty="0" smtClean="0"/>
              <a:t>Category</a:t>
            </a:r>
            <a:r>
              <a:rPr lang="en-US" sz="2000" dirty="0" smtClean="0"/>
              <a:t>	</a:t>
            </a:r>
            <a:r>
              <a:rPr lang="en-US" sz="2000" u="sng" dirty="0" smtClean="0"/>
              <a:t>Wind Speed</a:t>
            </a:r>
          </a:p>
          <a:p>
            <a:pPr algn="l">
              <a:buNone/>
            </a:pPr>
            <a:r>
              <a:rPr lang="en-US" sz="2000" dirty="0" smtClean="0"/>
              <a:t>Cat 1		74-95 mph</a:t>
            </a:r>
          </a:p>
          <a:p>
            <a:pPr algn="l">
              <a:buNone/>
            </a:pPr>
            <a:r>
              <a:rPr lang="en-US" sz="2000" dirty="0" smtClean="0"/>
              <a:t>Cat 2		96-110 mph</a:t>
            </a:r>
          </a:p>
          <a:p>
            <a:pPr algn="l">
              <a:buNone/>
            </a:pPr>
            <a:r>
              <a:rPr lang="en-US" sz="2000" dirty="0" smtClean="0"/>
              <a:t>Cat 3		111-130 mph</a:t>
            </a:r>
          </a:p>
          <a:p>
            <a:pPr algn="l">
              <a:buNone/>
            </a:pPr>
            <a:r>
              <a:rPr lang="en-US" sz="2000" dirty="0" smtClean="0"/>
              <a:t>Cat 4		131-155 mph</a:t>
            </a:r>
          </a:p>
          <a:p>
            <a:pPr algn="l">
              <a:buNone/>
            </a:pPr>
            <a:r>
              <a:rPr lang="en-US" sz="2000" dirty="0" smtClean="0"/>
              <a:t>Cat 5		&gt; 155 mph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6800" y="12954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464646"/>
                </a:solidFill>
                <a:latin typeface="+mn-lt"/>
                <a:ea typeface="+mn-ea"/>
              </a:rPr>
              <a:t>Tornadoes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Enhanced Fujita Scale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Speed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EF0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65-85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EF1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86-110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EF2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111-135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EF3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136-165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EF4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166-200 mph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464646"/>
                </a:solidFill>
                <a:latin typeface="+mn-lt"/>
                <a:ea typeface="+mn-ea"/>
              </a:rPr>
              <a:t>EF5		&gt; 200 mph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5715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scales are based on damage potential.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1MJul_53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2MAug_53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xprob2Oct_4574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76525" y="0"/>
            <a:ext cx="379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xprob2Nov_4574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76525" y="0"/>
            <a:ext cx="379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Southeastern Rainfall Extremes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smtClean="0">
                <a:latin typeface="Adobe Garamond Pro" pitchFamily="-107" charset="-18"/>
              </a:rPr>
              <a:t>Dr. James J. O’Brien</a:t>
            </a:r>
          </a:p>
          <a:p>
            <a:pPr indent="0" eaLnBrk="1" hangingPunct="1"/>
            <a:r>
              <a:rPr lang="en-US" dirty="0" smtClean="0">
                <a:latin typeface="Adobe Garamond Pro" pitchFamily="-107" charset="-18"/>
              </a:rPr>
              <a:t>July 10, 2012</a:t>
            </a:r>
          </a:p>
          <a:p>
            <a:pPr indent="0" eaLnBrk="1" hangingPunct="1"/>
            <a:r>
              <a:rPr lang="en-US" dirty="0" smtClean="0">
                <a:latin typeface="Adobe Garamond Pro" pitchFamily="-107" charset="-18"/>
              </a:rPr>
              <a:t>AASC Annual Meeting in </a:t>
            </a:r>
            <a:r>
              <a:rPr lang="en-US" dirty="0" err="1" smtClean="0">
                <a:latin typeface="Adobe Garamond Pro" pitchFamily="-107" charset="-18"/>
              </a:rPr>
              <a:t>Sandestin</a:t>
            </a:r>
            <a:endParaRPr lang="en-US" dirty="0">
              <a:latin typeface="Adobe Garamond Pro" pitchFamily="-107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Kissimmee Rainfall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4478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dobe Garamond Pro"/>
            </a:endParaRPr>
          </a:p>
        </p:txBody>
      </p:sp>
      <p:pic>
        <p:nvPicPr>
          <p:cNvPr id="4" name="Picture 3" descr="USC00084625pcrp_year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948888" cy="560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Kissimmee Rainfall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4478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dobe Garamond Pro"/>
            </a:endParaRPr>
          </a:p>
        </p:txBody>
      </p:sp>
      <p:pic>
        <p:nvPicPr>
          <p:cNvPr id="4" name="Picture 3" descr="USC00084625pcrp_2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964404" cy="537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www.coaps.fsu.edu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2MDec_866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18560" y="-223158"/>
            <a:ext cx="2057402" cy="3722918"/>
          </a:xfrm>
          <a:prstGeom prst="rect">
            <a:avLst/>
          </a:prstGeom>
        </p:spPr>
      </p:pic>
      <p:pic>
        <p:nvPicPr>
          <p:cNvPr id="3" name="Content Placeholder 3" descr="xprob2MJan_866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11800" y="-253999"/>
            <a:ext cx="2133599" cy="3860798"/>
          </a:xfrm>
          <a:prstGeom prst="rect">
            <a:avLst/>
          </a:prstGeom>
        </p:spPr>
      </p:pic>
      <p:pic>
        <p:nvPicPr>
          <p:cNvPr id="4" name="Content Placeholder 3" descr="xprob2MFeb_866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427845" y="2001157"/>
            <a:ext cx="2209800" cy="3998686"/>
          </a:xfrm>
          <a:prstGeom prst="rect">
            <a:avLst/>
          </a:prstGeom>
        </p:spPr>
      </p:pic>
      <p:pic>
        <p:nvPicPr>
          <p:cNvPr id="5" name="Content Placeholder 3" descr="xprob2MMar_866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50113" y="2169884"/>
            <a:ext cx="2209802" cy="3813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Two-Inch Two-day Events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10200" y="2057400"/>
            <a:ext cx="3733800" cy="4572000"/>
          </a:xfrm>
        </p:spPr>
        <p:txBody>
          <a:bodyPr/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amma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667000"/>
            <a:ext cx="2344341" cy="838200"/>
          </a:xfrm>
          <a:prstGeom prst="rect">
            <a:avLst/>
          </a:prstGeom>
        </p:spPr>
      </p:pic>
      <p:pic>
        <p:nvPicPr>
          <p:cNvPr id="5" name="Picture 4" descr="Gamma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648200"/>
            <a:ext cx="3048000" cy="1128000"/>
          </a:xfrm>
          <a:prstGeom prst="rect">
            <a:avLst/>
          </a:prstGeom>
        </p:spPr>
      </p:pic>
      <p:pic>
        <p:nvPicPr>
          <p:cNvPr id="6" name="Picture 5" descr="Gamma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4848225" cy="2095500"/>
          </a:xfrm>
          <a:prstGeom prst="rect">
            <a:avLst/>
          </a:prstGeom>
        </p:spPr>
      </p:pic>
      <p:pic>
        <p:nvPicPr>
          <p:cNvPr id="7" name="Picture 6" descr="Gamma4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95800"/>
            <a:ext cx="4876800" cy="2105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1219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Alpha &gt; 1.0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4114800"/>
            <a:ext cx="1502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Alpha &lt; 1.0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362200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Gamma Function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3733800"/>
            <a:ext cx="3026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Generalized Gamma</a:t>
            </a:r>
          </a:p>
          <a:p>
            <a:pPr algn="ctr"/>
            <a:r>
              <a:rPr lang="en-US" dirty="0" err="1" smtClean="0"/>
              <a:t>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22C_804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22C_866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prob22C_888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77026" y="0"/>
            <a:ext cx="37899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005rainX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8785" y="-687185"/>
            <a:ext cx="4333372" cy="7841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791200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Black: Empirical    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Exponential   </a:t>
            </a:r>
            <a:r>
              <a:rPr lang="en-US" sz="14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Gamma (max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liklihood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Gamma (Method of Moments)   </a:t>
            </a:r>
            <a:r>
              <a:rPr lang="en-US" sz="1400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Purple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Gamma (Method of Moments via L-moments)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exprob2Dec_4574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76525" y="0"/>
            <a:ext cx="379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exprob2Jan_4574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76525" y="0"/>
            <a:ext cx="379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exprob2Feb_4574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76525" y="0"/>
            <a:ext cx="379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exprob2Mar_4574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676525" y="0"/>
            <a:ext cx="379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28600"/>
            <a:ext cx="762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ain_PDF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57400" y="385923560"/>
            <a:ext cx="12928600" cy="6477000"/>
          </a:xfrm>
        </p:spPr>
      </p:pic>
      <p:pic>
        <p:nvPicPr>
          <p:cNvPr id="5" name="Picture 4" descr="rain_PD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1204"/>
            <a:ext cx="9144000" cy="457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77200" cy="609600"/>
          </a:xfrm>
        </p:spPr>
        <p:txBody>
          <a:bodyPr/>
          <a:lstStyle/>
          <a:p>
            <a:r>
              <a:rPr lang="en-US" dirty="0" smtClean="0"/>
              <a:t>Rainfall Events Fitted to a Gamma Distribution</a:t>
            </a:r>
            <a:endParaRPr lang="en-US" dirty="0"/>
          </a:p>
        </p:txBody>
      </p:sp>
      <p:pic>
        <p:nvPicPr>
          <p:cNvPr id="3" name="Picture 2" descr="88824gam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955962"/>
            <a:ext cx="7637930" cy="5902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769" y="1024326"/>
            <a:ext cx="6412462" cy="4809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019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Pensacola, FL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5769" y="1030422"/>
            <a:ext cx="6412462" cy="479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Bartow, FL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Applied Users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dirty="0" smtClean="0"/>
              <a:t>Water utility managers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Water management districts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Stormwater</a:t>
            </a:r>
            <a:r>
              <a:rPr lang="en-US" dirty="0" smtClean="0"/>
              <a:t> design and control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Engineering (retention pond design and maintenance)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Road and other construction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Agricultural specialists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Flooding potential outlooks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Wildcard – human health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Scale for Heavy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34290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Heavy Rainfall Event (2-day)</a:t>
            </a:r>
          </a:p>
          <a:p>
            <a:pPr algn="l">
              <a:buNone/>
            </a:pPr>
            <a:r>
              <a:rPr lang="en-US" sz="2400" u="sng" dirty="0" smtClean="0"/>
              <a:t>Category</a:t>
            </a:r>
            <a:r>
              <a:rPr lang="en-US" sz="2400" dirty="0" smtClean="0"/>
              <a:t>	</a:t>
            </a:r>
            <a:r>
              <a:rPr lang="en-US" sz="2400" u="sng" dirty="0" smtClean="0"/>
              <a:t>Amount</a:t>
            </a:r>
            <a:r>
              <a:rPr lang="en-US" sz="2400" dirty="0" smtClean="0"/>
              <a:t>		</a:t>
            </a:r>
            <a:r>
              <a:rPr lang="en-US" sz="2400" u="sng" dirty="0" smtClean="0"/>
              <a:t>Probability</a:t>
            </a:r>
          </a:p>
          <a:p>
            <a:pPr algn="l">
              <a:buNone/>
            </a:pPr>
            <a:r>
              <a:rPr lang="en-US" sz="2400" dirty="0" smtClean="0"/>
              <a:t>R1		1-2 inches		80-88%</a:t>
            </a:r>
          </a:p>
          <a:p>
            <a:pPr algn="l">
              <a:buNone/>
            </a:pPr>
            <a:r>
              <a:rPr lang="en-US" sz="2400" dirty="0" smtClean="0"/>
              <a:t>R2		2-2.5 inches		88-96%</a:t>
            </a:r>
          </a:p>
          <a:p>
            <a:pPr algn="l">
              <a:buNone/>
            </a:pPr>
            <a:r>
              <a:rPr lang="en-US" sz="2400" dirty="0" smtClean="0"/>
              <a:t>R3		2.5-3 inches		96-99%</a:t>
            </a:r>
          </a:p>
          <a:p>
            <a:pPr algn="l">
              <a:buNone/>
            </a:pPr>
            <a:r>
              <a:rPr lang="en-US" sz="2400" dirty="0" smtClean="0"/>
              <a:t>R4		&gt; 3 inches		&gt; 99%	</a:t>
            </a:r>
          </a:p>
          <a:p>
            <a:pPr algn="ctr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28132</TotalTime>
  <Words>501</Words>
  <Application>Microsoft Macintosh PowerPoint</Application>
  <PresentationFormat>On-screen Show (4:3)</PresentationFormat>
  <Paragraphs>90</Paragraphs>
  <Slides>37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2_Blank Presentation</vt:lpstr>
      <vt:lpstr>Optimum Big Rain Indicator of Extremes for the Southeast USA</vt:lpstr>
      <vt:lpstr>Hurricanes and Tornadoes are Categorical</vt:lpstr>
      <vt:lpstr>Gamma Distribution</vt:lpstr>
      <vt:lpstr>Slide 4</vt:lpstr>
      <vt:lpstr>Rainfall Events Fitted to a Gamma Distribution</vt:lpstr>
      <vt:lpstr>Slide 6</vt:lpstr>
      <vt:lpstr>Slide 7</vt:lpstr>
      <vt:lpstr>Potential Applied Users</vt:lpstr>
      <vt:lpstr>Proposed Scale for Heavy Rainfall</vt:lpstr>
      <vt:lpstr>Slide 10</vt:lpstr>
      <vt:lpstr>Station Distribution Map</vt:lpstr>
      <vt:lpstr>Exceedance Probabilities by Month</vt:lpstr>
      <vt:lpstr>Exceedance Probabilities by Month</vt:lpstr>
      <vt:lpstr>Exceedence Probabilities by ENSO Phase</vt:lpstr>
      <vt:lpstr>Slide 15</vt:lpstr>
      <vt:lpstr>Seasonal Probability by 20-year periods</vt:lpstr>
      <vt:lpstr>Seasonal Probability by 20-year periods</vt:lpstr>
      <vt:lpstr>Slide 18</vt:lpstr>
      <vt:lpstr>Slide 19</vt:lpstr>
      <vt:lpstr>Slide 20</vt:lpstr>
      <vt:lpstr>Slide 21</vt:lpstr>
      <vt:lpstr>Slide 22</vt:lpstr>
      <vt:lpstr>Slide 23</vt:lpstr>
      <vt:lpstr>Southeastern Rainfall Extremes</vt:lpstr>
      <vt:lpstr>Kissimmee Rainfall</vt:lpstr>
      <vt:lpstr>Kissimmee Rainfall</vt:lpstr>
      <vt:lpstr>The End</vt:lpstr>
      <vt:lpstr>The End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Jim O'Brien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 in Florida?</dc:title>
  <dc:creator>David Zierden</dc:creator>
  <cp:lastModifiedBy>Jim O'Brien</cp:lastModifiedBy>
  <cp:revision>63</cp:revision>
  <dcterms:created xsi:type="dcterms:W3CDTF">2012-06-26T12:29:20Z</dcterms:created>
  <dcterms:modified xsi:type="dcterms:W3CDTF">2012-06-26T12:34:49Z</dcterms:modified>
</cp:coreProperties>
</file>