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4" r:id="rId2"/>
    <p:sldId id="609" r:id="rId3"/>
    <p:sldId id="559" r:id="rId4"/>
    <p:sldId id="612" r:id="rId5"/>
    <p:sldId id="625" r:id="rId6"/>
    <p:sldId id="563" r:id="rId7"/>
    <p:sldId id="562" r:id="rId8"/>
    <p:sldId id="607" r:id="rId9"/>
    <p:sldId id="606" r:id="rId10"/>
    <p:sldId id="605" r:id="rId11"/>
    <p:sldId id="617" r:id="rId12"/>
    <p:sldId id="618" r:id="rId13"/>
    <p:sldId id="619" r:id="rId14"/>
    <p:sldId id="623" r:id="rId15"/>
    <p:sldId id="624" r:id="rId16"/>
    <p:sldId id="620" r:id="rId17"/>
    <p:sldId id="541" r:id="rId1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BD00"/>
    <a:srgbClr val="2F24CC"/>
    <a:srgbClr val="FF00FF"/>
    <a:srgbClr val="CC66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1" autoAdjust="0"/>
    <p:restoredTop sz="94660"/>
  </p:normalViewPr>
  <p:slideViewPr>
    <p:cSldViewPr>
      <p:cViewPr varScale="1">
        <p:scale>
          <a:sx n="111" d="100"/>
          <a:sy n="111" d="100"/>
        </p:scale>
        <p:origin x="-56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-108" charset="0"/>
              </a:defRPr>
            </a:lvl1pPr>
          </a:lstStyle>
          <a:p>
            <a:pPr>
              <a:defRPr/>
            </a:pPr>
            <a:fld id="{F9232132-96FE-A149-871E-16731FB60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32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</a:defRPr>
            </a:lvl1pPr>
          </a:lstStyle>
          <a:p>
            <a:pPr>
              <a:defRPr/>
            </a:pPr>
            <a:fld id="{23EB6669-3F24-E542-86FA-5D87E5C30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27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B62D3-2B2C-4940-8E84-018A2646F7F1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9848A-AD51-F744-91BD-0F4AD2DB1F94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aseline="0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√</a:t>
            </a:r>
            <a:endParaRPr lang="en-US" baseline="0" dirty="0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088EA-74D1-1B41-9677-1DE4ABD63791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C312EC8-17EE-4947-91B5-CDE07F278915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Compare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this to new one?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DAB67-94FF-5140-961F-A273F4F0FF05}" type="slidenum">
              <a:rPr lang="en-US"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D28DC30-834E-3342-AA3D-20D46A8E9B8F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D28DC30-834E-3342-AA3D-20D46A8E9B8F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E60F3-75D9-F14B-9E39-39B31598F9E9}" type="slidenum">
              <a:rPr lang="en-US"/>
              <a:pPr/>
              <a:t>16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75BAF-AADC-1040-8692-383C367969D2}" type="slidenum">
              <a:rPr lang="en-US">
                <a:latin typeface="Times New Roman" charset="0"/>
              </a:rPr>
              <a:pPr/>
              <a:t>17</a:t>
            </a:fld>
            <a:endParaRPr lang="en-US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b="1" dirty="0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both Texas and Carolinas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EB6669-3F24-E542-86FA-5D87E5C307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FC775-E818-284B-8F8C-DB9E4D654503}" type="slidenum">
              <a:rPr lang="en-US"/>
              <a:pPr/>
              <a:t>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Not sure about this one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882F4-D2B1-F146-A71E-61AAFEEC5D41}" type="slidenum">
              <a:rPr lang="en-US"/>
              <a:pPr/>
              <a:t>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882F4-D2B1-F146-A71E-61AAFEEC5D41}" type="slidenum">
              <a:rPr lang="en-US"/>
              <a:pPr/>
              <a:t>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9DAA5-6259-C645-A3C7-FC0CA8760FFD}" type="slidenum">
              <a:rPr lang="en-US"/>
              <a:pPr/>
              <a:t>6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Probably this one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E6826-59C9-3A43-9A44-75026915BBD2}" type="slidenum">
              <a:rPr lang="en-US"/>
              <a:pPr/>
              <a:t>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75BAF-AADC-1040-8692-383C367969D2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b="1" dirty="0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9DAA5-6259-C645-A3C7-FC0CA8760FFD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1E70E-8B23-2544-BACD-EC5F95FA9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3D477-2A00-3942-8A5C-606432F2D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0E543-BC5B-734E-B64B-960B0DC48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79AF9-3FEC-9E42-AE83-41E61965E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2D0B6-7460-8B48-8745-E9EE86BD7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27CAC-1C9E-1443-91DC-06A10A035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0EBC9-BFA9-4640-B64A-889DC0730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74E95-AD9F-C14A-A83D-402C4E4E2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364E4-1EE8-C94C-9A32-046A87149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937B8-55EE-CA49-BD6E-4F07045F8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4FC00-1D7C-F648-A41E-9C26E449B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B550E-FA0F-C04A-863D-230E4F608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08" charset="0"/>
              </a:defRPr>
            </a:lvl1pPr>
          </a:lstStyle>
          <a:p>
            <a:pPr>
              <a:defRPr/>
            </a:pPr>
            <a:fld id="{868F69C3-5645-F64E-846B-28D4D9B0E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762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ea typeface="ＭＳ Ｐゴシック" charset="-128"/>
                <a:cs typeface="ＭＳ Ｐゴシック" charset="-128"/>
              </a:rPr>
              <a:t>MEI and Regional Forecasts for NIDIS</a:t>
            </a:r>
            <a:endParaRPr lang="en-US" sz="2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8839200" cy="83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  <a:spcBef>
                <a:spcPct val="20000"/>
              </a:spcBef>
            </a:pPr>
            <a:r>
              <a:rPr lang="en-US" sz="1800" dirty="0"/>
              <a:t>Klaus Wolter </a:t>
            </a:r>
          </a:p>
          <a:p>
            <a:pPr algn="ctr">
              <a:lnSpc>
                <a:spcPct val="75000"/>
              </a:lnSpc>
              <a:spcBef>
                <a:spcPct val="20000"/>
              </a:spcBef>
            </a:pPr>
            <a:r>
              <a:rPr lang="en-US" sz="1800" dirty="0"/>
              <a:t>University of Colorado, CIRES &amp; NOAA-ESRL PSD 1, Climate Analysis Branch</a:t>
            </a:r>
          </a:p>
          <a:p>
            <a:pPr algn="ctr">
              <a:lnSpc>
                <a:spcPct val="75000"/>
              </a:lnSpc>
              <a:spcBef>
                <a:spcPct val="20000"/>
              </a:spcBef>
            </a:pPr>
            <a:r>
              <a:rPr lang="en-US" sz="1800" i="1" dirty="0" err="1"/>
              <a:t>klaus.wolter@</a:t>
            </a:r>
            <a:r>
              <a:rPr lang="en-US" sz="1800" i="1" dirty="0" err="1" smtClean="0"/>
              <a:t>noaa.gov</a:t>
            </a:r>
            <a:endParaRPr lang="en-US" sz="1800" i="1" dirty="0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0" y="3505200"/>
            <a:ext cx="9144000" cy="291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•</a:t>
            </a:r>
            <a:r>
              <a:rPr lang="en-US" sz="2800" b="1" dirty="0" smtClean="0"/>
              <a:t> 	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La Niña-related drought is ‘on the march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’ 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endParaRPr lang="en-US" altLang="ja-JP" sz="2400" b="1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</a:rPr>
              <a:t>	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Forecasts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of Opportunity?  The case for 2yr-Las </a:t>
            </a:r>
            <a:r>
              <a:rPr lang="en-US" altLang="ja-JP" sz="2400" b="1" dirty="0" err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Niñas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and 	what that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meant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for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NIDIS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pilot 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projects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endParaRPr lang="en-US" altLang="ja-JP" sz="2400" b="1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•</a:t>
            </a:r>
            <a:r>
              <a:rPr lang="en-US" sz="2400" b="1" dirty="0" smtClean="0"/>
              <a:t> </a:t>
            </a:r>
            <a:r>
              <a:rPr lang="en-US" sz="2400" b="1" dirty="0"/>
              <a:t>	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Can we augment CPC forecasts at regional scales?</a:t>
            </a:r>
            <a:endParaRPr lang="en-US" altLang="ja-JP" sz="2400" b="1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4572000" y="0"/>
            <a:ext cx="281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AASC, Miramar Beach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11 VII 2012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9" name="Picture 8" descr="banner_psd 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67200" cy="632178"/>
          </a:xfrm>
          <a:prstGeom prst="rect">
            <a:avLst/>
          </a:prstGeom>
        </p:spPr>
      </p:pic>
      <p:pic>
        <p:nvPicPr>
          <p:cNvPr id="8" name="Picture 6" descr="NIDIS_Logo_no spec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0"/>
            <a:ext cx="1371600" cy="133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800080"/>
                </a:solidFill>
                <a:ea typeface="ＭＳ Ｐゴシック" charset="-128"/>
                <a:cs typeface="ＭＳ Ｐゴシック" charset="-128"/>
              </a:rPr>
              <a:t>‘Double-dip’ Las </a:t>
            </a:r>
            <a:r>
              <a:rPr lang="en-US" sz="3200" b="1" dirty="0" err="1" smtClean="0">
                <a:solidFill>
                  <a:srgbClr val="800080"/>
                </a:solidFill>
                <a:ea typeface="ＭＳ Ｐゴシック" charset="-128"/>
                <a:cs typeface="ＭＳ Ｐゴシック" charset="-128"/>
              </a:rPr>
              <a:t>Niñas</a:t>
            </a:r>
            <a:endParaRPr lang="en-US" sz="32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0" y="56576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1" dirty="0" smtClean="0"/>
              <a:t>In northern GA, Las </a:t>
            </a:r>
            <a:r>
              <a:rPr lang="en-US" sz="1800" i="1" dirty="0" err="1" smtClean="0"/>
              <a:t>Niñas</a:t>
            </a:r>
            <a:r>
              <a:rPr lang="en-US" sz="1800" i="1" dirty="0" smtClean="0"/>
              <a:t> tend to be drier in the 2</a:t>
            </a:r>
            <a:r>
              <a:rPr lang="en-US" sz="1800" i="1" baseline="30000" dirty="0" smtClean="0"/>
              <a:t>nd</a:t>
            </a:r>
            <a:r>
              <a:rPr lang="en-US" sz="1800" i="1" dirty="0" smtClean="0"/>
              <a:t> year than in the 1</a:t>
            </a:r>
            <a:r>
              <a:rPr lang="en-US" sz="1800" i="1" baseline="30000" dirty="0" smtClean="0"/>
              <a:t>st</a:t>
            </a:r>
            <a:r>
              <a:rPr lang="en-US" sz="1800" i="1" dirty="0" smtClean="0"/>
              <a:t> (7 out of 10). Of the 8 stronger events, 2</a:t>
            </a:r>
            <a:r>
              <a:rPr lang="en-US" sz="1800" i="1" baseline="30000" dirty="0" smtClean="0"/>
              <a:t>nd</a:t>
            </a:r>
            <a:r>
              <a:rPr lang="en-US" sz="1800" i="1" dirty="0" smtClean="0"/>
              <a:t> yr peaks in 1910, 51, 56,’00  vs. 1</a:t>
            </a:r>
            <a:r>
              <a:rPr lang="en-US" sz="1800" i="1" baseline="30000" dirty="0" smtClean="0"/>
              <a:t>st</a:t>
            </a:r>
            <a:r>
              <a:rPr lang="en-US" sz="1800" i="1" dirty="0" smtClean="0"/>
              <a:t> yr peak in 17, 71, 75,’08 were mostly drier in 2</a:t>
            </a:r>
            <a:r>
              <a:rPr lang="en-US" sz="1800" i="1" baseline="30000" dirty="0" smtClean="0"/>
              <a:t>nd</a:t>
            </a:r>
            <a:r>
              <a:rPr lang="en-US" sz="1800" i="1" dirty="0" smtClean="0"/>
              <a:t> year, while the </a:t>
            </a:r>
            <a:r>
              <a:rPr lang="en-US" sz="1800" i="1" dirty="0" smtClean="0"/>
              <a:t>weak double </a:t>
            </a:r>
            <a:r>
              <a:rPr lang="en-US" sz="1800" i="1" dirty="0" smtClean="0"/>
              <a:t>Las </a:t>
            </a:r>
            <a:r>
              <a:rPr lang="en-US" sz="1800" i="1" dirty="0" err="1" smtClean="0"/>
              <a:t>Niñas</a:t>
            </a:r>
            <a:r>
              <a:rPr lang="en-US" sz="1800" i="1" dirty="0" smtClean="0"/>
              <a:t> of the early 20s and 60s were comparatively wet</a:t>
            </a:r>
            <a:r>
              <a:rPr lang="en-US" sz="1800" i="1" dirty="0" smtClean="0"/>
              <a:t>. 2010</a:t>
            </a:r>
            <a:r>
              <a:rPr lang="en-US" sz="1800" i="1" dirty="0" smtClean="0"/>
              <a:t>-11 was quite dry in this region, raising concerns </a:t>
            </a:r>
            <a:r>
              <a:rPr lang="en-US" sz="1800" i="1" dirty="0" smtClean="0"/>
              <a:t>for 2011-12. </a:t>
            </a:r>
            <a:endParaRPr lang="en-US" sz="1800" i="1" dirty="0" smtClean="0"/>
          </a:p>
        </p:txBody>
      </p:sp>
      <p:pic>
        <p:nvPicPr>
          <p:cNvPr id="8" name="Picture 7" descr="GA.sepmay.pdf"/>
          <p:cNvPicPr>
            <a:picLocks noChangeAspect="1"/>
          </p:cNvPicPr>
          <p:nvPr/>
        </p:nvPicPr>
        <p:blipFill>
          <a:blip r:embed="rId3"/>
          <a:srcRect l="8182" t="12941" r="13636" b="12941"/>
          <a:stretch>
            <a:fillRect/>
          </a:stretch>
        </p:blipFill>
        <p:spPr>
          <a:xfrm>
            <a:off x="152400" y="609600"/>
            <a:ext cx="6781800" cy="49681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640080" y="1764792"/>
            <a:ext cx="76200" cy="3200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097281" y="3218688"/>
            <a:ext cx="45719" cy="1277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389888" y="1554480"/>
            <a:ext cx="26893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3276600" y="4191000"/>
            <a:ext cx="57912" cy="19812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191000" y="1783080"/>
            <a:ext cx="762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4370832" y="2667000"/>
            <a:ext cx="7620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5791200" y="4114800"/>
            <a:ext cx="762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V="1">
            <a:off x="6428232" y="4114800"/>
            <a:ext cx="7620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3657600" y="2133600"/>
            <a:ext cx="7620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V="1">
            <a:off x="2971800" y="3962400"/>
            <a:ext cx="76200" cy="2286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V="1">
            <a:off x="381000" y="3048000"/>
            <a:ext cx="6400800" cy="3048"/>
          </a:xfrm>
          <a:prstGeom prst="line">
            <a:avLst/>
          </a:prstGeom>
          <a:noFill/>
          <a:ln w="31750">
            <a:solidFill>
              <a:srgbClr val="0000FF">
                <a:alpha val="40000"/>
              </a:srgbClr>
            </a:solidFill>
            <a:round/>
            <a:headEnd type="none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381000" y="3712464"/>
            <a:ext cx="6400800" cy="0"/>
          </a:xfrm>
          <a:prstGeom prst="line">
            <a:avLst/>
          </a:prstGeom>
          <a:noFill/>
          <a:ln w="31750">
            <a:solidFill>
              <a:srgbClr val="FF0000">
                <a:alpha val="40000"/>
              </a:srgbClr>
            </a:solidFill>
            <a:round/>
            <a:headEnd type="none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58000" y="2743200"/>
            <a:ext cx="243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Mean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precip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for Year 1: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         34.6” (∆=-2.0”)</a:t>
            </a:r>
          </a:p>
          <a:p>
            <a:endParaRPr lang="en-US" i="1" dirty="0" smtClean="0"/>
          </a:p>
          <a:p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FF6600"/>
                </a:solidFill>
              </a:rPr>
              <a:t>Mean </a:t>
            </a:r>
            <a:r>
              <a:rPr lang="en-US" b="1" i="1" dirty="0" err="1" smtClean="0">
                <a:solidFill>
                  <a:srgbClr val="FF6600"/>
                </a:solidFill>
              </a:rPr>
              <a:t>precip</a:t>
            </a:r>
            <a:r>
              <a:rPr lang="en-US" b="1" i="1" dirty="0" smtClean="0">
                <a:solidFill>
                  <a:srgbClr val="FF6600"/>
                </a:solidFill>
              </a:rPr>
              <a:t> for Year 2: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           31.5” </a:t>
            </a:r>
            <a:r>
              <a:rPr lang="en-US" b="1" i="1" dirty="0" smtClean="0">
                <a:solidFill>
                  <a:srgbClr val="FF6600"/>
                </a:solidFill>
              </a:rPr>
              <a:t>∆=</a:t>
            </a:r>
            <a:r>
              <a:rPr lang="en-US" b="1" dirty="0" smtClean="0">
                <a:solidFill>
                  <a:srgbClr val="FF6600"/>
                </a:solidFill>
              </a:rPr>
              <a:t>-5.1”</a:t>
            </a:r>
            <a:r>
              <a:rPr lang="en-US" b="1" i="1" dirty="0" smtClean="0">
                <a:solidFill>
                  <a:srgbClr val="FF6600"/>
                </a:solidFill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10400" y="4267200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Data courtesy of Melissa Griffin (Florida Asst. SC)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47800" y="5715000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8763000" cy="661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rgbClr val="FF0000"/>
                </a:solidFill>
              </a:rPr>
              <a:t>Multivariate ENSO Index forecast</a:t>
            </a:r>
          </a:p>
          <a:p>
            <a:pPr eaLnBrk="1" hangingPunct="1"/>
            <a:endParaRPr lang="en-US" sz="1800" b="1" dirty="0"/>
          </a:p>
          <a:p>
            <a:r>
              <a:rPr lang="en-US" sz="1800" b="1" dirty="0" smtClean="0"/>
              <a:t>	Target	</a:t>
            </a:r>
            <a:r>
              <a:rPr lang="en-US" sz="1800" b="1" dirty="0"/>
              <a:t>	P of </a:t>
            </a:r>
            <a:r>
              <a:rPr lang="en-US" sz="1800" b="1" dirty="0">
                <a:solidFill>
                  <a:srgbClr val="0000FF"/>
                </a:solidFill>
              </a:rPr>
              <a:t>La Niña</a:t>
            </a:r>
            <a:r>
              <a:rPr lang="en-US" sz="1800" b="1" dirty="0"/>
              <a:t>	Median 	 </a:t>
            </a:r>
            <a:r>
              <a:rPr lang="en-US" sz="1800" b="1" dirty="0" smtClean="0"/>
              <a:t>   </a:t>
            </a:r>
            <a:r>
              <a:rPr lang="en-US" sz="1800" b="1" dirty="0" err="1" smtClean="0"/>
              <a:t>Heidke</a:t>
            </a:r>
            <a:r>
              <a:rPr lang="en-US" sz="1800" b="1" dirty="0" smtClean="0"/>
              <a:t> </a:t>
            </a:r>
            <a:r>
              <a:rPr lang="en-US" sz="1800" b="1" dirty="0"/>
              <a:t>Skill Score</a:t>
            </a:r>
            <a:endParaRPr lang="en-US" sz="1800" dirty="0"/>
          </a:p>
          <a:p>
            <a:r>
              <a:rPr lang="en-US" sz="1800" b="1" dirty="0" smtClean="0"/>
              <a:t>	Season</a:t>
            </a:r>
            <a:r>
              <a:rPr lang="en-US" sz="1800" b="1" dirty="0"/>
              <a:t>	</a:t>
            </a:r>
            <a:r>
              <a:rPr lang="en-US" sz="1800" b="1" dirty="0" smtClean="0"/>
              <a:t>	/ </a:t>
            </a:r>
            <a:r>
              <a:rPr lang="en-US" sz="1800" b="1" dirty="0">
                <a:solidFill>
                  <a:srgbClr val="FF0000"/>
                </a:solidFill>
              </a:rPr>
              <a:t>El Niño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/>
              <a:t> </a:t>
            </a:r>
          </a:p>
          <a:p>
            <a:r>
              <a:rPr lang="en-US" sz="1800" b="1" dirty="0" smtClean="0"/>
              <a:t>	JA</a:t>
            </a:r>
            <a:r>
              <a:rPr lang="en-US" sz="1800" b="1" dirty="0"/>
              <a:t>’</a:t>
            </a:r>
            <a:r>
              <a:rPr lang="en-US" sz="1800" b="1" dirty="0" smtClean="0"/>
              <a:t>12	</a:t>
            </a:r>
            <a:r>
              <a:rPr lang="en-US" sz="1800" b="1" dirty="0"/>
              <a:t>	</a:t>
            </a:r>
            <a:r>
              <a:rPr lang="en-US" sz="1800" b="1" dirty="0" smtClean="0"/>
              <a:t>10% </a:t>
            </a:r>
            <a:r>
              <a:rPr lang="en-US" sz="1800" b="1" dirty="0"/>
              <a:t>/ </a:t>
            </a:r>
            <a:r>
              <a:rPr lang="en-US" sz="1800" b="1" dirty="0" smtClean="0">
                <a:solidFill>
                  <a:srgbClr val="FF0000"/>
                </a:solidFill>
              </a:rPr>
              <a:t>60%</a:t>
            </a:r>
            <a:r>
              <a:rPr lang="en-US" sz="1800" b="1" dirty="0"/>
              <a:t>	</a:t>
            </a:r>
            <a:r>
              <a:rPr lang="en-US" sz="1800" b="1" dirty="0" smtClean="0"/>
              <a:t>  </a:t>
            </a:r>
            <a:r>
              <a:rPr lang="en-US" sz="1800" b="1" dirty="0" smtClean="0">
                <a:solidFill>
                  <a:srgbClr val="FF0000"/>
                </a:solidFill>
              </a:rPr>
              <a:t>0.73</a:t>
            </a:r>
            <a:r>
              <a:rPr lang="en-US" sz="1800" b="1" dirty="0" smtClean="0"/>
              <a:t> </a:t>
            </a:r>
            <a:r>
              <a:rPr lang="en-US" sz="1800" b="1" dirty="0"/>
              <a:t>		</a:t>
            </a:r>
            <a:r>
              <a:rPr lang="en-US" sz="1800" b="1" dirty="0" smtClean="0">
                <a:solidFill>
                  <a:srgbClr val="008000"/>
                </a:solidFill>
              </a:rPr>
              <a:t>+47*</a:t>
            </a:r>
            <a:endParaRPr lang="en-US" sz="1800" b="1" dirty="0">
              <a:solidFill>
                <a:srgbClr val="008000"/>
              </a:solidFill>
            </a:endParaRPr>
          </a:p>
          <a:p>
            <a:endParaRPr lang="en-US" sz="1800" b="1" dirty="0" smtClean="0"/>
          </a:p>
          <a:p>
            <a:r>
              <a:rPr lang="en-US" sz="1800" b="1" dirty="0" smtClean="0"/>
              <a:t>	SO</a:t>
            </a:r>
            <a:r>
              <a:rPr lang="en-US" sz="1800" b="1" dirty="0"/>
              <a:t>’</a:t>
            </a:r>
            <a:r>
              <a:rPr lang="en-US" sz="1800" b="1" dirty="0" smtClean="0"/>
              <a:t>12	</a:t>
            </a:r>
            <a:r>
              <a:rPr lang="en-US" sz="1800" b="1" dirty="0"/>
              <a:t>	</a:t>
            </a:r>
            <a:r>
              <a:rPr lang="en-US" sz="1800" b="1" dirty="0" smtClean="0"/>
              <a:t>14% </a:t>
            </a:r>
            <a:r>
              <a:rPr lang="en-US" sz="1800" b="1" dirty="0"/>
              <a:t>/ </a:t>
            </a:r>
            <a:r>
              <a:rPr lang="en-US" sz="1800" b="1" dirty="0" smtClean="0">
                <a:solidFill>
                  <a:srgbClr val="FF0000"/>
                </a:solidFill>
              </a:rPr>
              <a:t>43%</a:t>
            </a:r>
            <a:r>
              <a:rPr lang="en-US" sz="1800" b="1" dirty="0"/>
              <a:t>	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/>
              <a:t>0.51</a:t>
            </a:r>
            <a:r>
              <a:rPr lang="en-US" sz="1800" b="1" dirty="0"/>
              <a:t>		</a:t>
            </a:r>
            <a:r>
              <a:rPr lang="en-US" sz="1800" b="1" dirty="0" smtClean="0">
                <a:solidFill>
                  <a:srgbClr val="008000"/>
                </a:solidFill>
              </a:rPr>
              <a:t>+39*</a:t>
            </a:r>
            <a:endParaRPr lang="en-US" sz="1800" b="1" dirty="0">
              <a:solidFill>
                <a:srgbClr val="008000"/>
              </a:solidFill>
            </a:endParaRPr>
          </a:p>
          <a:p>
            <a:endParaRPr lang="en-US" sz="1800" b="1" dirty="0" smtClean="0"/>
          </a:p>
          <a:p>
            <a:r>
              <a:rPr lang="en-US" sz="1800" b="1" dirty="0" smtClean="0"/>
              <a:t>	ND</a:t>
            </a:r>
            <a:r>
              <a:rPr lang="en-US" sz="1800" b="1" dirty="0"/>
              <a:t>’</a:t>
            </a:r>
            <a:r>
              <a:rPr lang="en-US" sz="1800" b="1" dirty="0" smtClean="0"/>
              <a:t>12	</a:t>
            </a:r>
            <a:r>
              <a:rPr lang="en-US" sz="1800" b="1" dirty="0"/>
              <a:t>	</a:t>
            </a:r>
            <a:r>
              <a:rPr lang="en-US" sz="1800" b="1" u="sng" dirty="0" smtClean="0"/>
              <a:t>00%</a:t>
            </a:r>
            <a:r>
              <a:rPr lang="en-US" sz="1800" b="1" dirty="0" smtClean="0"/>
              <a:t> </a:t>
            </a:r>
            <a:r>
              <a:rPr lang="en-US" sz="1800" b="1" dirty="0">
                <a:solidFill>
                  <a:srgbClr val="FF0000"/>
                </a:solidFill>
              </a:rPr>
              <a:t>/ </a:t>
            </a:r>
            <a:r>
              <a:rPr lang="en-US" sz="1800" b="1" dirty="0" smtClean="0">
                <a:solidFill>
                  <a:srgbClr val="FF0000"/>
                </a:solidFill>
              </a:rPr>
              <a:t>56%</a:t>
            </a:r>
            <a:r>
              <a:rPr lang="en-US" sz="1800" b="1" dirty="0"/>
              <a:t>	</a:t>
            </a:r>
            <a:r>
              <a:rPr lang="en-US" sz="1800" b="1" dirty="0" smtClean="0"/>
              <a:t>  </a:t>
            </a:r>
            <a:r>
              <a:rPr lang="en-US" sz="1800" b="1" u="sng" dirty="0" smtClean="0">
                <a:solidFill>
                  <a:srgbClr val="FF0000"/>
                </a:solidFill>
              </a:rPr>
              <a:t>1.18</a:t>
            </a:r>
            <a:r>
              <a:rPr lang="en-US" sz="1800" b="1" dirty="0"/>
              <a:t>		</a:t>
            </a:r>
            <a:r>
              <a:rPr lang="en-US" sz="1800" b="1" dirty="0" smtClean="0">
                <a:solidFill>
                  <a:srgbClr val="008000"/>
                </a:solidFill>
              </a:rPr>
              <a:t>+47*</a:t>
            </a:r>
          </a:p>
          <a:p>
            <a:endParaRPr lang="en-US" sz="1800" b="1" dirty="0"/>
          </a:p>
          <a:p>
            <a:r>
              <a:rPr lang="en-US" sz="1800" b="1" dirty="0" smtClean="0"/>
              <a:t>	JF’13		08% / </a:t>
            </a:r>
            <a:r>
              <a:rPr lang="en-US" sz="1800" b="1" dirty="0" smtClean="0">
                <a:solidFill>
                  <a:srgbClr val="FF0000"/>
                </a:solidFill>
              </a:rPr>
              <a:t>46%</a:t>
            </a:r>
            <a:r>
              <a:rPr lang="en-US" sz="1800" b="1" dirty="0" smtClean="0"/>
              <a:t>	  0.41		+22	</a:t>
            </a:r>
            <a:endParaRPr lang="en-US" sz="1800" b="1" dirty="0"/>
          </a:p>
          <a:p>
            <a:pPr eaLnBrk="1" hangingPunct="1"/>
            <a:endParaRPr lang="en-US" sz="1800" b="1" dirty="0" smtClean="0"/>
          </a:p>
          <a:p>
            <a:pPr eaLnBrk="1" hangingPunct="1"/>
            <a:endParaRPr lang="en-US" sz="1800" b="1" dirty="0"/>
          </a:p>
          <a:p>
            <a:pPr eaLnBrk="1" hangingPunct="1"/>
            <a:r>
              <a:rPr lang="en-US" sz="1800" b="1" dirty="0" smtClean="0"/>
              <a:t>Compared to my forecasts from </a:t>
            </a:r>
            <a:r>
              <a:rPr lang="en-US" sz="1800" b="1" dirty="0" smtClean="0"/>
              <a:t>three months </a:t>
            </a:r>
            <a:r>
              <a:rPr lang="en-US" sz="1800" b="1" dirty="0" smtClean="0"/>
              <a:t>ago, this one has essentially ‘flipped’ from the possible return of La Niña </a:t>
            </a:r>
            <a:r>
              <a:rPr lang="en-US" sz="1800" b="1" dirty="0" smtClean="0"/>
              <a:t>to </a:t>
            </a:r>
            <a:r>
              <a:rPr lang="en-US" sz="1800" b="1" dirty="0" smtClean="0"/>
              <a:t>an El Niño forecast for the next six months.  El Niño/La Niña are defined as the top/bottom 30% of the historical distribution, with 40% covering ENSO-neutral conditions</a:t>
            </a:r>
            <a:r>
              <a:rPr lang="en-US" sz="1800" b="1" dirty="0" smtClean="0"/>
              <a:t>.</a:t>
            </a:r>
          </a:p>
          <a:p>
            <a:pPr eaLnBrk="1" hangingPunct="1"/>
            <a:endParaRPr lang="en-US" sz="1800" b="1" dirty="0" smtClean="0"/>
          </a:p>
          <a:p>
            <a:pPr eaLnBrk="1" hangingPunct="1"/>
            <a:r>
              <a:rPr lang="en-US" sz="1800" b="1" dirty="0"/>
              <a:t>L</a:t>
            </a:r>
            <a:r>
              <a:rPr lang="en-US" sz="1800" b="1" dirty="0" smtClean="0"/>
              <a:t>ong</a:t>
            </a:r>
            <a:r>
              <a:rPr lang="en-US" sz="1800" b="1" dirty="0" smtClean="0"/>
              <a:t>-lived La Niña events have a more pronounced tendency to ‘flip’ to El Niño (60% of two-year events end up in El Niño in 3</a:t>
            </a:r>
            <a:r>
              <a:rPr lang="en-US" sz="1800" b="1" baseline="30000" dirty="0" smtClean="0"/>
              <a:t>rd</a:t>
            </a:r>
            <a:r>
              <a:rPr lang="en-US" sz="1800" b="1" dirty="0" smtClean="0"/>
              <a:t> year) </a:t>
            </a:r>
            <a:r>
              <a:rPr lang="en-US" sz="1800" b="1" dirty="0" smtClean="0"/>
              <a:t>than to </a:t>
            </a:r>
            <a:r>
              <a:rPr lang="en-US" sz="1800" b="1" dirty="0" smtClean="0"/>
              <a:t>stay the course (</a:t>
            </a:r>
            <a:r>
              <a:rPr lang="en-US" sz="1800" b="1" dirty="0" smtClean="0"/>
              <a:t>remaining </a:t>
            </a:r>
            <a:r>
              <a:rPr lang="en-US" sz="1800" b="1" dirty="0" smtClean="0"/>
              <a:t>40%), with no </a:t>
            </a:r>
            <a:r>
              <a:rPr lang="en-US" sz="1800" b="1" dirty="0" smtClean="0"/>
              <a:t>precedent of an ‘ENSO</a:t>
            </a:r>
            <a:r>
              <a:rPr lang="en-US" sz="1800" b="1" dirty="0" smtClean="0"/>
              <a:t>-neutral</a:t>
            </a:r>
            <a:r>
              <a:rPr lang="en-US" sz="1800" b="1" dirty="0" smtClean="0"/>
              <a:t>’ winter following a 2</a:t>
            </a:r>
            <a:r>
              <a:rPr lang="en-US" sz="1800" b="1" baseline="30000" dirty="0" smtClean="0"/>
              <a:t>nd</a:t>
            </a:r>
            <a:r>
              <a:rPr lang="en-US" sz="1800" b="1" dirty="0" smtClean="0"/>
              <a:t> year La Ni</a:t>
            </a:r>
            <a:r>
              <a:rPr lang="en-US" sz="1800" b="1" dirty="0" smtClean="0"/>
              <a:t>ña winter in the last century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  <p:pic>
        <p:nvPicPr>
          <p:cNvPr id="9" name="Picture 6" descr="NIDIS_Logo_no spec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4" y="18189"/>
            <a:ext cx="10957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643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Climate Prediction Center</a:t>
            </a:r>
            <a:r>
              <a:rPr lang="en-US" sz="32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Summer Forecasts</a:t>
            </a:r>
            <a:endParaRPr lang="en-US" sz="3200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" y="4876800"/>
            <a:ext cx="8991600" cy="1676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CPC’s forecasts for July-September precipitation </a:t>
            </a:r>
            <a:r>
              <a:rPr lang="en-US" sz="1800" b="1" dirty="0">
                <a:latin typeface="Times New Roman" charset="0"/>
                <a:ea typeface="ＭＳ Ｐゴシック" charset="0"/>
                <a:cs typeface="ＭＳ Ｐゴシック" charset="0"/>
              </a:rPr>
              <a:t>in April (left) and June (right) </a:t>
            </a:r>
            <a:r>
              <a:rPr lang="en-US" sz="18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reflect recent long-term trends, plus the tendency for a decent monsoon season to follow a dry winter.  </a:t>
            </a:r>
            <a:r>
              <a:rPr lang="en-US" sz="18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Current and </a:t>
            </a:r>
            <a:r>
              <a:rPr lang="en-US" sz="18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anticipated ENSO status is not </a:t>
            </a:r>
            <a:r>
              <a:rPr lang="en-US" sz="18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18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factor in </a:t>
            </a:r>
            <a:r>
              <a:rPr lang="en-US" sz="18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this particular  </a:t>
            </a:r>
            <a:r>
              <a:rPr lang="en-US" sz="18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CPC forecast.  </a:t>
            </a:r>
            <a:r>
              <a:rPr lang="en-US" sz="1800" b="1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Current operational skill in moisture forecasts for summer is low.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b="1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Source</a:t>
            </a:r>
            <a:r>
              <a:rPr lang="en-US" sz="1800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1800" b="1" i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1800" b="1" i="1" dirty="0" err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www.cpc.ncep.noaa.gov</a:t>
            </a:r>
            <a:r>
              <a:rPr lang="en-US" sz="1800" b="1" i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/products/predictions/</a:t>
            </a:r>
            <a:endParaRPr lang="en-US" sz="1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CPC.JAS12.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0"/>
            <a:ext cx="4182901" cy="3886200"/>
          </a:xfrm>
          <a:prstGeom prst="rect">
            <a:avLst/>
          </a:prstGeom>
        </p:spPr>
      </p:pic>
      <p:pic>
        <p:nvPicPr>
          <p:cNvPr id="2" name="Picture 1" descr="CPC.JAS12.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0"/>
            <a:ext cx="418290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0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14800"/>
            <a:ext cx="4572000" cy="2667000"/>
          </a:xfrm>
        </p:spPr>
        <p:txBody>
          <a:bodyPr/>
          <a:lstStyle/>
          <a:p>
            <a:pPr algn="l" eaLnBrk="1" hangingPunct="1"/>
            <a:r>
              <a:rPr lang="en-US" altLang="ja-JP" sz="1800" b="1" dirty="0" smtClean="0">
                <a:solidFill>
                  <a:schemeClr val="tx1"/>
                </a:solidFill>
              </a:rPr>
              <a:t>IF we go from La Niña in winter to ENSO-neutral conditions by May-June, we tend to end up with a dry summer in the south-central U.S.  (top). </a:t>
            </a:r>
            <a:br>
              <a:rPr lang="en-US" altLang="ja-JP" sz="1800" b="1" dirty="0" smtClean="0">
                <a:solidFill>
                  <a:schemeClr val="tx1"/>
                </a:solidFill>
              </a:rPr>
            </a:br>
            <a:r>
              <a:rPr lang="en-US" altLang="ja-JP" sz="1800" b="1" dirty="0" smtClean="0">
                <a:solidFill>
                  <a:schemeClr val="tx1"/>
                </a:solidFill>
              </a:rPr>
              <a:t/>
            </a:r>
            <a:br>
              <a:rPr lang="en-US" altLang="ja-JP" sz="1800" b="1" dirty="0" smtClean="0">
                <a:solidFill>
                  <a:schemeClr val="tx1"/>
                </a:solidFill>
              </a:rPr>
            </a:br>
            <a:r>
              <a:rPr lang="en-US" altLang="ja-JP" sz="1800" b="1" dirty="0" smtClean="0">
                <a:solidFill>
                  <a:srgbClr val="FF0000"/>
                </a:solidFill>
              </a:rPr>
              <a:t>IF we 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reach 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El Niño conditions 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in the MEI sense by 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May-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June (√), 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we could get a wetter summer in New 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Mexico and Colorado, 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but not in Texas 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or the ACF basin (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right</a:t>
            </a:r>
            <a:r>
              <a:rPr lang="en-US" altLang="ja-JP" sz="1800" b="1" dirty="0" smtClean="0">
                <a:solidFill>
                  <a:srgbClr val="FF0000"/>
                </a:solidFill>
              </a:rPr>
              <a:t>).</a:t>
            </a:r>
            <a:endParaRPr lang="en-US" sz="1800" i="1" dirty="0"/>
          </a:p>
        </p:txBody>
      </p:sp>
      <p:sp>
        <p:nvSpPr>
          <p:cNvPr id="2" name="Rectangle 1"/>
          <p:cNvSpPr/>
          <p:nvPr/>
        </p:nvSpPr>
        <p:spPr>
          <a:xfrm>
            <a:off x="4947018" y="0"/>
            <a:ext cx="41969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800080"/>
                </a:solidFill>
              </a:rPr>
              <a:t>Post-La Niña summers</a:t>
            </a:r>
            <a:endParaRPr lang="en-US" sz="3200" dirty="0"/>
          </a:p>
        </p:txBody>
      </p:sp>
      <p:pic>
        <p:nvPicPr>
          <p:cNvPr id="8" name="Picture 7" descr="JAS.9LtoN.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45419" cy="4114800"/>
          </a:xfrm>
          <a:prstGeom prst="rect">
            <a:avLst/>
          </a:prstGeom>
        </p:spPr>
      </p:pic>
      <p:pic>
        <p:nvPicPr>
          <p:cNvPr id="9" name="Picture 8" descr="JAS.6LtoE.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581" y="2743200"/>
            <a:ext cx="4545419" cy="4114800"/>
          </a:xfrm>
          <a:prstGeom prst="rect">
            <a:avLst/>
          </a:prstGeom>
        </p:spPr>
      </p:pic>
      <p:sp>
        <p:nvSpPr>
          <p:cNvPr id="13" name="Line 28"/>
          <p:cNvSpPr>
            <a:spLocks noChangeShapeType="1"/>
          </p:cNvSpPr>
          <p:nvPr/>
        </p:nvSpPr>
        <p:spPr bwMode="auto">
          <a:xfrm flipH="1" flipV="1">
            <a:off x="1676400" y="2819400"/>
            <a:ext cx="76200" cy="1524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V="1">
            <a:off x="4419600" y="5257800"/>
            <a:ext cx="15240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143000"/>
            <a:ext cx="1739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Composites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4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381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80008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Statistical Forecast for July-September 2012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dnrCWCBLogo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0" t="10949" r="-1" b="6356"/>
          <a:stretch/>
        </p:blipFill>
        <p:spPr>
          <a:xfrm>
            <a:off x="7821398" y="0"/>
            <a:ext cx="1322602" cy="1306503"/>
          </a:xfrm>
          <a:prstGeom prst="rect">
            <a:avLst/>
          </a:prstGeom>
        </p:spPr>
      </p:pic>
      <p:pic>
        <p:nvPicPr>
          <p:cNvPr id="10" name="Picture 9" descr="NIDIS_Logo_no spec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" y="0"/>
            <a:ext cx="1095530" cy="1066799"/>
          </a:xfrm>
          <a:prstGeom prst="rect">
            <a:avLst/>
          </a:prstGeom>
        </p:spPr>
      </p:pic>
      <p:pic>
        <p:nvPicPr>
          <p:cNvPr id="2" name="Picture 1" descr="JAS12.1apr.exp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1"/>
          <a:stretch/>
        </p:blipFill>
        <p:spPr>
          <a:xfrm>
            <a:off x="1129595" y="1219199"/>
            <a:ext cx="3300201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518160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dirty="0" smtClean="0"/>
              <a:t>My April forecast for </a:t>
            </a:r>
            <a:r>
              <a:rPr lang="en-US" sz="1800" b="1" dirty="0"/>
              <a:t>July-September </a:t>
            </a:r>
            <a:r>
              <a:rPr lang="en-US" sz="1800" b="1" dirty="0" smtClean="0"/>
              <a:t>2012 (left) was optimistic from AZ into CO, </a:t>
            </a:r>
            <a:r>
              <a:rPr lang="en-US" sz="1800" b="1" dirty="0"/>
              <a:t>and </a:t>
            </a:r>
            <a:r>
              <a:rPr lang="en-US" sz="1800" b="1" dirty="0" smtClean="0"/>
              <a:t>pessimistic for southern NM.  The May forecast (right) has </a:t>
            </a:r>
            <a:r>
              <a:rPr lang="en-US" sz="1800" b="1" dirty="0" smtClean="0"/>
              <a:t>expanded </a:t>
            </a:r>
            <a:r>
              <a:rPr lang="en-US" sz="1800" b="1" dirty="0" smtClean="0"/>
              <a:t>the region with favorable odds to include northern NM</a:t>
            </a:r>
            <a:r>
              <a:rPr lang="en-US" sz="1800" b="1" u="sng" dirty="0" smtClean="0"/>
              <a:t>. </a:t>
            </a:r>
            <a:r>
              <a:rPr lang="en-US" sz="1800" b="1" i="1" u="sng" dirty="0" smtClean="0"/>
              <a:t> </a:t>
            </a:r>
            <a:r>
              <a:rPr lang="en-US" sz="1800" b="1" i="1" u="sng" dirty="0" smtClean="0"/>
              <a:t>Since 2000, operational </a:t>
            </a:r>
            <a:r>
              <a:rPr lang="en-US" sz="1800" b="1" i="1" u="sng" dirty="0" smtClean="0"/>
              <a:t>skill has been best </a:t>
            </a:r>
            <a:r>
              <a:rPr lang="en-US" sz="1800" b="1" i="1" dirty="0" smtClean="0"/>
              <a:t>over UT, northwest and eastern </a:t>
            </a:r>
            <a:r>
              <a:rPr lang="en-US" sz="1800" b="1" i="1" dirty="0" smtClean="0"/>
              <a:t>CO, </a:t>
            </a:r>
            <a:r>
              <a:rPr lang="en-US" sz="1800" b="1" i="1" dirty="0" smtClean="0"/>
              <a:t>as well as </a:t>
            </a:r>
            <a:r>
              <a:rPr lang="en-US" sz="1800" b="1" i="1" u="sng" dirty="0" smtClean="0"/>
              <a:t>from southwest to northeast NM</a:t>
            </a:r>
            <a:r>
              <a:rPr lang="en-US" sz="1800" b="1" i="1" dirty="0" smtClean="0"/>
              <a:t>. 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JAS2012.exp.ma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339406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0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381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80008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   Statistical </a:t>
            </a:r>
            <a:r>
              <a:rPr lang="en-US" sz="2800" b="1" dirty="0" smtClean="0">
                <a:solidFill>
                  <a:srgbClr val="80008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Forecast for July-September 2012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NIDIS_Logo_no spe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" y="0"/>
            <a:ext cx="1095530" cy="1066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5181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800" b="1" dirty="0" smtClean="0"/>
              <a:t>First attempt at July-September forecasts for the south-central U.S. (left) and southeastern U.S. (right) – all of these forecasts are based on stepwise linear regression models that were trained on subsets of the last six decades of climate data in relation to well-known (and lesser-known) predictors</a:t>
            </a:r>
            <a:r>
              <a:rPr lang="en-US" sz="1800" b="1" dirty="0" smtClean="0"/>
              <a:t>.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062912_jul-sep_12_tx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 b="1885"/>
          <a:stretch/>
        </p:blipFill>
        <p:spPr>
          <a:xfrm>
            <a:off x="1295400" y="609600"/>
            <a:ext cx="3546720" cy="4114800"/>
          </a:xfrm>
          <a:prstGeom prst="rect">
            <a:avLst/>
          </a:prstGeom>
        </p:spPr>
      </p:pic>
      <p:pic>
        <p:nvPicPr>
          <p:cNvPr id="6" name="Picture 5" descr="070812_jul-sep_12.AC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09600"/>
            <a:ext cx="359751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5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6"/>
          <p:cNvSpPr txBox="1">
            <a:spLocks noChangeArrowheads="1"/>
          </p:cNvSpPr>
          <p:nvPr/>
        </p:nvSpPr>
        <p:spPr bwMode="auto">
          <a:xfrm>
            <a:off x="3352800" y="0"/>
            <a:ext cx="2438400" cy="677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Los </a:t>
            </a:r>
            <a:r>
              <a:rPr lang="en-US" sz="2000" b="1" dirty="0" err="1">
                <a:solidFill>
                  <a:srgbClr val="FF0000"/>
                </a:solidFill>
              </a:rPr>
              <a:t>Niños</a:t>
            </a:r>
            <a:r>
              <a:rPr lang="en-US" sz="2000" b="1" dirty="0">
                <a:solidFill>
                  <a:srgbClr val="FF0000"/>
                </a:solidFill>
              </a:rPr>
              <a:t> since 2002</a:t>
            </a:r>
            <a:endParaRPr lang="en-US" sz="2000" b="1" dirty="0"/>
          </a:p>
          <a:p>
            <a:r>
              <a:rPr lang="en-US" sz="1800" b="1" dirty="0"/>
              <a:t>Last decade</a:t>
            </a:r>
            <a:r>
              <a:rPr lang="en-US" sz="1800" b="1" dirty="0" smtClean="0"/>
              <a:t> had many El </a:t>
            </a:r>
            <a:r>
              <a:rPr lang="en-US" sz="1800" b="1" dirty="0"/>
              <a:t>Niño events, in 2002-03 (top left), 04-05 (top right), 06-07 (bottom right), and 09-10 (bottom left). </a:t>
            </a:r>
            <a:r>
              <a:rPr lang="en-US" sz="1800" b="1" dirty="0" smtClean="0"/>
              <a:t> Somewhat erratic </a:t>
            </a:r>
            <a:r>
              <a:rPr lang="en-US" sz="1800" b="1" dirty="0"/>
              <a:t>impacts in the U.S., except for </a:t>
            </a:r>
            <a:r>
              <a:rPr lang="en-US" sz="1800" b="1" i="1" dirty="0">
                <a:solidFill>
                  <a:srgbClr val="008000"/>
                </a:solidFill>
              </a:rPr>
              <a:t>TX where every single one of them ended up on the wet side</a:t>
            </a:r>
            <a:r>
              <a:rPr lang="en-US" sz="1800" b="1" dirty="0"/>
              <a:t> (compare this to CA (only one wet) or FL (06-07 really dry), or even </a:t>
            </a:r>
            <a:r>
              <a:rPr lang="en-US" sz="1800" b="1" dirty="0" smtClean="0"/>
              <a:t>NM and OK </a:t>
            </a:r>
            <a:r>
              <a:rPr lang="en-US" sz="1800" b="1" dirty="0"/>
              <a:t>(dry in 02-03</a:t>
            </a:r>
            <a:r>
              <a:rPr lang="en-US" sz="1800" b="1" dirty="0" smtClean="0"/>
              <a:t>).</a:t>
            </a:r>
          </a:p>
          <a:p>
            <a:endParaRPr lang="en-US" sz="1800" b="1" dirty="0" smtClean="0"/>
          </a:p>
          <a:p>
            <a:r>
              <a:rPr lang="en-US" sz="1800" b="1" i="1" dirty="0" smtClean="0">
                <a:solidFill>
                  <a:srgbClr val="008000"/>
                </a:solidFill>
              </a:rPr>
              <a:t>With El Niño becoming more and more likely, there is an improved chance of getting out of drought conditions in </a:t>
            </a:r>
            <a:r>
              <a:rPr lang="en-US" sz="1800" b="1" i="1" dirty="0" smtClean="0">
                <a:solidFill>
                  <a:srgbClr val="008000"/>
                </a:solidFill>
              </a:rPr>
              <a:t>2012-13.</a:t>
            </a:r>
            <a:endParaRPr lang="en-US" sz="1800" b="1" i="1" dirty="0" smtClean="0">
              <a:solidFill>
                <a:srgbClr val="008000"/>
              </a:solidFill>
            </a:endParaRPr>
          </a:p>
        </p:txBody>
      </p:sp>
      <p:pic>
        <p:nvPicPr>
          <p:cNvPr id="19459" name="Picture 17" descr="20020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057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8" descr="20040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0"/>
            <a:ext cx="33528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9" descr="20060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822700"/>
            <a:ext cx="33528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0" descr="200910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22700"/>
            <a:ext cx="33528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53400" cy="609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Summary</a:t>
            </a:r>
            <a:endParaRPr lang="en-US" sz="2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838200"/>
            <a:ext cx="8610600" cy="5334000"/>
          </a:xfrm>
        </p:spPr>
        <p:txBody>
          <a:bodyPr anchor="ctr"/>
          <a:lstStyle/>
          <a:p>
            <a:pPr marL="457200" indent="-457200" algn="just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A major La Ni</a:t>
            </a: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ña event began in 2010, opening the door to a long-lead forecast of La Niña conditions to persist into 2012 that was not anticipated by the current generation of forecast models.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sz="1800" b="1" dirty="0" smtClean="0">
              <a:ea typeface="ＭＳ Ｐゴシック" charset="-128"/>
              <a:cs typeface="ＭＳ Ｐゴシック" charset="-128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The expansion of drought conditions during the last </a:t>
            </a: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two years is </a:t>
            </a: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mostly consistent with expected impacts from </a:t>
            </a: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such a long-lasting La </a:t>
            </a: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Niña.</a:t>
            </a:r>
          </a:p>
          <a:p>
            <a:pPr marL="457200" indent="-457200" algn="just" eaLnBrk="1" hangingPunct="1">
              <a:lnSpc>
                <a:spcPct val="90000"/>
              </a:lnSpc>
              <a:buNone/>
            </a:pPr>
            <a:endParaRPr lang="en-US" sz="1800" b="1" dirty="0" smtClean="0">
              <a:ea typeface="ＭＳ Ｐゴシック" charset="-128"/>
              <a:cs typeface="ＭＳ Ｐゴシック" charset="-128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For both NIDIS pilot regions, there </a:t>
            </a: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was concern </a:t>
            </a: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about reduced precipitation during 2011-</a:t>
            </a: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12.  </a:t>
            </a: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For the Upper Colorado basin, </a:t>
            </a: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this concern was somewhat alleviated by a historic </a:t>
            </a: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runoff </a:t>
            </a: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season in 2010-11.  With a dry </a:t>
            </a:r>
            <a:r>
              <a:rPr lang="en-US" sz="1800" b="1" dirty="0" err="1" smtClean="0">
                <a:ea typeface="ＭＳ Ｐゴシック" charset="-128"/>
                <a:cs typeface="ＭＳ Ｐゴシック" charset="-128"/>
              </a:rPr>
              <a:t>headstart</a:t>
            </a: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 in 2010-11, the ACF region was expected to be </a:t>
            </a: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in for a worsening drought in 2012</a:t>
            </a: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.</a:t>
            </a:r>
          </a:p>
          <a:p>
            <a:pPr marL="457200" indent="-457200" algn="just" eaLnBrk="1" hangingPunct="1">
              <a:lnSpc>
                <a:spcPct val="90000"/>
              </a:lnSpc>
              <a:buFont typeface="Times" charset="0"/>
              <a:buAutoNum type="arabicPeriod"/>
            </a:pPr>
            <a:endParaRPr lang="en-US" sz="1800" b="1" dirty="0">
              <a:ea typeface="ＭＳ Ｐゴシック" charset="-128"/>
              <a:cs typeface="ＭＳ Ｐゴシック" charset="-128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Experimental statistical forecasting techniques have now been developed and applied to the MEI, the interior southwestern U.S. (‘</a:t>
            </a:r>
            <a:r>
              <a:rPr lang="en-US" sz="1800" b="1" dirty="0" err="1" smtClean="0">
                <a:ea typeface="ＭＳ Ｐゴシック" charset="-128"/>
                <a:cs typeface="ＭＳ Ｐゴシック" charset="-128"/>
              </a:rPr>
              <a:t>SWcasts</a:t>
            </a: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’ since 2000), the </a:t>
            </a:r>
            <a:r>
              <a:rPr lang="en-US" sz="1800" b="1" dirty="0" err="1" smtClean="0">
                <a:ea typeface="ＭＳ Ｐゴシック" charset="-128"/>
                <a:cs typeface="ＭＳ Ｐゴシック" charset="-128"/>
              </a:rPr>
              <a:t>southcentral</a:t>
            </a:r>
            <a:r>
              <a:rPr lang="en-US" sz="1800" b="1" dirty="0" smtClean="0">
                <a:ea typeface="ＭＳ Ｐゴシック" charset="-128"/>
                <a:cs typeface="ＭＳ Ｐゴシック" charset="-128"/>
              </a:rPr>
              <a:t> U.S. (focus on Texas) and southeastern U.S. (Carolinas to Florida). </a:t>
            </a:r>
            <a:endParaRPr lang="en-US" sz="1800" b="1" dirty="0" smtClean="0">
              <a:ea typeface="ＭＳ Ｐゴシック" charset="-128"/>
              <a:cs typeface="ＭＳ Ｐゴシック" charset="-128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Times" charset="0"/>
              <a:buAutoNum type="arabicPeriod"/>
            </a:pPr>
            <a:endParaRPr lang="en-US" sz="1800" b="1" dirty="0" smtClean="0">
              <a:ea typeface="ＭＳ Ｐゴシック" charset="-128"/>
              <a:cs typeface="ＭＳ Ｐゴシック" charset="-128"/>
            </a:endParaRPr>
          </a:p>
          <a:p>
            <a:pPr marL="457200" indent="-457200" algn="just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1800" b="1" i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Disclaimer: These efforts are meant to augment CPC outlooks in spatial detail and occasional glimpses beyond their typical time horizons.  They are not intended to replace them.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0" descr="acf_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4509" y="1371600"/>
            <a:ext cx="4239491" cy="548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upper_cobasin_v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68425"/>
            <a:ext cx="4241800" cy="548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04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NIDIS Pilot Projects </a:t>
            </a:r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in the </a:t>
            </a:r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Upper Colorado (left) and </a:t>
            </a:r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Apalachicola</a:t>
            </a:r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-Chattahoochee-Flint </a:t>
            </a:r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(right</a:t>
            </a:r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) River </a:t>
            </a:r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Basins – </a:t>
            </a:r>
            <a:r>
              <a:rPr lang="en-US" sz="2400" b="1" i="1" dirty="0" smtClean="0">
                <a:ea typeface="ＭＳ Ｐゴシック" charset="-128"/>
                <a:cs typeface="ＭＳ Ｐゴシック" charset="-128"/>
              </a:rPr>
              <a:t>well chosen targets…</a:t>
            </a:r>
            <a:endParaRPr lang="en-US" sz="2400" b="1" i="1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228600"/>
            <a:ext cx="3733800" cy="6248400"/>
          </a:xfrm>
        </p:spPr>
        <p:txBody>
          <a:bodyPr/>
          <a:lstStyle/>
          <a:p>
            <a:pPr algn="l" eaLnBrk="1" hangingPunct="1"/>
            <a:r>
              <a:rPr lang="en-US" sz="2000" b="1" dirty="0" smtClean="0">
                <a:solidFill>
                  <a:schemeClr val="tx1"/>
                </a:solidFill>
              </a:rPr>
              <a:t>Two years ago </a:t>
            </a:r>
            <a:r>
              <a:rPr lang="en-US" sz="2000" b="1" dirty="0" smtClean="0">
                <a:solidFill>
                  <a:schemeClr val="tx1"/>
                </a:solidFill>
              </a:rPr>
              <a:t>(top left; U.S. Drought Monitor of 13 July 2010), </a:t>
            </a:r>
            <a:r>
              <a:rPr lang="en-US" sz="2000" b="1" dirty="0" smtClean="0">
                <a:solidFill>
                  <a:schemeClr val="tx1"/>
                </a:solidFill>
              </a:rPr>
              <a:t>much </a:t>
            </a:r>
            <a:r>
              <a:rPr lang="en-US" sz="2000" b="1" dirty="0" smtClean="0">
                <a:solidFill>
                  <a:schemeClr val="tx1"/>
                </a:solidFill>
              </a:rPr>
              <a:t>of the Upper Colorado and ACF basins were drought free.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One year later </a:t>
            </a:r>
            <a:r>
              <a:rPr lang="en-US" sz="2000" b="1" dirty="0" smtClean="0">
                <a:solidFill>
                  <a:schemeClr val="tx1"/>
                </a:solidFill>
              </a:rPr>
              <a:t>(center left</a:t>
            </a:r>
            <a:r>
              <a:rPr lang="en-US" sz="2000" b="1" dirty="0" smtClean="0">
                <a:solidFill>
                  <a:schemeClr val="tx1"/>
                </a:solidFill>
              </a:rPr>
              <a:t>; 12 July 2011), exceptional drought </a:t>
            </a:r>
            <a:r>
              <a:rPr lang="en-US" sz="2000" b="1" dirty="0" smtClean="0">
                <a:solidFill>
                  <a:schemeClr val="tx1"/>
                </a:solidFill>
              </a:rPr>
              <a:t>was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covering much of the south-central and southeastern U.S.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Last week (bottom left): drought is now covering much of the lower 48 states – talk about a growth business…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i="1" dirty="0" smtClean="0">
                <a:solidFill>
                  <a:schemeClr val="tx1"/>
                </a:solidFill>
              </a:rPr>
              <a:t>Was is the predictable outcome of La Niña?</a:t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en-US" sz="2000" b="1" i="1" dirty="0" smtClean="0">
                <a:solidFill>
                  <a:schemeClr val="tx1"/>
                </a:solidFill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en-US" sz="2000" b="1" i="1" dirty="0" smtClean="0">
                <a:solidFill>
                  <a:schemeClr val="tx1"/>
                </a:solidFill>
              </a:rPr>
              <a:t>What is coming down the pike?</a:t>
            </a:r>
          </a:p>
        </p:txBody>
      </p:sp>
      <p:pic>
        <p:nvPicPr>
          <p:cNvPr id="8" name="Picture 7" descr="conus_dm_100713.jpg"/>
          <p:cNvPicPr>
            <a:picLocks noChangeAspect="1"/>
          </p:cNvPicPr>
          <p:nvPr/>
        </p:nvPicPr>
        <p:blipFill>
          <a:blip r:embed="rId3"/>
          <a:srcRect l="4006" t="17561" r="4006" b="17561"/>
          <a:stretch>
            <a:fillRect/>
          </a:stretch>
        </p:blipFill>
        <p:spPr>
          <a:xfrm>
            <a:off x="0" y="1"/>
            <a:ext cx="3505200" cy="2255508"/>
          </a:xfrm>
          <a:prstGeom prst="rect">
            <a:avLst/>
          </a:prstGeom>
        </p:spPr>
      </p:pic>
      <p:pic>
        <p:nvPicPr>
          <p:cNvPr id="13" name="Picture 12" descr="conus_dm_110712.jpg"/>
          <p:cNvPicPr>
            <a:picLocks noChangeAspect="1"/>
          </p:cNvPicPr>
          <p:nvPr/>
        </p:nvPicPr>
        <p:blipFill>
          <a:blip r:embed="rId4"/>
          <a:srcRect l="3486" t="15348" r="3486" b="15348"/>
          <a:stretch>
            <a:fillRect/>
          </a:stretch>
        </p:blipFill>
        <p:spPr>
          <a:xfrm>
            <a:off x="0" y="2209799"/>
            <a:ext cx="3505200" cy="2372393"/>
          </a:xfrm>
          <a:prstGeom prst="rect">
            <a:avLst/>
          </a:prstGeom>
        </p:spPr>
      </p:pic>
      <p:pic>
        <p:nvPicPr>
          <p:cNvPr id="2" name="Picture 1" descr="conus_dm_12070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17095" r="3624" b="16574"/>
          <a:stretch/>
        </p:blipFill>
        <p:spPr>
          <a:xfrm>
            <a:off x="0" y="4582079"/>
            <a:ext cx="3505200" cy="22759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0020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2010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802" y="3886200"/>
            <a:ext cx="5837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2011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624840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2012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16"/>
          <p:cNvSpPr txBox="1">
            <a:spLocks noChangeArrowheads="1"/>
          </p:cNvSpPr>
          <p:nvPr/>
        </p:nvSpPr>
        <p:spPr bwMode="auto">
          <a:xfrm>
            <a:off x="5124230" y="3352800"/>
            <a:ext cx="4038600" cy="264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800" b="1" i="1" dirty="0"/>
              <a:t>2010-12 La Niña event reached its </a:t>
            </a:r>
            <a:r>
              <a:rPr lang="en-US" altLang="ja-JP" sz="1800" b="1" i="1" dirty="0" smtClean="0"/>
              <a:t>biggest peak since the mid-70s in </a:t>
            </a:r>
            <a:r>
              <a:rPr lang="en-US" altLang="ja-JP" sz="1800" b="1" i="1" dirty="0"/>
              <a:t>late 2010, followed by a brief excursion to ENSO-neutral conditions during mid-2011; it reached a second peak last </a:t>
            </a:r>
            <a:r>
              <a:rPr lang="en-US" altLang="ja-JP" sz="1800" b="1" i="1" dirty="0" smtClean="0"/>
              <a:t>winter</a:t>
            </a:r>
            <a:endParaRPr lang="en-US" altLang="ja-JP" sz="1800" b="1" i="1" dirty="0"/>
          </a:p>
          <a:p>
            <a:endParaRPr lang="en-US" sz="2000" b="1" i="1" dirty="0">
              <a:solidFill>
                <a:srgbClr val="FF0000"/>
              </a:solidFill>
            </a:endParaRPr>
          </a:p>
          <a:p>
            <a:r>
              <a:rPr lang="en-US" sz="1800" b="1" i="1" dirty="0">
                <a:solidFill>
                  <a:srgbClr val="008000"/>
                </a:solidFill>
              </a:rPr>
              <a:t>http://</a:t>
            </a:r>
            <a:r>
              <a:rPr lang="en-US" sz="1800" b="1" i="1" dirty="0" err="1">
                <a:solidFill>
                  <a:srgbClr val="008000"/>
                </a:solidFill>
              </a:rPr>
              <a:t>www.esrl.noaa.gov</a:t>
            </a:r>
            <a:r>
              <a:rPr lang="en-US" sz="1800" b="1" i="1" dirty="0">
                <a:solidFill>
                  <a:srgbClr val="008000"/>
                </a:solidFill>
              </a:rPr>
              <a:t>/</a:t>
            </a:r>
            <a:r>
              <a:rPr lang="en-US" sz="1800" b="1" i="1" dirty="0" err="1">
                <a:solidFill>
                  <a:srgbClr val="008000"/>
                </a:solidFill>
              </a:rPr>
              <a:t>psd</a:t>
            </a:r>
            <a:r>
              <a:rPr lang="en-US" sz="1800" b="1" i="1" dirty="0">
                <a:solidFill>
                  <a:srgbClr val="008000"/>
                </a:solidFill>
              </a:rPr>
              <a:t>/</a:t>
            </a:r>
            <a:r>
              <a:rPr lang="en-US" sz="1800" b="1" i="1" dirty="0" err="1">
                <a:solidFill>
                  <a:srgbClr val="008000"/>
                </a:solidFill>
              </a:rPr>
              <a:t>enso</a:t>
            </a:r>
            <a:r>
              <a:rPr lang="en-US" sz="1800" b="1" i="1" dirty="0">
                <a:solidFill>
                  <a:srgbClr val="008000"/>
                </a:solidFill>
              </a:rPr>
              <a:t>/</a:t>
            </a:r>
            <a:r>
              <a:rPr lang="en-US" sz="1800" b="1" i="1" dirty="0" err="1">
                <a:solidFill>
                  <a:srgbClr val="008000"/>
                </a:solidFill>
              </a:rPr>
              <a:t>mei</a:t>
            </a:r>
            <a:endParaRPr lang="en-US" sz="1800" b="1" dirty="0"/>
          </a:p>
          <a:p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2" name="Picture 1" descr="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01000" cy="2491931"/>
          </a:xfrm>
          <a:prstGeom prst="rect">
            <a:avLst/>
          </a:prstGeom>
        </p:spPr>
      </p:pic>
      <p:pic>
        <p:nvPicPr>
          <p:cNvPr id="3" name="Picture 2" descr="com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5674"/>
            <a:ext cx="5105400" cy="4352326"/>
          </a:xfrm>
          <a:prstGeom prst="rect">
            <a:avLst/>
          </a:prstGeom>
        </p:spPr>
      </p:pic>
      <p:sp>
        <p:nvSpPr>
          <p:cNvPr id="11" name="Line 28"/>
          <p:cNvSpPr>
            <a:spLocks noChangeShapeType="1"/>
          </p:cNvSpPr>
          <p:nvPr/>
        </p:nvSpPr>
        <p:spPr bwMode="auto">
          <a:xfrm flipV="1">
            <a:off x="7772400" y="2133600"/>
            <a:ext cx="0" cy="12954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 flipH="1">
            <a:off x="3886200" y="4876800"/>
            <a:ext cx="1295400" cy="304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0000FF"/>
                </a:solidFill>
              </a:ln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16"/>
          <p:cNvSpPr txBox="1">
            <a:spLocks noChangeArrowheads="1"/>
          </p:cNvSpPr>
          <p:nvPr/>
        </p:nvSpPr>
        <p:spPr bwMode="auto">
          <a:xfrm>
            <a:off x="5124230" y="3352800"/>
            <a:ext cx="4038600" cy="29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1800" b="1" i="1" dirty="0"/>
              <a:t>2010-12 La Niña event reached its biggest peak since the mid-70s in late 2010, followed by a brief excursion to ENSO-neutral conditions during mid-2011; it reached a second peak last </a:t>
            </a:r>
            <a:r>
              <a:rPr lang="en-US" altLang="ja-JP" sz="1800" b="1" i="1" dirty="0" smtClean="0"/>
              <a:t>winter, </a:t>
            </a:r>
            <a:r>
              <a:rPr lang="en-US" altLang="ja-JP" sz="1800" b="1" i="1" dirty="0">
                <a:solidFill>
                  <a:srgbClr val="FF0000"/>
                </a:solidFill>
              </a:rPr>
              <a:t>and </a:t>
            </a:r>
            <a:r>
              <a:rPr lang="en-US" altLang="ja-JP" sz="1800" b="1" i="1" dirty="0" smtClean="0">
                <a:solidFill>
                  <a:srgbClr val="FF0000"/>
                </a:solidFill>
              </a:rPr>
              <a:t>is now being followed by transition to </a:t>
            </a:r>
            <a:r>
              <a:rPr lang="en-US" altLang="ja-JP" sz="1800" b="1" i="1" dirty="0">
                <a:solidFill>
                  <a:srgbClr val="FF0000"/>
                </a:solidFill>
              </a:rPr>
              <a:t>El </a:t>
            </a:r>
            <a:r>
              <a:rPr lang="en-US" altLang="ja-JP" sz="1800" b="1" i="1" dirty="0" smtClean="0">
                <a:solidFill>
                  <a:srgbClr val="FF0000"/>
                </a:solidFill>
              </a:rPr>
              <a:t>Niño.</a:t>
            </a:r>
          </a:p>
          <a:p>
            <a:endParaRPr lang="en-US" sz="2000" b="1" i="1" dirty="0">
              <a:solidFill>
                <a:srgbClr val="FF0000"/>
              </a:solidFill>
            </a:endParaRPr>
          </a:p>
          <a:p>
            <a:r>
              <a:rPr lang="en-US" sz="1800" b="1" i="1" dirty="0">
                <a:solidFill>
                  <a:srgbClr val="008000"/>
                </a:solidFill>
              </a:rPr>
              <a:t>http://</a:t>
            </a:r>
            <a:r>
              <a:rPr lang="en-US" sz="1800" b="1" i="1" dirty="0" err="1">
                <a:solidFill>
                  <a:srgbClr val="008000"/>
                </a:solidFill>
              </a:rPr>
              <a:t>www.esrl.noaa.gov</a:t>
            </a:r>
            <a:r>
              <a:rPr lang="en-US" sz="1800" b="1" i="1" dirty="0">
                <a:solidFill>
                  <a:srgbClr val="008000"/>
                </a:solidFill>
              </a:rPr>
              <a:t>/</a:t>
            </a:r>
            <a:r>
              <a:rPr lang="en-US" sz="1800" b="1" i="1" dirty="0" err="1">
                <a:solidFill>
                  <a:srgbClr val="008000"/>
                </a:solidFill>
              </a:rPr>
              <a:t>psd</a:t>
            </a:r>
            <a:r>
              <a:rPr lang="en-US" sz="1800" b="1" i="1" dirty="0">
                <a:solidFill>
                  <a:srgbClr val="008000"/>
                </a:solidFill>
              </a:rPr>
              <a:t>/</a:t>
            </a:r>
            <a:r>
              <a:rPr lang="en-US" sz="1800" b="1" i="1" dirty="0" err="1">
                <a:solidFill>
                  <a:srgbClr val="008000"/>
                </a:solidFill>
              </a:rPr>
              <a:t>enso</a:t>
            </a:r>
            <a:r>
              <a:rPr lang="en-US" sz="1800" b="1" i="1" dirty="0">
                <a:solidFill>
                  <a:srgbClr val="008000"/>
                </a:solidFill>
              </a:rPr>
              <a:t>/</a:t>
            </a:r>
            <a:r>
              <a:rPr lang="en-US" sz="1800" b="1" i="1" dirty="0" err="1">
                <a:solidFill>
                  <a:srgbClr val="008000"/>
                </a:solidFill>
              </a:rPr>
              <a:t>mei</a:t>
            </a:r>
            <a:endParaRPr lang="en-US" sz="1800" b="1" dirty="0"/>
          </a:p>
          <a:p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2" name="Picture 1" descr="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01000" cy="2491931"/>
          </a:xfrm>
          <a:prstGeom prst="rect">
            <a:avLst/>
          </a:prstGeom>
        </p:spPr>
      </p:pic>
      <p:pic>
        <p:nvPicPr>
          <p:cNvPr id="3" name="Picture 2" descr="com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5674"/>
            <a:ext cx="5105400" cy="4352326"/>
          </a:xfrm>
          <a:prstGeom prst="rect">
            <a:avLst/>
          </a:prstGeom>
        </p:spPr>
      </p:pic>
      <p:sp>
        <p:nvSpPr>
          <p:cNvPr id="13" name="Line 28"/>
          <p:cNvSpPr>
            <a:spLocks noChangeShapeType="1"/>
          </p:cNvSpPr>
          <p:nvPr/>
        </p:nvSpPr>
        <p:spPr bwMode="auto">
          <a:xfrm flipH="1" flipV="1">
            <a:off x="4495800" y="3810000"/>
            <a:ext cx="1676400" cy="990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6042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447800" y="5867400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How long will</a:t>
            </a:r>
            <a:r>
              <a:rPr lang="en-US" sz="3200" b="1" dirty="0" smtClean="0">
                <a:solidFill>
                  <a:srgbClr val="FF0000"/>
                </a:solidFill>
              </a:rPr>
              <a:t> La </a:t>
            </a:r>
            <a:r>
              <a:rPr lang="en-US" sz="3200" b="1" dirty="0">
                <a:solidFill>
                  <a:srgbClr val="FF0000"/>
                </a:solidFill>
              </a:rPr>
              <a:t>Niña last</a:t>
            </a:r>
            <a:r>
              <a:rPr lang="en-US" sz="3200" b="1" dirty="0" smtClean="0">
                <a:solidFill>
                  <a:srgbClr val="FF0000"/>
                </a:solidFill>
              </a:rPr>
              <a:t>? &lt;</a:t>
            </a:r>
            <a:r>
              <a:rPr lang="en-US" sz="3200" b="1" dirty="0" err="1" smtClean="0">
                <a:solidFill>
                  <a:srgbClr val="FF0000"/>
                </a:solidFill>
              </a:rPr>
              <a:t>MEI.ext</a:t>
            </a:r>
            <a:r>
              <a:rPr lang="en-US" sz="3200" b="1" dirty="0" smtClean="0">
                <a:solidFill>
                  <a:srgbClr val="FF0000"/>
                </a:solidFill>
              </a:rPr>
              <a:t>: 1871-2005&gt;</a:t>
            </a:r>
            <a:endParaRPr lang="en-US" altLang="ja-JP" sz="3200" b="1" i="1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1748" name="Picture 9" descr="Fig.6b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8512175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1371600" y="3810000"/>
            <a:ext cx="7239000" cy="1588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4495800" y="2362200"/>
            <a:ext cx="4191000" cy="2895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6400800"/>
            <a:ext cx="439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solidFill>
                  <a:srgbClr val="3333CC"/>
                </a:solidFill>
              </a:rPr>
              <a:t>http://</a:t>
            </a:r>
            <a:r>
              <a:rPr lang="en-US" sz="1800" b="1" i="1" dirty="0" err="1" smtClean="0">
                <a:solidFill>
                  <a:srgbClr val="3333CC"/>
                </a:solidFill>
              </a:rPr>
              <a:t>www.esrl.noaa.gov/psd/enso/mei.ext</a:t>
            </a:r>
            <a:r>
              <a:rPr lang="en-US" sz="1800" b="1" i="1" dirty="0" smtClean="0">
                <a:solidFill>
                  <a:srgbClr val="3333CC"/>
                </a:solidFill>
              </a:rPr>
              <a:t>/</a:t>
            </a:r>
            <a:endParaRPr lang="en-US" sz="1800" b="1" i="1" dirty="0">
              <a:solidFill>
                <a:srgbClr val="33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200" y="990600"/>
            <a:ext cx="1538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 smtClean="0">
                <a:solidFill>
                  <a:srgbClr val="0000FF"/>
                </a:solidFill>
              </a:rPr>
              <a:t>October 2010</a:t>
            </a:r>
            <a:endParaRPr lang="en-US" sz="1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447800" y="5715000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572000" y="0"/>
            <a:ext cx="457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/>
              <a:t>ENSO forecasts from</a:t>
            </a:r>
            <a:r>
              <a:rPr lang="en-US" sz="1800" b="1" dirty="0" smtClean="0"/>
              <a:t> 15 </a:t>
            </a:r>
            <a:r>
              <a:rPr lang="en-US" sz="1800" b="1" dirty="0"/>
              <a:t>dynamical &amp; 8 statistical forecast models </a:t>
            </a:r>
            <a:r>
              <a:rPr lang="en-US" sz="1800" b="1" dirty="0" smtClean="0"/>
              <a:t>(left; </a:t>
            </a:r>
            <a:r>
              <a:rPr lang="en-US" sz="1800" b="1" dirty="0" smtClean="0"/>
              <a:t>November 2010; </a:t>
            </a:r>
            <a:r>
              <a:rPr lang="en-US" sz="1800" b="1" dirty="0" smtClean="0"/>
              <a:t>bottom, </a:t>
            </a:r>
            <a:r>
              <a:rPr lang="en-US" sz="1800" b="1" dirty="0" smtClean="0"/>
              <a:t>June 2011)</a:t>
            </a:r>
            <a:r>
              <a:rPr lang="en-US" sz="1800" b="1" dirty="0"/>
              <a:t>.</a:t>
            </a:r>
            <a:r>
              <a:rPr lang="en-US" sz="1800" b="1" dirty="0" smtClean="0"/>
              <a:t> </a:t>
            </a:r>
            <a:endParaRPr lang="en-US" sz="1800" b="1" dirty="0" smtClean="0"/>
          </a:p>
          <a:p>
            <a:endParaRPr lang="en-US" sz="1800" b="1" dirty="0"/>
          </a:p>
          <a:p>
            <a:r>
              <a:rPr lang="en-US" sz="1800" b="1" dirty="0" smtClean="0"/>
              <a:t>For </a:t>
            </a:r>
            <a:r>
              <a:rPr lang="en-US" sz="1800" b="1" dirty="0"/>
              <a:t>two years in a row, </a:t>
            </a:r>
            <a:r>
              <a:rPr lang="en-US" sz="1800" b="1" dirty="0" smtClean="0"/>
              <a:t>dynamical </a:t>
            </a:r>
            <a:r>
              <a:rPr lang="en-US" sz="1800" b="1" dirty="0"/>
              <a:t>models have had the ‘edge’ compared to statistical </a:t>
            </a:r>
            <a:r>
              <a:rPr lang="en-US" sz="1800" b="1" dirty="0" smtClean="0"/>
              <a:t>models in terms of predicting the onset of ENSO events.</a:t>
            </a:r>
            <a:endParaRPr lang="en-US" altLang="ja-JP" sz="1800" b="1" i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4343400"/>
            <a:ext cx="42672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800" b="1" i="1" dirty="0" smtClean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sz="1800" b="1" i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However, dynamical models have </a:t>
            </a:r>
            <a:r>
              <a:rPr lang="en-US" sz="1800" b="1" i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 hard time predicting ENSO events beyond about 1 year; it is thus no surprise that only a few </a:t>
            </a:r>
            <a:r>
              <a:rPr lang="en-US" sz="1800" b="1" i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showed </a:t>
            </a:r>
            <a:r>
              <a:rPr lang="en-US" sz="1800" b="1" i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renewed La Niña conditions for </a:t>
            </a:r>
            <a:r>
              <a:rPr lang="en-US" sz="1800" b="1" i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the winter of 2011-12 (</a:t>
            </a:r>
            <a:r>
              <a:rPr lang="en-US" sz="1800" b="1" i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right)</a:t>
            </a:r>
            <a:r>
              <a:rPr lang="en-US" sz="1800" b="1" i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.</a:t>
            </a:r>
            <a:endParaRPr lang="en-US" sz="1800" b="1" i="1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0" descr="ensoPlot_11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84154" cy="3770197"/>
          </a:xfrm>
          <a:prstGeom prst="rect">
            <a:avLst/>
          </a:prstGeom>
        </p:spPr>
      </p:pic>
      <p:pic>
        <p:nvPicPr>
          <p:cNvPr id="10" name="Picture 9" descr="SST_tabl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1" y="2949876"/>
            <a:ext cx="4648200" cy="39081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Is there a difference between 1</a:t>
            </a:r>
            <a:r>
              <a:rPr lang="en-US" sz="2800" baseline="300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st</a:t>
            </a:r>
            <a:r>
              <a:rPr lang="en-US" sz="2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and 2</a:t>
            </a:r>
            <a:r>
              <a:rPr lang="en-US" sz="2800" baseline="300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nd</a:t>
            </a:r>
            <a:r>
              <a:rPr lang="en-US" sz="2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year La Ni</a:t>
            </a:r>
            <a:r>
              <a:rPr lang="en-US" sz="28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ña impacts?</a:t>
            </a:r>
            <a:endParaRPr lang="en-US" sz="2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298580"/>
            <a:ext cx="495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Was it possible to anticipate the expansion of drought conditions in last two years?</a:t>
            </a:r>
          </a:p>
          <a:p>
            <a:endParaRPr lang="en-US" sz="18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I would argue that, yes, it matched expectations, including a less wet 2</a:t>
            </a:r>
            <a:r>
              <a:rPr lang="en-US" sz="1800" b="1" i="1" baseline="30000" dirty="0" smtClean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 year La Ni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ña in the northern plains (you are welcome, Doug!).</a:t>
            </a:r>
          </a:p>
          <a:p>
            <a:endParaRPr lang="en-US" sz="18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One 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could 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</a:rPr>
              <a:t>also argue that Texas got a lucky break in 2011-12, which it needed after 2010-11…</a:t>
            </a:r>
            <a:endParaRPr lang="en-US" sz="1800" i="1" dirty="0" smtClean="0"/>
          </a:p>
        </p:txBody>
      </p:sp>
      <p:pic>
        <p:nvPicPr>
          <p:cNvPr id="2" name="Picture 1" descr="SONDJFMAM10yr1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" y="609599"/>
            <a:ext cx="3774581" cy="3416989"/>
          </a:xfrm>
          <a:prstGeom prst="rect">
            <a:avLst/>
          </a:prstGeom>
        </p:spPr>
      </p:pic>
      <p:pic>
        <p:nvPicPr>
          <p:cNvPr id="3" name="Picture 2" descr="SONDJFMAM.10yr2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9600"/>
            <a:ext cx="3787849" cy="3429000"/>
          </a:xfrm>
          <a:prstGeom prst="rect">
            <a:avLst/>
          </a:prstGeom>
        </p:spPr>
      </p:pic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838200" y="2362200"/>
            <a:ext cx="14478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743200" y="2362200"/>
            <a:ext cx="838200" cy="1066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953000" y="1905000"/>
            <a:ext cx="1524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791200" y="1219200"/>
            <a:ext cx="11430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 descr="SONDJFMAM11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29777"/>
            <a:ext cx="3124200" cy="2828223"/>
          </a:xfrm>
          <a:prstGeom prst="rect">
            <a:avLst/>
          </a:prstGeom>
        </p:spPr>
      </p:pic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4648200" y="5257800"/>
            <a:ext cx="6096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1752600"/>
            <a:ext cx="11686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Composites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57800" y="5943600"/>
            <a:ext cx="872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2011-12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06507" y="5867400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80"/>
                </a:solidFill>
                <a:ea typeface="ＭＳ Ｐゴシック" charset="-128"/>
                <a:cs typeface="ＭＳ Ｐゴシック" charset="-128"/>
              </a:rPr>
              <a:t>‘Double-dip’ Las </a:t>
            </a:r>
            <a:r>
              <a:rPr lang="en-US" sz="3200" b="1" dirty="0" err="1" smtClean="0">
                <a:solidFill>
                  <a:srgbClr val="800080"/>
                </a:solidFill>
                <a:ea typeface="ＭＳ Ｐゴシック" charset="-128"/>
                <a:cs typeface="ＭＳ Ｐゴシック" charset="-128"/>
              </a:rPr>
              <a:t>Niñas</a:t>
            </a:r>
            <a:endParaRPr lang="en-US" altLang="ja-JP" sz="3200" b="1" i="1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A drier outcome has been typical (8 of 10 cases) for </a:t>
            </a:r>
            <a:r>
              <a:rPr lang="en-US" sz="2000" i="1" dirty="0" smtClean="0"/>
              <a:t>2</a:t>
            </a:r>
            <a:r>
              <a:rPr lang="en-US" sz="2000" i="1" baseline="30000" dirty="0" smtClean="0"/>
              <a:t>nd </a:t>
            </a:r>
            <a:r>
              <a:rPr lang="en-US" sz="2000" i="1" dirty="0" smtClean="0"/>
              <a:t> La Ni</a:t>
            </a:r>
            <a:r>
              <a:rPr lang="en-US" sz="2000" i="1" dirty="0" smtClean="0"/>
              <a:t>ña year </a:t>
            </a:r>
            <a:r>
              <a:rPr lang="en-US" sz="2000" i="1" dirty="0" smtClean="0"/>
              <a:t>runoff </a:t>
            </a:r>
            <a:r>
              <a:rPr lang="en-US" sz="2000" i="1" dirty="0" smtClean="0"/>
              <a:t>for the Colorado </a:t>
            </a:r>
            <a:r>
              <a:rPr lang="en-US" sz="2000" i="1" dirty="0" smtClean="0"/>
              <a:t>River, in fact, the wetter the first year La Ni</a:t>
            </a:r>
            <a:r>
              <a:rPr lang="en-US" sz="2000" i="1" dirty="0" smtClean="0"/>
              <a:t>ña was historically, the drier the following year.  2011 natural flow was &gt;20MAf, 2012 will probably end up &lt;10MAf…</a:t>
            </a:r>
            <a:endParaRPr lang="en-US" sz="2000" i="1" dirty="0"/>
          </a:p>
        </p:txBody>
      </p:sp>
      <p:pic>
        <p:nvPicPr>
          <p:cNvPr id="7" name="Picture 6" descr="LaNiña+LeesFerry.pdf"/>
          <p:cNvPicPr>
            <a:picLocks noChangeAspect="1"/>
          </p:cNvPicPr>
          <p:nvPr/>
        </p:nvPicPr>
        <p:blipFill>
          <a:blip r:embed="rId3"/>
          <a:srcRect l="9091" t="14118" r="15000" b="14118"/>
          <a:stretch>
            <a:fillRect/>
          </a:stretch>
        </p:blipFill>
        <p:spPr>
          <a:xfrm>
            <a:off x="0" y="968180"/>
            <a:ext cx="6736977" cy="49216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430307" y="1981200"/>
            <a:ext cx="76200" cy="1524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887507" y="1524000"/>
            <a:ext cx="76200" cy="1752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3554507" y="2971800"/>
            <a:ext cx="76200" cy="1905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087907" y="3505200"/>
            <a:ext cx="762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688107" y="3200400"/>
            <a:ext cx="76200" cy="1219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221507" y="3352800"/>
            <a:ext cx="762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4240307" y="3124200"/>
            <a:ext cx="76200" cy="6096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3097307" y="4419600"/>
            <a:ext cx="76200" cy="304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792507" y="3962400"/>
            <a:ext cx="762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116107" y="2667000"/>
            <a:ext cx="762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74341" y="2819400"/>
            <a:ext cx="24059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Mean flow for Year 1:</a:t>
            </a:r>
          </a:p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16.75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MAf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(∆= +1.7MAf)</a:t>
            </a:r>
          </a:p>
          <a:p>
            <a:endParaRPr lang="en-US" i="1" dirty="0" smtClean="0"/>
          </a:p>
          <a:p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FF6600"/>
                </a:solidFill>
              </a:rPr>
              <a:t>Mean flow for Year 2:</a:t>
            </a:r>
          </a:p>
          <a:p>
            <a:r>
              <a:rPr lang="en-US" b="1" dirty="0" smtClean="0">
                <a:solidFill>
                  <a:srgbClr val="FF6600"/>
                </a:solidFill>
              </a:rPr>
              <a:t>13.64 </a:t>
            </a:r>
            <a:r>
              <a:rPr lang="en-US" b="1" i="1" dirty="0" err="1" smtClean="0">
                <a:solidFill>
                  <a:srgbClr val="FF6600"/>
                </a:solidFill>
              </a:rPr>
              <a:t>MAf</a:t>
            </a:r>
            <a:r>
              <a:rPr lang="en-US" b="1" i="1" dirty="0" smtClean="0">
                <a:solidFill>
                  <a:srgbClr val="FF6600"/>
                </a:solidFill>
              </a:rPr>
              <a:t> (∆= -1.4MAf)</a:t>
            </a:r>
          </a:p>
          <a:p>
            <a:endParaRPr lang="en-US" i="1" dirty="0" smtClean="0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182880" y="3108960"/>
            <a:ext cx="6477000" cy="15240"/>
          </a:xfrm>
          <a:prstGeom prst="line">
            <a:avLst/>
          </a:prstGeom>
          <a:noFill/>
          <a:ln w="31750">
            <a:solidFill>
              <a:srgbClr val="0000FF">
                <a:alpha val="40000"/>
              </a:srgbClr>
            </a:solidFill>
            <a:round/>
            <a:headEnd type="none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182880" y="3849624"/>
            <a:ext cx="6477000" cy="15240"/>
          </a:xfrm>
          <a:prstGeom prst="line">
            <a:avLst/>
          </a:prstGeom>
          <a:noFill/>
          <a:ln w="31750">
            <a:solidFill>
              <a:srgbClr val="FF0000">
                <a:alpha val="40000"/>
              </a:srgbClr>
            </a:solidFill>
            <a:round/>
            <a:headEnd type="none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7"/>
          <p:cNvSpPr>
            <a:spLocks noChangeArrowheads="1"/>
          </p:cNvSpPr>
          <p:nvPr/>
        </p:nvSpPr>
        <p:spPr bwMode="auto">
          <a:xfrm>
            <a:off x="152400" y="1295400"/>
            <a:ext cx="1143000" cy="2514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43000" y="1447800"/>
            <a:ext cx="21278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Wet early 20</a:t>
            </a:r>
            <a:r>
              <a:rPr lang="en-US" b="1" i="1" baseline="30000" dirty="0" smtClean="0">
                <a:solidFill>
                  <a:srgbClr val="008000"/>
                </a:solidFill>
              </a:rPr>
              <a:t>th</a:t>
            </a:r>
            <a:r>
              <a:rPr lang="en-US" b="1" i="1" dirty="0" smtClean="0">
                <a:solidFill>
                  <a:srgbClr val="008000"/>
                </a:solidFill>
              </a:rPr>
              <a:t> century!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14503" y="4724400"/>
            <a:ext cx="222949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Data courtesy of James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Prairie (Bur. Rec.)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50652</TotalTime>
  <Words>1311</Words>
  <Application>Microsoft Macintosh PowerPoint</Application>
  <PresentationFormat>On-screen Show (4:3)</PresentationFormat>
  <Paragraphs>120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MEI and Regional Forecasts for NIDIS</vt:lpstr>
      <vt:lpstr>PowerPoint Presentation</vt:lpstr>
      <vt:lpstr>Two years ago (top left; U.S. Drought Monitor of 13 July 2010), much of the Upper Colorado and ACF basins were drought free.  One year later (center left; 12 July 2011), exceptional drought was covering much of the south-central and southeastern U.S.  Last week (bottom left): drought is now covering much of the lower 48 states – talk about a growth business…  Was is the predictable outcome of La Niña?  What is coming down the pike?</vt:lpstr>
      <vt:lpstr>PowerPoint Presentation</vt:lpstr>
      <vt:lpstr>PowerPoint Presentation</vt:lpstr>
      <vt:lpstr>PowerPoint Presentation</vt:lpstr>
      <vt:lpstr>PowerPoint Presentation</vt:lpstr>
      <vt:lpstr>Is there a difference between 1st and 2nd year La Niña impacts?</vt:lpstr>
      <vt:lpstr>PowerPoint Presentation</vt:lpstr>
      <vt:lpstr>‘Double-dip’ Las Niñas</vt:lpstr>
      <vt:lpstr>PowerPoint Presentation</vt:lpstr>
      <vt:lpstr>Climate Prediction Center Summer Forecasts</vt:lpstr>
      <vt:lpstr>IF we go from La Niña in winter to ENSO-neutral conditions by May-June, we tend to end up with a dry summer in the south-central U.S.  (top).   IF we reach El Niño conditions in the MEI sense by May-June (√), we could get a wetter summer in New Mexico and Colorado, but not in Texas or the ACF basin (right).</vt:lpstr>
      <vt:lpstr>Statistical Forecast for July-September 2012</vt:lpstr>
      <vt:lpstr>       Statistical Forecast for July-September 2012</vt:lpstr>
      <vt:lpstr>PowerPoint Presentation</vt:lpstr>
      <vt:lpstr>Summary</vt:lpstr>
    </vt:vector>
  </TitlesOfParts>
  <Company>뿿쾐뿿컰ѡ샐Ȱ珬뿿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Seasonal Outlook for June-September ‘04</dc:title>
  <dc:creator>CDC NOAA</dc:creator>
  <cp:lastModifiedBy>Klaus Wolter</cp:lastModifiedBy>
  <cp:revision>400</cp:revision>
  <cp:lastPrinted>2010-10-11T21:45:36Z</cp:lastPrinted>
  <dcterms:created xsi:type="dcterms:W3CDTF">2011-07-18T03:51:06Z</dcterms:created>
  <dcterms:modified xsi:type="dcterms:W3CDTF">2012-07-11T13:31:29Z</dcterms:modified>
</cp:coreProperties>
</file>