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56" r:id="rId3"/>
    <p:sldId id="258" r:id="rId4"/>
    <p:sldId id="263" r:id="rId5"/>
    <p:sldId id="259" r:id="rId6"/>
    <p:sldId id="260" r:id="rId7"/>
    <p:sldId id="261" r:id="rId8"/>
    <p:sldId id="264" r:id="rId9"/>
    <p:sldId id="265" r:id="rId10"/>
    <p:sldId id="266" r:id="rId11"/>
    <p:sldId id="262" r:id="rId12"/>
    <p:sldId id="270" r:id="rId13"/>
    <p:sldId id="267" r:id="rId14"/>
    <p:sldId id="268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9" d="100"/>
          <a:sy n="89" d="100"/>
        </p:scale>
        <p:origin x="-846" y="-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D3D48F-DB1B-4B75-B836-626D3AA309B7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1689CE-E902-43E6-B446-41200789DD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903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1689CE-E902-43E6-B446-41200789DDD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612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A4561-41D9-4A0F-9E6B-04B85C88DEEA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4A784-CCA9-47C5-A012-CF8AF7266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517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A4561-41D9-4A0F-9E6B-04B85C88DEEA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4A784-CCA9-47C5-A012-CF8AF7266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4923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A4561-41D9-4A0F-9E6B-04B85C88DEEA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4A784-CCA9-47C5-A012-CF8AF7266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490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A4561-41D9-4A0F-9E6B-04B85C88DEEA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4A784-CCA9-47C5-A012-CF8AF7266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79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A4561-41D9-4A0F-9E6B-04B85C88DEEA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4A784-CCA9-47C5-A012-CF8AF7266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887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A4561-41D9-4A0F-9E6B-04B85C88DEEA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4A784-CCA9-47C5-A012-CF8AF7266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433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A4561-41D9-4A0F-9E6B-04B85C88DEEA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4A784-CCA9-47C5-A012-CF8AF7266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408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A4561-41D9-4A0F-9E6B-04B85C88DEEA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4A784-CCA9-47C5-A012-CF8AF7266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100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A4561-41D9-4A0F-9E6B-04B85C88DEEA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4A784-CCA9-47C5-A012-CF8AF7266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77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A4561-41D9-4A0F-9E6B-04B85C88DEEA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4A784-CCA9-47C5-A012-CF8AF7266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185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A4561-41D9-4A0F-9E6B-04B85C88DEEA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4A784-CCA9-47C5-A012-CF8AF7266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619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5A4561-41D9-4A0F-9E6B-04B85C88DEEA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A4A784-CCA9-47C5-A012-CF8AF7266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062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Observations of Deep Coherent Vortices Throughout the Gulf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2" t="6876" r="5229" b="5132"/>
          <a:stretch/>
        </p:blipFill>
        <p:spPr>
          <a:xfrm>
            <a:off x="1828800" y="1676400"/>
            <a:ext cx="5791200" cy="43243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59180" y="6070937"/>
            <a:ext cx="733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Heather Furey, </a:t>
            </a:r>
            <a:r>
              <a:rPr lang="en-US" dirty="0"/>
              <a:t>Amy Bower, Peter </a:t>
            </a:r>
            <a:r>
              <a:rPr lang="en-US" dirty="0" smtClean="0"/>
              <a:t>Hamilton, Paula Perez-Brunius, Bob </a:t>
            </a:r>
            <a:r>
              <a:rPr lang="en-US" dirty="0" err="1" smtClean="0"/>
              <a:t>Leben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15632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we might expect …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2" t="8837" r="50000" b="47132"/>
          <a:stretch/>
        </p:blipFill>
        <p:spPr>
          <a:xfrm>
            <a:off x="1219200" y="1524000"/>
            <a:ext cx="3581400" cy="4937465"/>
          </a:xfrm>
          <a:prstGeom prst="rect">
            <a:avLst/>
          </a:prstGeom>
        </p:spPr>
      </p:pic>
      <p:pic>
        <p:nvPicPr>
          <p:cNvPr id="1026" name="Picture 2" descr="Z:\presentations\NAS GRP Scripps 2016\heather\Bower_Hendry_Amrhein_Lilly_2013_DSRII_Page_0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07" t="45612" r="56893" b="36009"/>
          <a:stretch/>
        </p:blipFill>
        <p:spPr bwMode="auto">
          <a:xfrm>
            <a:off x="4708072" y="2208086"/>
            <a:ext cx="3233058" cy="2523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257800" y="480060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Bower et al. (2013)</a:t>
            </a:r>
          </a:p>
        </p:txBody>
      </p:sp>
    </p:spTree>
    <p:extLst>
      <p:ext uri="{BB962C8B-B14F-4D97-AF65-F5344CB8AC3E}">
        <p14:creationId xmlns:p14="http://schemas.microsoft.com/office/powerpoint/2010/main" val="38387163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Campeche Bank Eddy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581"/>
          <a:stretch/>
        </p:blipFill>
        <p:spPr>
          <a:xfrm>
            <a:off x="3746289" y="1028700"/>
            <a:ext cx="2828498" cy="2895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295400"/>
            <a:ext cx="3212889" cy="281940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3920389"/>
            <a:ext cx="4996326" cy="255661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705600" y="4876800"/>
            <a:ext cx="1691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i</a:t>
            </a:r>
            <a:r>
              <a:rPr lang="en-US" dirty="0" smtClean="0">
                <a:solidFill>
                  <a:srgbClr val="0070C0"/>
                </a:solidFill>
              </a:rPr>
              <a:t>n anticyclone</a:t>
            </a:r>
            <a:endParaRPr lang="en-US" dirty="0">
              <a:solidFill>
                <a:srgbClr val="0070C0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2514600" y="2705100"/>
            <a:ext cx="152400" cy="4191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97686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4334"/>
            <a:ext cx="8229600" cy="884238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Temperature along float track.</a:t>
            </a:r>
            <a:endParaRPr lang="en-US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762"/>
          <a:stretch/>
        </p:blipFill>
        <p:spPr>
          <a:xfrm>
            <a:off x="1371600" y="990600"/>
            <a:ext cx="6469652" cy="5199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3605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SSH and Eddy Formation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4" t="34086" r="58088" b="36658"/>
          <a:stretch/>
        </p:blipFill>
        <p:spPr>
          <a:xfrm>
            <a:off x="5842456" y="1334844"/>
            <a:ext cx="2894875" cy="238640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4" t="2795" r="58088" b="66862"/>
          <a:stretch/>
        </p:blipFill>
        <p:spPr>
          <a:xfrm>
            <a:off x="713591" y="1219200"/>
            <a:ext cx="2808366" cy="240107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4" t="63709" r="58088" b="7402"/>
          <a:stretch/>
        </p:blipFill>
        <p:spPr>
          <a:xfrm>
            <a:off x="3200400" y="3731110"/>
            <a:ext cx="2822133" cy="229720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30" t="3775" r="14693" b="65882"/>
          <a:stretch/>
        </p:blipFill>
        <p:spPr>
          <a:xfrm>
            <a:off x="3124200" y="1264635"/>
            <a:ext cx="2718256" cy="231020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71" t="34101" r="14411" b="37010"/>
          <a:stretch/>
        </p:blipFill>
        <p:spPr>
          <a:xfrm>
            <a:off x="533400" y="3620276"/>
            <a:ext cx="2808366" cy="2286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36" t="63513" r="13946" b="7598"/>
          <a:stretch/>
        </p:blipFill>
        <p:spPr>
          <a:xfrm>
            <a:off x="5842456" y="3731110"/>
            <a:ext cx="2864534" cy="233172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891605" y="6172200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CCAR SSH product.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09975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&amp; future work.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676400" y="1371600"/>
            <a:ext cx="57912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 smtClean="0"/>
              <a:t>Census of sub-surface eddies from in situ data completed, with three categories of eddies present: boundary, interior, and Campeche Bank eddies.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Small boundary eddies have highest relative vorticity values, Campeche Bank eddies are second, and interior eddies are weakest. </a:t>
            </a:r>
            <a:r>
              <a:rPr lang="en-US" dirty="0"/>
              <a:t>I</a:t>
            </a:r>
            <a:r>
              <a:rPr lang="en-US" dirty="0" smtClean="0"/>
              <a:t>nterior </a:t>
            </a:r>
            <a:r>
              <a:rPr lang="en-US" dirty="0" smtClean="0"/>
              <a:t>eddies maybe either cyclones or anticyclones.  Boundary and Campeche Bank eddies are </a:t>
            </a:r>
            <a:r>
              <a:rPr lang="en-US" dirty="0" smtClean="0"/>
              <a:t>(almost always) anticyclones</a:t>
            </a:r>
            <a:r>
              <a:rPr lang="en-US" dirty="0" smtClean="0"/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What </a:t>
            </a:r>
            <a:r>
              <a:rPr lang="en-US" dirty="0" smtClean="0"/>
              <a:t>is generation mechanism for each type of eddy? 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Are subsurface eddies exhibited in surface SLA fields?  When? How?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Are any eddies closely linked to the Loop Current or Loop Current Rings?  How?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What seasonal or time-dependence do the eddies have?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7389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Shallow and deep trajectory </a:t>
            </a:r>
            <a:r>
              <a:rPr lang="en-US" dirty="0" smtClean="0"/>
              <a:t>spatial </a:t>
            </a:r>
            <a:r>
              <a:rPr lang="en-US" dirty="0" smtClean="0"/>
              <a:t>distribution.</a:t>
            </a:r>
            <a:endParaRPr lang="en-US" dirty="0"/>
          </a:p>
        </p:txBody>
      </p:sp>
      <p:pic>
        <p:nvPicPr>
          <p:cNvPr id="2050" name="Picture 2" descr="Z:\presentations\NAS GRP Scripps 2016\heather\ShallowSpag_FinRep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09750"/>
            <a:ext cx="4154487" cy="3049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Z:\presentations\NAS GRP Scripps 2016\heather\DeepSpag_FinRep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487" y="1809750"/>
            <a:ext cx="4179043" cy="306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410200" y="5017091"/>
            <a:ext cx="28861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35 </a:t>
            </a:r>
            <a:r>
              <a:rPr lang="en-US" dirty="0" smtClean="0"/>
              <a:t>float trajectories</a:t>
            </a:r>
            <a:endParaRPr lang="en-US" dirty="0" smtClean="0"/>
          </a:p>
          <a:p>
            <a:r>
              <a:rPr lang="en-US" dirty="0" smtClean="0"/>
              <a:t>20%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143000" y="5017092"/>
            <a:ext cx="22998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134 </a:t>
            </a:r>
            <a:r>
              <a:rPr lang="en-US" dirty="0" smtClean="0"/>
              <a:t>float trajectories</a:t>
            </a:r>
            <a:endParaRPr lang="en-US" dirty="0" smtClean="0"/>
          </a:p>
          <a:p>
            <a:r>
              <a:rPr lang="en-US" dirty="0" smtClean="0"/>
              <a:t>80%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85567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pPr lvl="0"/>
            <a:r>
              <a:rPr lang="en-US" altLang="ja-JP" sz="4000" dirty="0">
                <a:latin typeface="+mn-lt"/>
                <a:ea typeface="MS Mincho" pitchFamily="49" charset="-128"/>
                <a:cs typeface="Arial" pitchFamily="34" charset="0"/>
              </a:rPr>
              <a:t>Eddy distribution </a:t>
            </a:r>
            <a:r>
              <a:rPr lang="en-US" altLang="ja-JP" sz="4000" dirty="0" smtClean="0">
                <a:latin typeface="+mn-lt"/>
                <a:ea typeface="MS Mincho" pitchFamily="49" charset="-128"/>
                <a:cs typeface="Arial" pitchFamily="34" charset="0"/>
              </a:rPr>
              <a:t/>
            </a:r>
            <a:br>
              <a:rPr lang="en-US" altLang="ja-JP" sz="4000" dirty="0" smtClean="0">
                <a:latin typeface="+mn-lt"/>
                <a:ea typeface="MS Mincho" pitchFamily="49" charset="-128"/>
                <a:cs typeface="Arial" pitchFamily="34" charset="0"/>
              </a:rPr>
            </a:br>
            <a:r>
              <a:rPr lang="en-US" altLang="ja-JP" sz="4000" dirty="0" smtClean="0">
                <a:latin typeface="+mn-lt"/>
                <a:ea typeface="MS Mincho" pitchFamily="49" charset="-128"/>
                <a:cs typeface="Arial" pitchFamily="34" charset="0"/>
              </a:rPr>
              <a:t>by </a:t>
            </a:r>
            <a:r>
              <a:rPr lang="en-US" altLang="ja-JP" sz="4000" dirty="0">
                <a:latin typeface="+mn-lt"/>
                <a:ea typeface="MS Mincho" pitchFamily="49" charset="-128"/>
                <a:cs typeface="Arial" pitchFamily="34" charset="0"/>
              </a:rPr>
              <a:t>sense of rotation and depth</a:t>
            </a:r>
            <a:r>
              <a:rPr lang="en-US" altLang="ja-JP" sz="4000" dirty="0" smtClean="0">
                <a:latin typeface="+mn-lt"/>
                <a:ea typeface="MS Mincho" pitchFamily="49" charset="-128"/>
                <a:cs typeface="Arial" pitchFamily="34" charset="0"/>
              </a:rPr>
              <a:t>.</a:t>
            </a:r>
            <a:endParaRPr lang="en-US" sz="4000" dirty="0">
              <a:latin typeface="+mn-lt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6403401"/>
              </p:ext>
            </p:extLst>
          </p:nvPr>
        </p:nvGraphicFramePr>
        <p:xfrm>
          <a:off x="1882152" y="5334000"/>
          <a:ext cx="5086350" cy="8953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92910"/>
                <a:gridCol w="1085850"/>
                <a:gridCol w="1164590"/>
                <a:gridCol w="1143000"/>
              </a:tblGrid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200">
                          <a:effectLst/>
                        </a:rPr>
                        <a:t>Total # eddies</a:t>
                      </a:r>
                      <a:endParaRPr lang="en-US" sz="120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200">
                          <a:effectLst/>
                        </a:rPr>
                        <a:t># anticyclones</a:t>
                      </a:r>
                      <a:endParaRPr lang="en-US" sz="120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200">
                          <a:effectLst/>
                        </a:rPr>
                        <a:t># cyclones</a:t>
                      </a:r>
                      <a:endParaRPr lang="en-US" sz="120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79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200" dirty="0">
                          <a:effectLst/>
                        </a:rPr>
                        <a:t>All trajectories</a:t>
                      </a:r>
                      <a:endParaRPr lang="en-US" sz="1200" dirty="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200" dirty="0">
                          <a:effectLst/>
                        </a:rPr>
                        <a:t>51</a:t>
                      </a:r>
                      <a:endParaRPr lang="en-US" sz="1200" dirty="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200" dirty="0">
                          <a:effectLst/>
                        </a:rPr>
                        <a:t>26</a:t>
                      </a:r>
                      <a:endParaRPr lang="en-US" sz="1200" dirty="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200" dirty="0">
                          <a:effectLst/>
                        </a:rPr>
                        <a:t>25</a:t>
                      </a:r>
                      <a:endParaRPr lang="en-US" sz="1200" dirty="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225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200" dirty="0">
                          <a:effectLst/>
                        </a:rPr>
                        <a:t>Shallow (1500 </a:t>
                      </a:r>
                      <a:r>
                        <a:rPr lang="en-US" sz="1200" dirty="0" err="1">
                          <a:effectLst/>
                        </a:rPr>
                        <a:t>dbar</a:t>
                      </a:r>
                      <a:r>
                        <a:rPr lang="en-US" sz="1200" dirty="0">
                          <a:effectLst/>
                        </a:rPr>
                        <a:t>)</a:t>
                      </a:r>
                      <a:endParaRPr lang="en-US" sz="1200" dirty="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200" dirty="0">
                          <a:effectLst/>
                        </a:rPr>
                        <a:t>40</a:t>
                      </a:r>
                      <a:endParaRPr lang="en-US" sz="1200" dirty="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200">
                          <a:effectLst/>
                        </a:rPr>
                        <a:t>18 </a:t>
                      </a:r>
                      <a:endParaRPr lang="en-US" sz="120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200">
                          <a:effectLst/>
                        </a:rPr>
                        <a:t>22</a:t>
                      </a:r>
                      <a:endParaRPr lang="en-US" sz="120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225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200" dirty="0">
                          <a:effectLst/>
                        </a:rPr>
                        <a:t>Deep (2500 </a:t>
                      </a:r>
                      <a:r>
                        <a:rPr lang="en-US" sz="1200" dirty="0" err="1">
                          <a:effectLst/>
                        </a:rPr>
                        <a:t>dbar</a:t>
                      </a:r>
                      <a:r>
                        <a:rPr lang="en-US" sz="1200" dirty="0">
                          <a:effectLst/>
                        </a:rPr>
                        <a:t>)</a:t>
                      </a:r>
                      <a:endParaRPr lang="en-US" sz="1200" dirty="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200">
                          <a:effectLst/>
                        </a:rPr>
                        <a:t>11</a:t>
                      </a:r>
                      <a:endParaRPr lang="en-US" sz="120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200">
                          <a:effectLst/>
                        </a:rPr>
                        <a:t>8</a:t>
                      </a:r>
                      <a:endParaRPr lang="en-US" sz="120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200" dirty="0">
                          <a:effectLst/>
                        </a:rPr>
                        <a:t>3</a:t>
                      </a:r>
                      <a:endParaRPr lang="en-US" sz="1200" dirty="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56"/>
          <a:stretch/>
        </p:blipFill>
        <p:spPr>
          <a:xfrm>
            <a:off x="544854" y="1371600"/>
            <a:ext cx="7760946" cy="3810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895600" y="6400799"/>
            <a:ext cx="59913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Three complete rotations required; Wavelet </a:t>
            </a:r>
            <a:r>
              <a:rPr lang="en-US" sz="1400" dirty="0"/>
              <a:t>analysis package :‘</a:t>
            </a:r>
            <a:r>
              <a:rPr lang="en-US" sz="1400" dirty="0" err="1"/>
              <a:t>jLab</a:t>
            </a:r>
            <a:r>
              <a:rPr lang="en-US" sz="1400" dirty="0"/>
              <a:t>’ (Lilly, 2016)</a:t>
            </a:r>
          </a:p>
        </p:txBody>
      </p:sp>
    </p:spTree>
    <p:extLst>
      <p:ext uri="{BB962C8B-B14F-4D97-AF65-F5344CB8AC3E}">
        <p14:creationId xmlns:p14="http://schemas.microsoft.com/office/powerpoint/2010/main" val="17606816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>
                <a:latin typeface="Arial" pitchFamily="34" charset="0"/>
                <a:ea typeface="MS Mincho" pitchFamily="49" charset="-128"/>
                <a:cs typeface="Arial" pitchFamily="34" charset="0"/>
              </a:rPr>
              <a:t>Eddy distribution by category and sense of rotation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3074" name="Picture 2" descr="Z:\presentations\NAS GRP Scripps 2016\heather\eddyCurlyCue_C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8117" y="1676400"/>
            <a:ext cx="2514600" cy="1843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Z:\presentations\NAS GRP Scripps 2016\heather\eddyCurlyCue_boundar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7829" y="1676400"/>
            <a:ext cx="2537888" cy="1861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Z:\presentations\NAS GRP Scripps 2016\heather\eddyCurlyCue_interio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78" y="1676400"/>
            <a:ext cx="2492523" cy="182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H="1" flipV="1">
            <a:off x="2895600" y="3537468"/>
            <a:ext cx="762000" cy="805932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4724400" y="3657600"/>
            <a:ext cx="0" cy="68580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5805717" y="3504200"/>
            <a:ext cx="899883" cy="83920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686913"/>
              </p:ext>
            </p:extLst>
          </p:nvPr>
        </p:nvGraphicFramePr>
        <p:xfrm>
          <a:off x="1524000" y="4202430"/>
          <a:ext cx="5784769" cy="10553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24249"/>
                <a:gridCol w="1049655"/>
                <a:gridCol w="1125220"/>
                <a:gridCol w="1985645"/>
              </a:tblGrid>
              <a:tr h="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200" dirty="0">
                          <a:effectLst/>
                        </a:rPr>
                        <a:t>Interior</a:t>
                      </a:r>
                      <a:endParaRPr lang="en-US" sz="1200" dirty="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200" dirty="0">
                          <a:effectLst/>
                        </a:rPr>
                        <a:t>Boundary</a:t>
                      </a:r>
                      <a:endParaRPr lang="en-US" sz="1200" dirty="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200">
                          <a:effectLst/>
                        </a:rPr>
                        <a:t>Campeche Bank</a:t>
                      </a:r>
                      <a:endParaRPr lang="en-US" sz="120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200" dirty="0">
                          <a:effectLst/>
                        </a:rPr>
                        <a:t>Total (AC/C)</a:t>
                      </a:r>
                      <a:endParaRPr lang="en-US" sz="1200" dirty="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200">
                          <a:effectLst/>
                        </a:rPr>
                        <a:t>Total (AC/C)</a:t>
                      </a:r>
                      <a:endParaRPr lang="en-US" sz="120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200">
                          <a:effectLst/>
                        </a:rPr>
                        <a:t>Total (AC/C)</a:t>
                      </a:r>
                      <a:endParaRPr lang="en-US" sz="120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797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200">
                          <a:effectLst/>
                        </a:rPr>
                        <a:t>All trajectories</a:t>
                      </a:r>
                      <a:endParaRPr lang="en-US" sz="120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200" dirty="0">
                          <a:effectLst/>
                        </a:rPr>
                        <a:t>28 (4/24)</a:t>
                      </a:r>
                      <a:endParaRPr lang="en-US" sz="1200" dirty="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200">
                          <a:effectLst/>
                        </a:rPr>
                        <a:t>20 (19/1)</a:t>
                      </a:r>
                      <a:endParaRPr lang="en-US" sz="120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200">
                          <a:effectLst/>
                        </a:rPr>
                        <a:t>4 (4/0)</a:t>
                      </a:r>
                      <a:endParaRPr lang="en-US" sz="120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939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200" dirty="0">
                          <a:effectLst/>
                        </a:rPr>
                        <a:t>Shallow (1500 </a:t>
                      </a:r>
                      <a:r>
                        <a:rPr lang="en-US" sz="1200" dirty="0" err="1">
                          <a:effectLst/>
                        </a:rPr>
                        <a:t>dbar</a:t>
                      </a:r>
                      <a:r>
                        <a:rPr lang="en-US" sz="1200" dirty="0">
                          <a:effectLst/>
                        </a:rPr>
                        <a:t>)</a:t>
                      </a:r>
                      <a:endParaRPr lang="en-US" sz="1200" dirty="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200" dirty="0">
                          <a:effectLst/>
                        </a:rPr>
                        <a:t>22 (1/21)</a:t>
                      </a:r>
                      <a:endParaRPr lang="en-US" sz="1200" dirty="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200">
                          <a:effectLst/>
                        </a:rPr>
                        <a:t>15 (14/1)</a:t>
                      </a:r>
                      <a:endParaRPr lang="en-US" sz="120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200">
                          <a:effectLst/>
                        </a:rPr>
                        <a:t>4 (4/0)</a:t>
                      </a:r>
                      <a:endParaRPr lang="en-US" sz="120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225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200" dirty="0">
                          <a:effectLst/>
                        </a:rPr>
                        <a:t>Deep (2500 </a:t>
                      </a:r>
                      <a:r>
                        <a:rPr lang="en-US" sz="1200" dirty="0" err="1">
                          <a:effectLst/>
                        </a:rPr>
                        <a:t>dbar</a:t>
                      </a:r>
                      <a:r>
                        <a:rPr lang="en-US" sz="1200" dirty="0">
                          <a:effectLst/>
                        </a:rPr>
                        <a:t>)</a:t>
                      </a:r>
                      <a:endParaRPr lang="en-US" sz="1200" dirty="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200" dirty="0">
                          <a:effectLst/>
                        </a:rPr>
                        <a:t>6 (</a:t>
                      </a:r>
                      <a:r>
                        <a:rPr lang="en-US" sz="1200" b="0" dirty="0">
                          <a:effectLst/>
                        </a:rPr>
                        <a:t>3/3)</a:t>
                      </a:r>
                      <a:endParaRPr lang="en-US" sz="1200" b="0" dirty="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200">
                          <a:effectLst/>
                        </a:rPr>
                        <a:t>5 (5/0)</a:t>
                      </a:r>
                      <a:endParaRPr lang="en-US" sz="120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200" dirty="0">
                          <a:effectLst/>
                        </a:rPr>
                        <a:t>0 (0/0)</a:t>
                      </a:r>
                      <a:endParaRPr lang="en-US" sz="1200" dirty="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4575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Interior Eddy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1371600"/>
            <a:ext cx="3048000" cy="512149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371600"/>
            <a:ext cx="4267200" cy="302130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3400" y="5257800"/>
            <a:ext cx="434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Wavelet analysis package :‘</a:t>
            </a:r>
            <a:r>
              <a:rPr lang="en-US" dirty="0" err="1" smtClean="0"/>
              <a:t>jLab</a:t>
            </a:r>
            <a:r>
              <a:rPr lang="en-US" dirty="0"/>
              <a:t>’ (Lilly, 2016</a:t>
            </a:r>
            <a:r>
              <a:rPr lang="en-US" dirty="0" smtClean="0"/>
              <a:t>)</a:t>
            </a:r>
          </a:p>
          <a:p>
            <a:r>
              <a:rPr lang="en-US" dirty="0" smtClean="0"/>
              <a:t>Cutoff: Bower </a:t>
            </a:r>
            <a:r>
              <a:rPr lang="en-US" dirty="0"/>
              <a:t>et al. (2013</a:t>
            </a:r>
            <a:r>
              <a:rPr lang="en-US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992864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1271929"/>
            <a:ext cx="3276600" cy="53975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524000"/>
            <a:ext cx="4800600" cy="3015208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Boundary Eddy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94019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752600"/>
            <a:ext cx="3832128" cy="3362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1447800"/>
            <a:ext cx="3276600" cy="5022525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Campeche Bank Eddy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01383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3600" dirty="0">
                <a:latin typeface="Arial" pitchFamily="34" charset="0"/>
                <a:ea typeface="MS Mincho" pitchFamily="49" charset="-128"/>
                <a:cs typeface="Arial" pitchFamily="34" charset="0"/>
              </a:rPr>
              <a:t>Eddy mean statistics by </a:t>
            </a:r>
            <a:r>
              <a:rPr lang="en-US" altLang="ja-JP" sz="3600" dirty="0" smtClean="0">
                <a:latin typeface="Arial" pitchFamily="34" charset="0"/>
                <a:ea typeface="MS Mincho" pitchFamily="49" charset="-128"/>
                <a:cs typeface="Arial" pitchFamily="34" charset="0"/>
              </a:rPr>
              <a:t>category.</a:t>
            </a:r>
            <a:endParaRPr lang="en-US" sz="36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2233922"/>
              </p:ext>
            </p:extLst>
          </p:nvPr>
        </p:nvGraphicFramePr>
        <p:xfrm>
          <a:off x="1524000" y="1676400"/>
          <a:ext cx="6248400" cy="3063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29088"/>
                <a:gridCol w="1314112"/>
                <a:gridCol w="1143000"/>
                <a:gridCol w="1219200"/>
                <a:gridCol w="1143000"/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200" dirty="0">
                          <a:effectLst/>
                        </a:rPr>
                        <a:t>Parameter</a:t>
                      </a:r>
                      <a:endParaRPr lang="en-US" sz="1200" dirty="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200" dirty="0">
                          <a:effectLst/>
                        </a:rPr>
                        <a:t>All Eddies </a:t>
                      </a:r>
                      <a:endParaRPr lang="en-US" sz="1200" dirty="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200">
                          <a:effectLst/>
                        </a:rPr>
                        <a:t>Interior Eddies</a:t>
                      </a:r>
                      <a:endParaRPr lang="en-US" sz="120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200">
                          <a:effectLst/>
                        </a:rPr>
                        <a:t>Boundary Eddies</a:t>
                      </a:r>
                      <a:endParaRPr lang="en-US" sz="120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200">
                          <a:effectLst/>
                        </a:rPr>
                        <a:t>Campeche Bank Eddies</a:t>
                      </a:r>
                      <a:endParaRPr lang="en-US" sz="120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100">
                          <a:effectLst/>
                        </a:rPr>
                        <a:t>Sample Size</a:t>
                      </a:r>
                      <a:endParaRPr lang="en-US" sz="120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100">
                          <a:effectLst/>
                        </a:rPr>
                        <a:t>21</a:t>
                      </a:r>
                      <a:endParaRPr lang="en-US" sz="120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100">
                          <a:effectLst/>
                        </a:rPr>
                        <a:t>11</a:t>
                      </a:r>
                      <a:endParaRPr lang="en-US" sz="120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100">
                          <a:effectLst/>
                        </a:rPr>
                        <a:t>7</a:t>
                      </a:r>
                      <a:endParaRPr lang="en-US" sz="120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100" dirty="0">
                          <a:effectLst/>
                        </a:rPr>
                        <a:t>Radius (km)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100" dirty="0">
                          <a:effectLst/>
                        </a:rPr>
                        <a:t>(median/mean/</a:t>
                      </a:r>
                      <a:r>
                        <a:rPr lang="en-US" sz="1100" dirty="0" err="1">
                          <a:effectLst/>
                        </a:rPr>
                        <a:t>std</a:t>
                      </a:r>
                      <a:r>
                        <a:rPr lang="en-US" sz="1100" dirty="0">
                          <a:effectLst/>
                        </a:rPr>
                        <a:t>)</a:t>
                      </a:r>
                      <a:endParaRPr lang="en-US" sz="1200" dirty="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100" dirty="0">
                          <a:effectLst/>
                        </a:rPr>
                        <a:t>8.5 / 10.6 / 6.8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100">
                          <a:effectLst/>
                        </a:rPr>
                        <a:t>9.6 / 12.7 / 7.0</a:t>
                      </a:r>
                      <a:endParaRPr lang="en-US" sz="120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100">
                          <a:effectLst/>
                        </a:rPr>
                        <a:t>3.6 / 5.6 / 3.8</a:t>
                      </a:r>
                      <a:endParaRPr lang="en-US" sz="120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16.5</a:t>
                      </a:r>
                      <a:r>
                        <a:rPr lang="en-US" sz="1100" dirty="0">
                          <a:effectLst/>
                        </a:rPr>
                        <a:t> / 16.5 / 8.1</a:t>
                      </a:r>
                      <a:endParaRPr lang="en-US" sz="1200" dirty="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100">
                          <a:effectLst/>
                        </a:rPr>
                        <a:t>Azimuthal Velocity (cm/s)</a:t>
                      </a:r>
                      <a:endParaRPr lang="en-US" sz="1200">
                        <a:effectLst/>
                      </a:endParaRP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100">
                          <a:effectLst/>
                        </a:rPr>
                        <a:t>(median/mean/std)</a:t>
                      </a:r>
                      <a:endParaRPr lang="en-US" sz="120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100">
                          <a:effectLst/>
                        </a:rPr>
                        <a:t>8.4 / 9.6 / 4.3</a:t>
                      </a:r>
                      <a:endParaRPr lang="en-US" sz="1200">
                        <a:effectLst/>
                      </a:endParaRP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100">
                          <a:effectLst/>
                        </a:rPr>
                        <a:t>8.4 / 11.7 / 5.5</a:t>
                      </a:r>
                      <a:endParaRPr lang="en-US" sz="120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100" dirty="0">
                          <a:effectLst/>
                        </a:rPr>
                        <a:t>6.5 / 6.0 / 2.4</a:t>
                      </a:r>
                      <a:endParaRPr lang="en-US" sz="1200" dirty="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10.8</a:t>
                      </a:r>
                      <a:r>
                        <a:rPr lang="en-US" sz="1100" dirty="0">
                          <a:effectLst/>
                        </a:rPr>
                        <a:t> / 10.8 / 0.3</a:t>
                      </a:r>
                      <a:endParaRPr lang="en-US" sz="1200" dirty="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100">
                          <a:effectLst/>
                        </a:rPr>
                        <a:t>Period (days)</a:t>
                      </a:r>
                      <a:endParaRPr lang="en-US" sz="1200">
                        <a:effectLst/>
                      </a:endParaRP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100">
                          <a:effectLst/>
                        </a:rPr>
                        <a:t>(median/mean/std)</a:t>
                      </a:r>
                      <a:endParaRPr lang="en-US" sz="120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100">
                          <a:effectLst/>
                        </a:rPr>
                        <a:t>6.7 / 9.1 / 5.0</a:t>
                      </a:r>
                      <a:endParaRPr lang="en-US" sz="1200">
                        <a:effectLst/>
                      </a:endParaRP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100">
                          <a:effectLst/>
                        </a:rPr>
                        <a:t>9.7 / 11.3 / 6.0</a:t>
                      </a:r>
                      <a:endParaRPr lang="en-US" sz="120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100">
                          <a:effectLst/>
                        </a:rPr>
                        <a:t>4.0 / 5.2 / 1.9</a:t>
                      </a:r>
                      <a:endParaRPr lang="en-US" sz="120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100">
                          <a:effectLst/>
                        </a:rPr>
                        <a:t>11.0 / 11.0 / 5.3</a:t>
                      </a:r>
                      <a:endParaRPr lang="en-US" sz="120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100">
                          <a:effectLst/>
                        </a:rPr>
                        <a:t>Ro</a:t>
                      </a:r>
                      <a:endParaRPr lang="en-US" sz="1200">
                        <a:effectLst/>
                      </a:endParaRP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100">
                          <a:effectLst/>
                        </a:rPr>
                        <a:t>(median/mean/std)</a:t>
                      </a:r>
                      <a:endParaRPr lang="en-US" sz="120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100" dirty="0">
                          <a:effectLst/>
                        </a:rPr>
                        <a:t>0.19 / 0.20 / 0.09</a:t>
                      </a:r>
                      <a:endParaRPr lang="en-US" sz="1200" dirty="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100">
                          <a:effectLst/>
                        </a:rPr>
                        <a:t>0.12 / 0.16 / 0.09</a:t>
                      </a:r>
                      <a:endParaRPr lang="en-US" sz="120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0.31</a:t>
                      </a:r>
                      <a:r>
                        <a:rPr lang="en-US" sz="1100" dirty="0">
                          <a:effectLst/>
                        </a:rPr>
                        <a:t> / 0.27 / 0.08</a:t>
                      </a:r>
                      <a:endParaRPr lang="en-US" sz="1200" dirty="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US" sz="1100" dirty="0">
                          <a:effectLst/>
                        </a:rPr>
                        <a:t>0.15 / 0.15 / 0.07</a:t>
                      </a:r>
                      <a:endParaRPr lang="en-US" sz="1200" dirty="0">
                        <a:effectLst/>
                        <a:latin typeface="Time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981200" y="5071358"/>
            <a:ext cx="5638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Due to edge-effect cutoff limit, greater than four rotations required to be included in statistics.  </a:t>
            </a:r>
          </a:p>
          <a:p>
            <a:r>
              <a:rPr lang="en-US" dirty="0" smtClean="0"/>
              <a:t>Vortex numbers 51 -&gt; 21.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353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New subsurface eddy </a:t>
            </a:r>
            <a:r>
              <a:rPr lang="en-US" dirty="0" smtClean="0"/>
              <a:t>generation </a:t>
            </a:r>
            <a:r>
              <a:rPr lang="en-US" dirty="0" smtClean="0"/>
              <a:t>region </a:t>
            </a:r>
            <a:r>
              <a:rPr lang="en-US" dirty="0" smtClean="0"/>
              <a:t>found.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89" t="16899" r="14287" b="15969"/>
          <a:stretch/>
        </p:blipFill>
        <p:spPr>
          <a:xfrm>
            <a:off x="2667000" y="1568301"/>
            <a:ext cx="3742660" cy="4603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4915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2123</TotalTime>
  <Words>497</Words>
  <Application>Microsoft Office PowerPoint</Application>
  <PresentationFormat>On-screen Show (4:3)</PresentationFormat>
  <Paragraphs>107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Observations of Deep Coherent Vortices Throughout the Gulf</vt:lpstr>
      <vt:lpstr>Shallow and deep trajectory spatial distribution.</vt:lpstr>
      <vt:lpstr>Eddy distribution  by sense of rotation and depth.</vt:lpstr>
      <vt:lpstr>Eddy distribution by category and sense of rotation.</vt:lpstr>
      <vt:lpstr>Example Interior Eddy</vt:lpstr>
      <vt:lpstr>Example Boundary Eddy</vt:lpstr>
      <vt:lpstr>Example Campeche Bank Eddy</vt:lpstr>
      <vt:lpstr>Eddy mean statistics by category.</vt:lpstr>
      <vt:lpstr>New subsurface eddy generation region found.</vt:lpstr>
      <vt:lpstr>What we might expect …</vt:lpstr>
      <vt:lpstr>Campeche Bank Eddy</vt:lpstr>
      <vt:lpstr>Temperature along float track.</vt:lpstr>
      <vt:lpstr>SSH and Eddy Formation</vt:lpstr>
      <vt:lpstr>Summary &amp; future work.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Heather</dc:creator>
  <cp:lastModifiedBy>Heather</cp:lastModifiedBy>
  <cp:revision>31</cp:revision>
  <dcterms:created xsi:type="dcterms:W3CDTF">2016-09-08T18:23:25Z</dcterms:created>
  <dcterms:modified xsi:type="dcterms:W3CDTF">2016-09-14T14:38:31Z</dcterms:modified>
</cp:coreProperties>
</file>