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57" r:id="rId2"/>
    <p:sldId id="258" r:id="rId3"/>
    <p:sldId id="278" r:id="rId4"/>
    <p:sldId id="275" r:id="rId5"/>
    <p:sldId id="276" r:id="rId6"/>
    <p:sldId id="277" r:id="rId7"/>
    <p:sldId id="259" r:id="rId8"/>
    <p:sldId id="280"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4" r:id="rId22"/>
    <p:sldId id="272" r:id="rId23"/>
    <p:sldId id="273" r:id="rId24"/>
    <p:sldId id="279"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snapToGrid="0" snapToObjects="1">
      <p:cViewPr varScale="1">
        <p:scale>
          <a:sx n="81" d="100"/>
          <a:sy n="81" d="100"/>
        </p:scale>
        <p:origin x="-64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7" d="100"/>
          <a:sy n="77" d="100"/>
        </p:scale>
        <p:origin x="-296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84F72A-BA4A-C847-BDAA-628FA7EC7DA2}" type="datetimeFigureOut">
              <a:rPr lang="en-US" smtClean="0"/>
              <a:t>9/14/16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CFB2D4-DB98-3E47-AA10-A632B115B115}" type="slidenum">
              <a:rPr lang="en-US" smtClean="0"/>
              <a:t>‹#›</a:t>
            </a:fld>
            <a:endParaRPr lang="en-US"/>
          </a:p>
        </p:txBody>
      </p:sp>
    </p:spTree>
    <p:extLst>
      <p:ext uri="{BB962C8B-B14F-4D97-AF65-F5344CB8AC3E}">
        <p14:creationId xmlns:p14="http://schemas.microsoft.com/office/powerpoint/2010/main" val="7456144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F510E530-318A-7E40-9240-6714BE1121C3}" type="slidenum">
              <a:rPr lang="en-US" smtClean="0">
                <a:solidFill>
                  <a:prstClr val="black"/>
                </a:solidFill>
                <a:latin typeface="Calibri"/>
              </a:rPr>
              <a:pPr/>
              <a:t>1</a:t>
            </a:fld>
            <a:endParaRPr lang="en-US">
              <a:solidFill>
                <a:prstClr val="black"/>
              </a:solidFill>
              <a:latin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5-16. Time series of LC area, area-mean velocities, mean KE and EKE.</a:t>
            </a:r>
          </a:p>
          <a:p>
            <a:r>
              <a:rPr lang="en-US" dirty="0" smtClean="0"/>
              <a:t>Series are color coded by rectangular regions (see Figure 5-15).</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13</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5-17. Mean velocities and standard deviation ellipses for floats and current meters.</a:t>
            </a:r>
          </a:p>
          <a:p>
            <a:r>
              <a:rPr lang="en-US" dirty="0" smtClean="0"/>
              <a:t>(a) - LH panel: floats , and (b) - RH panel: moored current meter </a:t>
            </a:r>
            <a:r>
              <a:rPr lang="en-US" dirty="0" err="1" smtClean="0"/>
              <a:t>subtidal</a:t>
            </a:r>
            <a:r>
              <a:rPr lang="en-US" dirty="0" smtClean="0"/>
              <a:t> records 100 </a:t>
            </a:r>
            <a:r>
              <a:rPr lang="en-US" dirty="0" err="1" smtClean="0"/>
              <a:t>mab</a:t>
            </a:r>
            <a:r>
              <a:rPr lang="en-US" dirty="0" smtClean="0"/>
              <a:t>, for the indicated intervals.  The orange (anticyclonic) and blue (cyclonic) arrows give a sketch of the sense of the deep mean circulations.</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14</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5-18. Trajectories of 2500 m floats south of the Mississippi delta.</a:t>
            </a:r>
          </a:p>
          <a:p>
            <a:r>
              <a:rPr lang="en-US" dirty="0" smtClean="0"/>
              <a:t>For the indicated interval, arrow heads are every 20 days.  Initial positions on 28 August 2013 marked by solid squares.  The standard deviation velocity ellipse, centered on the average locations of floats 1151, 1250 and 1254 is given for the indicated period.  The direction of the mean slope is given by the ∇H vector.</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15</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5-19. Consecutive 10-day sequences of trajectories of 2500-m floats.</a:t>
            </a:r>
          </a:p>
          <a:p>
            <a:r>
              <a:rPr lang="en-US" dirty="0" smtClean="0"/>
              <a:t>For floats 1151, 1250 &amp; 1254, the end points are indicated by black dots.</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16</a:t>
            </a:fld>
            <a:endParaRPr lang="en-US"/>
          </a:p>
        </p:txBody>
      </p:sp>
    </p:spTree>
    <p:extLst>
      <p:ext uri="{BB962C8B-B14F-4D97-AF65-F5344CB8AC3E}">
        <p14:creationId xmlns:p14="http://schemas.microsoft.com/office/powerpoint/2010/main" val="1782520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5-20. TRW velocity time series.</a:t>
            </a:r>
          </a:p>
          <a:p>
            <a:r>
              <a:rPr lang="en-US" dirty="0" smtClean="0"/>
              <a:t>a) Velocity vector and component time series from the trajectories of three 2500 m floats, located south of the Mississippi delta, for the indicated period.  For the stick vectors up is north. b) EKE spectra of the time series in (a) in energy preserving form.</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17</a:t>
            </a:fld>
            <a:endParaRPr lang="en-US"/>
          </a:p>
        </p:txBody>
      </p:sp>
    </p:spTree>
    <p:extLst>
      <p:ext uri="{BB962C8B-B14F-4D97-AF65-F5344CB8AC3E}">
        <p14:creationId xmlns:p14="http://schemas.microsoft.com/office/powerpoint/2010/main" val="1782520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5-21. Trajectories of floats south of the Mississippi delta.</a:t>
            </a:r>
          </a:p>
          <a:p>
            <a:r>
              <a:rPr lang="en-US" dirty="0" smtClean="0"/>
              <a:t>Blue and red-orange shades for 1500 and 2500 m floats, respectively. For the indicated interval,  arrow heads are every 10 days. Initial positions on 24 January 2013 marked by solid squares.  The location of the 17-cm SSH contour is shown for 24 January (dashed) and 30 March 2013 (solid thick line).</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18</a:t>
            </a:fld>
            <a:endParaRPr lang="en-US"/>
          </a:p>
        </p:txBody>
      </p:sp>
    </p:spTree>
    <p:extLst>
      <p:ext uri="{BB962C8B-B14F-4D97-AF65-F5344CB8AC3E}">
        <p14:creationId xmlns:p14="http://schemas.microsoft.com/office/powerpoint/2010/main" val="1782520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5-23. Sequence of 10-day trajectories at 10-day intervals.</a:t>
            </a:r>
          </a:p>
          <a:p>
            <a:r>
              <a:rPr lang="en-US" dirty="0" smtClean="0"/>
              <a:t>Trajectories for the indicated dates showing the </a:t>
            </a:r>
            <a:r>
              <a:rPr lang="en-US" dirty="0" err="1" smtClean="0"/>
              <a:t>devlopment</a:t>
            </a:r>
            <a:r>
              <a:rPr lang="en-US" dirty="0" smtClean="0"/>
              <a:t> of a cyclone beneath a LC meander trough.  Blue and red tracks are at 1500 and 2500 m, respectively.  The end point of each 10-day </a:t>
            </a:r>
            <a:r>
              <a:rPr lang="en-US" dirty="0" err="1" smtClean="0"/>
              <a:t>trjaectory</a:t>
            </a:r>
            <a:r>
              <a:rPr lang="en-US" dirty="0" smtClean="0"/>
              <a:t> is marked with a black dot.  Overlaid are CCAR SSH contours for the center day of each interval. Bottom panel shows the time series of 1500 m float temperatures for the interval of the sequence plots.</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19</a:t>
            </a:fld>
            <a:endParaRPr lang="en-US"/>
          </a:p>
        </p:txBody>
      </p:sp>
    </p:spTree>
    <p:extLst>
      <p:ext uri="{BB962C8B-B14F-4D97-AF65-F5344CB8AC3E}">
        <p14:creationId xmlns:p14="http://schemas.microsoft.com/office/powerpoint/2010/main" val="1782520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5-24. Analysis of a deep LC cyclone.</a:t>
            </a:r>
          </a:p>
          <a:p>
            <a:r>
              <a:rPr lang="en-US" dirty="0" smtClean="0"/>
              <a:t>a) Composite of float tracks in the deep LC cyclone for 3 March to 20 April, 2013.  Standard deviation ellipse of float velocities for the interval is overlaid (blue scale arrow), and sub-areas of the ellipse for velocity mean calculations indicated.  b) Mean velocities for the sub-areas are centered on the average locations of the floats (dark gray arrows and scale).  Contour map of relative vorticity is overlaid with </a:t>
            </a:r>
            <a:r>
              <a:rPr lang="en-US" dirty="0" err="1" smtClean="0"/>
              <a:t>ageostrophic</a:t>
            </a:r>
            <a:r>
              <a:rPr lang="en-US" dirty="0" smtClean="0"/>
              <a:t> vectors (red arrows and scale) calculated from the velocity potential.</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20</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3-15. Eddy characteristics as calculated using the wavelet transform method.</a:t>
            </a:r>
          </a:p>
          <a:p>
            <a:r>
              <a:rPr lang="en-US" dirty="0" smtClean="0"/>
              <a:t>In the top panel, the thick light gray lines show the location of the 17-cm SSH contour: long dashes for 8 October 2014 and short dashes for 7 November 2014.</a:t>
            </a:r>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21</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5-25. Float trajectories in anticyclone.	</a:t>
            </a:r>
          </a:p>
          <a:p>
            <a:r>
              <a:rPr lang="en-US" dirty="0" smtClean="0"/>
              <a:t>Composite tracks for an anticyclone a) the first 35 days, b) the second 35 days.  The standard deviation ellipses are shown with gray solid lines (note scale change between a) and b)) and the annular sectors used to average velocities.  Red/orange and blue/light blue are 2500 and 1500 m floats, respectively.  The standard deviation ellipse from a) is repeated in b) (dashed blue lines) with no change of scale to show the relative motion of the center over 35 days and the contraction in area.  LC 17-cm SSH contour for 2 December 2012 and 10 February 2013 are given as thick purple lines on the left and right plots, respectively. c) Time series of float 1108 temperature. Mean of 628-day record is indicated.</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22</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5-26. Mean velocity vectors in the anticyclone for two intervals. </a:t>
            </a:r>
          </a:p>
          <a:p>
            <a:r>
              <a:rPr lang="en-US" dirty="0" smtClean="0"/>
              <a:t>LC 17-cm contour (gray lines) shown for the mid point of each interval (19 December 2012: solid, and 24 January 2013: dashed).</a:t>
            </a:r>
          </a:p>
          <a:p>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23</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4-8. Map of analysis grid squares.</a:t>
            </a:r>
          </a:p>
          <a:p>
            <a:r>
              <a:rPr lang="en-US" dirty="0" smtClean="0"/>
              <a:t>CTD profile locations from BOEM APEX and US Argo profiling floats are given by black squares.  Orange numbered squares give grid averaging boxes with the averaged locations within each box given by the red squares. The grid is used for contour maps of the box area averages of analysis parameters derived from individual T/S profiles.</a:t>
            </a:r>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4</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4-6. Scatter plots of the depth of the 6 °C isotherm, with SSH and dynamic height. </a:t>
            </a:r>
          </a:p>
          <a:p>
            <a:r>
              <a:rPr lang="en-US" dirty="0" smtClean="0"/>
              <a:t>Parameters are derived from APEX/ARGO CTD profiles for isotherm depth with dynamic height (LH column), and with CCAR SSH anomalies (center column), and for SSH anomalies and dynamic height (RH column) for the Gulf of Mexico.  Histograms of isotherm depth, CCAR SSH, and dynamic height at the location and time of the profiles on the second row.</a:t>
            </a:r>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5</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4-7. Scatter plot of the depth of the 6 °C isotherm versus temperature at 1490 m. </a:t>
            </a:r>
          </a:p>
          <a:p>
            <a:r>
              <a:rPr lang="en-US" dirty="0" smtClean="0"/>
              <a:t>Parameters from APEX CTD profiles in the Gulf of Mexico.</a:t>
            </a:r>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6</a:t>
            </a:fld>
            <a:endParaRPr lang="en-US"/>
          </a:p>
        </p:txBody>
      </p:sp>
    </p:spTree>
    <p:extLst>
      <p:ext uri="{BB962C8B-B14F-4D97-AF65-F5344CB8AC3E}">
        <p14:creationId xmlns:p14="http://schemas.microsoft.com/office/powerpoint/2010/main" val="3182883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cover picture shows 30-day tracks of 1500-m (blue) and 2500-m (red) RAFOS and 1500-m (magenta) Apex floats deployed by the study for the month of October 2013, where the black dot at the end of each track corresponds to 31 October 2013. Cyan squares show the locations of CTD and bio-optical profiles made by the Apex floats, and the brown squares are the locations of US Argo CTD profiles during the month of October 2013.  The thick purple lines are the 17-cm sea-surface height contour to show the position of the Loop Current (LC) and LC eddy Kraken (K) in the middle of the month.  The thin green lines are isobaths at 200, 1000, 1500, 2000, 2500, 3000 and 3500 m water depth. </a:t>
            </a:r>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8</a:t>
            </a:fld>
            <a:endParaRPr lang="en-US"/>
          </a:p>
        </p:txBody>
      </p:sp>
    </p:spTree>
    <p:extLst>
      <p:ext uri="{BB962C8B-B14F-4D97-AF65-F5344CB8AC3E}">
        <p14:creationId xmlns:p14="http://schemas.microsoft.com/office/powerpoint/2010/main" val="614952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5-14b. 16-day float tracks centered on the panel date.</a:t>
            </a:r>
          </a:p>
          <a:p>
            <a:r>
              <a:rPr lang="en-US" dirty="0" smtClean="0"/>
              <a:t>Magenta, Blue and Red tracks correspond to Apex 1500 m, RAFOS 1500 and 2500 m, respectively.  The black dot denotes the end of each trajectory.  The 17-cm SSH contour for the LC on the map date are given as a thick gray lines.  (A)</a:t>
            </a:r>
            <a:r>
              <a:rPr lang="en-US" dirty="0" err="1" smtClean="0"/>
              <a:t>nticyclonic</a:t>
            </a:r>
            <a:r>
              <a:rPr lang="en-US" dirty="0" smtClean="0"/>
              <a:t> and (C)</a:t>
            </a:r>
            <a:r>
              <a:rPr lang="en-US" dirty="0" err="1" smtClean="0"/>
              <a:t>yclonic</a:t>
            </a:r>
            <a:r>
              <a:rPr lang="en-US" dirty="0" smtClean="0"/>
              <a:t> deep circulations are indicated.</a:t>
            </a:r>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10</a:t>
            </a:fld>
            <a:endParaRPr lang="en-US"/>
          </a:p>
        </p:txBody>
      </p:sp>
    </p:spTree>
    <p:extLst>
      <p:ext uri="{BB962C8B-B14F-4D97-AF65-F5344CB8AC3E}">
        <p14:creationId xmlns:p14="http://schemas.microsoft.com/office/powerpoint/2010/main" val="2549454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Figure 5-15. Analysis area boxes for sequential 16-day float velocities.</a:t>
            </a:r>
          </a:p>
          <a:p>
            <a:r>
              <a:rPr lang="en-US" dirty="0" smtClean="0"/>
              <a:t>The average number &lt;N&gt; of observations in the 16-day intervals are given, and the average center location of all the observation in each box are given by the solid squares.  The mean LC front location for the interval is given by the thick purple line. The small orange squares show the locations of moorings from the LC dynamics </a:t>
            </a:r>
            <a:r>
              <a:rPr lang="en-US" dirty="0" err="1" smtClean="0"/>
              <a:t>expriment</a:t>
            </a:r>
            <a:r>
              <a:rPr lang="en-US" dirty="0" smtClean="0"/>
              <a:t> with deep current meters 100 </a:t>
            </a:r>
            <a:r>
              <a:rPr lang="en-US" dirty="0" err="1" smtClean="0"/>
              <a:t>mab</a:t>
            </a:r>
            <a:r>
              <a:rPr lang="en-US" dirty="0" smtClean="0"/>
              <a:t>.</a:t>
            </a:r>
            <a:endParaRPr lang="en-US" dirty="0"/>
          </a:p>
        </p:txBody>
      </p:sp>
      <p:sp>
        <p:nvSpPr>
          <p:cNvPr id="4" name="Slide Number Placeholder 3"/>
          <p:cNvSpPr>
            <a:spLocks noGrp="1"/>
          </p:cNvSpPr>
          <p:nvPr>
            <p:ph type="sldNum" sz="quarter" idx="10"/>
          </p:nvPr>
        </p:nvSpPr>
        <p:spPr/>
        <p:txBody>
          <a:bodyPr/>
          <a:lstStyle/>
          <a:p>
            <a:fld id="{22CFB2D4-DB98-3E47-AA10-A632B115B115}" type="slidenum">
              <a:rPr lang="en-US" smtClean="0"/>
              <a:t>12</a:t>
            </a:fld>
            <a:endParaRPr lang="en-US"/>
          </a:p>
        </p:txBody>
      </p:sp>
    </p:spTree>
    <p:extLst>
      <p:ext uri="{BB962C8B-B14F-4D97-AF65-F5344CB8AC3E}">
        <p14:creationId xmlns:p14="http://schemas.microsoft.com/office/powerpoint/2010/main" val="3182883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8D5E4B-659F-834B-B0B3-A062B34E55A5}" type="datetimeFigureOut">
              <a:rPr lang="en-US" smtClean="0">
                <a:solidFill>
                  <a:srgbClr val="000000">
                    <a:tint val="75000"/>
                  </a:srgbClr>
                </a:solidFill>
                <a:latin typeface="Calibri"/>
              </a:rPr>
              <a:pPr/>
              <a:t>9/14/16</a:t>
            </a:fld>
            <a:endParaRPr lang="en-US">
              <a:solidFill>
                <a:srgbClr val="000000">
                  <a:tint val="75000"/>
                </a:srgbClr>
              </a:solidFill>
              <a:latin typeface="Calibri"/>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latin typeface="Calibri"/>
            </a:endParaRPr>
          </a:p>
        </p:txBody>
      </p:sp>
      <p:sp>
        <p:nvSpPr>
          <p:cNvPr id="6" name="Slide Number Placeholder 5"/>
          <p:cNvSpPr>
            <a:spLocks noGrp="1"/>
          </p:cNvSpPr>
          <p:nvPr>
            <p:ph type="sldNum" sz="quarter" idx="12"/>
          </p:nvPr>
        </p:nvSpPr>
        <p:spPr/>
        <p:txBody>
          <a:bodyPr/>
          <a:lstStyle/>
          <a:p>
            <a:fld id="{CC1BB654-8E37-024D-ABAD-B8D26EF21C39}"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810000" cy="4114800"/>
          </a:xfrm>
        </p:spPr>
        <p:txBody>
          <a:bodyPr/>
          <a:lstStyle/>
          <a:p>
            <a:pPr lvl="0"/>
            <a:r>
              <a:rPr lang="en-US" noProof="0" smtClean="0"/>
              <a:t>Click icon to add chart</a:t>
            </a:r>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tint val="75000"/>
                </a:srgbClr>
              </a:solidFill>
              <a:latin typeface="Calibri"/>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tint val="75000"/>
                </a:srgbClr>
              </a:solidFill>
              <a:latin typeface="Calibri"/>
            </a:endParaRPr>
          </a:p>
        </p:txBody>
      </p:sp>
      <p:sp>
        <p:nvSpPr>
          <p:cNvPr id="7" name="Rectangle 6"/>
          <p:cNvSpPr>
            <a:spLocks noGrp="1" noChangeArrowheads="1"/>
          </p:cNvSpPr>
          <p:nvPr>
            <p:ph type="sldNum" sz="quarter" idx="12"/>
          </p:nvPr>
        </p:nvSpPr>
        <p:spPr>
          <a:ln/>
        </p:spPr>
        <p:txBody>
          <a:bodyPr/>
          <a:lstStyle>
            <a:lvl1pPr>
              <a:defRPr/>
            </a:lvl1pPr>
          </a:lstStyle>
          <a:p>
            <a:fld id="{54DF4194-3317-DE49-BC69-AC5549CE9765}" type="slidenum">
              <a:rPr lang="en-US">
                <a:solidFill>
                  <a:srgbClr val="000000">
                    <a:tint val="75000"/>
                  </a:srgbClr>
                </a:solidFill>
                <a:latin typeface="Calibri"/>
              </a:rPr>
              <a:pPr/>
              <a:t>‹#›</a:t>
            </a:fld>
            <a:endParaRPr lang="en-US">
              <a:solidFill>
                <a:srgbClr val="000000">
                  <a:tint val="75000"/>
                </a:srgbClr>
              </a:solidFill>
              <a:latin typeface="Calibri"/>
            </a:endParaRPr>
          </a:p>
        </p:txBody>
      </p:sp>
    </p:spTree>
    <p:extLst>
      <p:ext uri="{BB962C8B-B14F-4D97-AF65-F5344CB8AC3E}">
        <p14:creationId xmlns:p14="http://schemas.microsoft.com/office/powerpoint/2010/main" val="1744682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03761B-A500-A941-B349-106BB6510A26}" type="datetimeFigureOut">
              <a:rPr lang="en-US" smtClean="0">
                <a:solidFill>
                  <a:srgbClr val="000000">
                    <a:tint val="75000"/>
                  </a:srgbClr>
                </a:solidFill>
                <a:latin typeface="Calibri"/>
              </a:rPr>
              <a:pPr/>
              <a:t>9/14/16</a:t>
            </a:fld>
            <a:endParaRPr lang="en-US">
              <a:solidFill>
                <a:srgbClr val="000000">
                  <a:tint val="75000"/>
                </a:srgbClr>
              </a:solidFill>
              <a:latin typeface="Calibri"/>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latin typeface="Calibri"/>
            </a:endParaRPr>
          </a:p>
        </p:txBody>
      </p:sp>
      <p:sp>
        <p:nvSpPr>
          <p:cNvPr id="4" name="Slide Number Placeholder 3"/>
          <p:cNvSpPr>
            <a:spLocks noGrp="1"/>
          </p:cNvSpPr>
          <p:nvPr>
            <p:ph type="sldNum" sz="quarter" idx="12"/>
          </p:nvPr>
        </p:nvSpPr>
        <p:spPr/>
        <p:txBody>
          <a:bodyPr/>
          <a:lstStyle/>
          <a:p>
            <a:fld id="{94E340B2-C515-DD4C-A8E8-885F43B49480}"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8D5E4B-659F-834B-B0B3-A062B34E55A5}" type="datetimeFigureOut">
              <a:rPr lang="en-US" smtClean="0">
                <a:solidFill>
                  <a:srgbClr val="000000">
                    <a:tint val="75000"/>
                  </a:srgbClr>
                </a:solidFill>
                <a:latin typeface="Calibri"/>
              </a:rPr>
              <a:pPr/>
              <a:t>9/14/16</a:t>
            </a:fld>
            <a:endParaRPr lang="en-US">
              <a:solidFill>
                <a:srgbClr val="000000">
                  <a:tint val="75000"/>
                </a:srgb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1BB654-8E37-024D-ABAD-B8D26EF21C39}" type="slidenum">
              <a:rPr lang="en-US" smtClean="0">
                <a:solidFill>
                  <a:srgbClr val="000000">
                    <a:tint val="75000"/>
                  </a:srgbClr>
                </a:solidFill>
                <a:latin typeface="Calibri"/>
              </a:rPr>
              <a:pPr/>
              <a:t>‹#›</a:t>
            </a:fld>
            <a:endParaRPr lang="en-US">
              <a:solidFill>
                <a:srgbClr val="000000">
                  <a:tint val="75000"/>
                </a:srgbClr>
              </a:solidFill>
              <a:latin typeface="Calibri"/>
            </a:endParaRPr>
          </a:p>
        </p:txBody>
      </p:sp>
    </p:spTree>
  </p:cSld>
  <p:clrMap bg1="dk1" tx1="lt1" bg2="dk2" tx2="lt2" accent1="accent1" accent2="accent2" accent3="accent3" accent4="accent4" accent5="accent5" accent6="accent6" hlink="hlink" folHlink="folHlink"/>
  <p:sldLayoutIdLst>
    <p:sldLayoutId id="2147483661" r:id="rId1"/>
    <p:sldLayoutId id="2147483664" r:id="rId2"/>
    <p:sldLayoutId id="214748366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jpg"/><Relationship Id="rId6" Type="http://schemas.openxmlformats.org/officeDocument/2006/relationships/image" Target="../media/image4.png"/><Relationship Id="rId7"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microsoft.com/office/2007/relationships/hdphoto" Target="../media/hdphoto1.wdp"/><Relationship Id="rId6" Type="http://schemas.openxmlformats.org/officeDocument/2006/relationships/image" Target="../media/image18.png"/><Relationship Id="rId7" Type="http://schemas.microsoft.com/office/2007/relationships/hdphoto" Target="../media/hdphoto2.wdp"/><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84438"/>
            <a:ext cx="7772400" cy="1947742"/>
          </a:xfrm>
        </p:spPr>
        <p:txBody>
          <a:bodyPr>
            <a:normAutofit/>
          </a:bodyPr>
          <a:lstStyle/>
          <a:p>
            <a:r>
              <a:rPr lang="en-US" sz="3600" dirty="0" smtClean="0">
                <a:latin typeface="Times"/>
                <a:cs typeface="Times"/>
              </a:rPr>
              <a:t>Deep Loop Current Dynamics from Lagrangian Float Observations</a:t>
            </a:r>
            <a:br>
              <a:rPr lang="en-US" sz="3600" dirty="0" smtClean="0">
                <a:latin typeface="Times"/>
                <a:cs typeface="Times"/>
              </a:rPr>
            </a:br>
            <a:endParaRPr lang="en-US" sz="3600" dirty="0">
              <a:latin typeface="Times"/>
              <a:cs typeface="Times"/>
            </a:endParaRPr>
          </a:p>
        </p:txBody>
      </p:sp>
      <p:sp>
        <p:nvSpPr>
          <p:cNvPr id="3" name="Subtitle 2"/>
          <p:cNvSpPr>
            <a:spLocks noGrp="1"/>
          </p:cNvSpPr>
          <p:nvPr>
            <p:ph type="subTitle" idx="1"/>
          </p:nvPr>
        </p:nvSpPr>
        <p:spPr>
          <a:xfrm>
            <a:off x="1371600" y="4496571"/>
            <a:ext cx="6400800" cy="1232035"/>
          </a:xfrm>
        </p:spPr>
        <p:txBody>
          <a:bodyPr>
            <a:normAutofit lnSpcReduction="10000"/>
          </a:bodyPr>
          <a:lstStyle/>
          <a:p>
            <a:r>
              <a:rPr lang="en-US" sz="2400" dirty="0" smtClean="0">
                <a:solidFill>
                  <a:schemeClr val="tx1"/>
                </a:solidFill>
                <a:latin typeface="Times"/>
                <a:cs typeface="Times"/>
              </a:rPr>
              <a:t>NAS Gulf Data Synthesis Workshop</a:t>
            </a:r>
          </a:p>
          <a:p>
            <a:r>
              <a:rPr lang="en-US" sz="2400" dirty="0" smtClean="0">
                <a:solidFill>
                  <a:schemeClr val="tx1"/>
                </a:solidFill>
                <a:latin typeface="Times"/>
                <a:cs typeface="Times"/>
              </a:rPr>
              <a:t>SIO, La Jolla, CA</a:t>
            </a:r>
          </a:p>
          <a:p>
            <a:r>
              <a:rPr lang="en-US" sz="2000" dirty="0" smtClean="0">
                <a:solidFill>
                  <a:schemeClr val="tx1"/>
                </a:solidFill>
                <a:latin typeface="Times"/>
                <a:cs typeface="Times"/>
              </a:rPr>
              <a:t>September 14-15, 2016</a:t>
            </a:r>
            <a:endParaRPr lang="en-US" sz="2000" dirty="0">
              <a:solidFill>
                <a:schemeClr val="tx1"/>
              </a:solidFill>
              <a:latin typeface="Times"/>
              <a:cs typeface="Times"/>
            </a:endParaRPr>
          </a:p>
        </p:txBody>
      </p:sp>
      <p:pic>
        <p:nvPicPr>
          <p:cNvPr id="6" name="Picture 10" descr="U. of Col logo.jpg"/>
          <p:cNvPicPr>
            <a:picLocks noChangeAspect="1"/>
          </p:cNvPicPr>
          <p:nvPr/>
        </p:nvPicPr>
        <p:blipFill>
          <a:blip r:embed="rId3"/>
          <a:srcRect/>
          <a:stretch>
            <a:fillRect/>
          </a:stretch>
        </p:blipFill>
        <p:spPr bwMode="auto">
          <a:xfrm>
            <a:off x="5938617" y="5920194"/>
            <a:ext cx="1076325" cy="811213"/>
          </a:xfrm>
          <a:prstGeom prst="rect">
            <a:avLst/>
          </a:prstGeom>
          <a:noFill/>
          <a:ln w="9525">
            <a:noFill/>
            <a:miter lim="800000"/>
            <a:headEnd/>
            <a:tailEnd/>
          </a:ln>
        </p:spPr>
      </p:pic>
      <p:sp>
        <p:nvSpPr>
          <p:cNvPr id="8" name="TextBox 7"/>
          <p:cNvSpPr txBox="1"/>
          <p:nvPr/>
        </p:nvSpPr>
        <p:spPr>
          <a:xfrm>
            <a:off x="3366974" y="3343154"/>
            <a:ext cx="2501669" cy="954107"/>
          </a:xfrm>
          <a:prstGeom prst="rect">
            <a:avLst/>
          </a:prstGeom>
          <a:noFill/>
        </p:spPr>
        <p:txBody>
          <a:bodyPr wrap="none" rtlCol="0">
            <a:spAutoFit/>
          </a:bodyPr>
          <a:lstStyle/>
          <a:p>
            <a:pPr algn="ctr"/>
            <a:r>
              <a:rPr lang="en-US" sz="2000" dirty="0">
                <a:solidFill>
                  <a:srgbClr val="000000"/>
                </a:solidFill>
                <a:latin typeface="Times"/>
                <a:cs typeface="Times"/>
              </a:rPr>
              <a:t>Peter Hamilton</a:t>
            </a:r>
          </a:p>
          <a:p>
            <a:pPr algn="ctr"/>
            <a:r>
              <a:rPr lang="en-US" i="1" dirty="0" err="1" smtClean="0">
                <a:solidFill>
                  <a:srgbClr val="000000"/>
                </a:solidFill>
                <a:latin typeface="Times"/>
                <a:cs typeface="Times"/>
              </a:rPr>
              <a:t>Leidos</a:t>
            </a:r>
            <a:endParaRPr lang="en-US" i="1" dirty="0">
              <a:solidFill>
                <a:srgbClr val="000000"/>
              </a:solidFill>
              <a:latin typeface="Times"/>
              <a:cs typeface="Times"/>
            </a:endParaRPr>
          </a:p>
          <a:p>
            <a:pPr algn="ctr"/>
            <a:r>
              <a:rPr lang="en-US" i="1" dirty="0">
                <a:solidFill>
                  <a:srgbClr val="000000"/>
                </a:solidFill>
                <a:latin typeface="Times"/>
                <a:cs typeface="Times"/>
              </a:rPr>
              <a:t>Raleigh, North Carolina</a:t>
            </a:r>
          </a:p>
        </p:txBody>
      </p:sp>
      <p:pic>
        <p:nvPicPr>
          <p:cNvPr id="5" name="Picture 4" descr="CiceseLogo.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4079" y="5923491"/>
            <a:ext cx="1603141" cy="804618"/>
          </a:xfrm>
          <a:prstGeom prst="rect">
            <a:avLst/>
          </a:prstGeom>
        </p:spPr>
      </p:pic>
      <p:pic>
        <p:nvPicPr>
          <p:cNvPr id="4" name="Picture 3" descr="whoiLogo_10503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98909" y="5849550"/>
            <a:ext cx="977900" cy="952500"/>
          </a:xfrm>
          <a:prstGeom prst="rect">
            <a:avLst/>
          </a:prstGeom>
        </p:spPr>
      </p:pic>
      <p:pic>
        <p:nvPicPr>
          <p:cNvPr id="12" name="Picture 11" descr="INT_lds_4cp_pos_whitebg.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1505" y="5975878"/>
            <a:ext cx="1958266" cy="699844"/>
          </a:xfrm>
          <a:prstGeom prst="rect">
            <a:avLst/>
          </a:prstGeom>
        </p:spPr>
      </p:pic>
      <p:pic>
        <p:nvPicPr>
          <p:cNvPr id="13" name="Picture 12" descr="BOEMlog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5947" y="5947048"/>
            <a:ext cx="1923533" cy="75750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871326"/>
          </a:xfrm>
        </p:spPr>
        <p:txBody>
          <a:bodyPr>
            <a:normAutofit/>
          </a:bodyPr>
          <a:lstStyle/>
          <a:p>
            <a:r>
              <a:rPr lang="en-US" sz="3600" dirty="0" smtClean="0">
                <a:latin typeface="Times"/>
                <a:cs typeface="Times"/>
              </a:rPr>
              <a:t>16-day tracks at 15-day Intervals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196227"/>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 name="Picture 1" descr="Fig5-14ab_3x-2mo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387799"/>
          </a:xfrm>
          <a:prstGeom prst="rect">
            <a:avLst/>
          </a:prstGeom>
        </p:spPr>
      </p:pic>
    </p:spTree>
    <p:extLst>
      <p:ext uri="{BB962C8B-B14F-4D97-AF65-F5344CB8AC3E}">
        <p14:creationId xmlns:p14="http://schemas.microsoft.com/office/powerpoint/2010/main" val="325579523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871326"/>
          </a:xfrm>
        </p:spPr>
        <p:txBody>
          <a:bodyPr>
            <a:normAutofit/>
          </a:bodyPr>
          <a:lstStyle/>
          <a:p>
            <a:r>
              <a:rPr lang="en-US" sz="3600" dirty="0" smtClean="0">
                <a:latin typeface="Times"/>
                <a:cs typeface="Times"/>
              </a:rPr>
              <a:t>Low Activity After Kraken</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196227"/>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 name="Picture 1" descr="Fig5-14c_3x-2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6942" y="1421528"/>
            <a:ext cx="6666598" cy="515351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8013337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546424"/>
          </a:xfrm>
        </p:spPr>
        <p:txBody>
          <a:bodyPr>
            <a:normAutofit fontScale="90000"/>
          </a:bodyPr>
          <a:lstStyle/>
          <a:p>
            <a:r>
              <a:rPr lang="en-US" sz="3600" dirty="0" smtClean="0">
                <a:latin typeface="Times"/>
                <a:cs typeface="Times"/>
              </a:rPr>
              <a:t>Sub-Regions for Time Series Statistics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856558"/>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5-15_3x-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7200" y="1078082"/>
            <a:ext cx="5666232" cy="5562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5312302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2987" y="334161"/>
            <a:ext cx="2288769" cy="3564654"/>
          </a:xfrm>
          <a:solidFill>
            <a:schemeClr val="accent1">
              <a:lumMod val="20000"/>
              <a:lumOff val="80000"/>
            </a:schemeClr>
          </a:solidFill>
          <a:ln w="9525" cmpd="sng">
            <a:solidFill>
              <a:srgbClr val="FF0000"/>
            </a:solidFill>
          </a:ln>
        </p:spPr>
        <p:txBody>
          <a:bodyPr>
            <a:normAutofit/>
          </a:bodyPr>
          <a:lstStyle/>
          <a:p>
            <a:r>
              <a:rPr lang="en-US" sz="3600" dirty="0" smtClean="0">
                <a:latin typeface="Times"/>
                <a:cs typeface="Times"/>
              </a:rPr>
              <a:t>Time Series of MKE &amp; EKE for the 3 Sub-Regions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pic>
        <p:nvPicPr>
          <p:cNvPr id="2" name="Picture 1" descr="Fig5-16_3x-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4231" y="334161"/>
            <a:ext cx="5754624" cy="618439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9199987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5"/>
            <a:ext cx="7772400" cy="841789"/>
          </a:xfrm>
        </p:spPr>
        <p:txBody>
          <a:bodyPr>
            <a:normAutofit/>
          </a:bodyPr>
          <a:lstStyle/>
          <a:p>
            <a:r>
              <a:rPr lang="en-US" sz="3600" dirty="0" smtClean="0">
                <a:latin typeface="Times"/>
                <a:cs typeface="Times"/>
              </a:rPr>
              <a:t>Deep Means and Variances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255300"/>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8" name="Picture 7" descr="Fig5-17_3x-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00" y="1573057"/>
            <a:ext cx="7571232" cy="4751832"/>
          </a:xfrm>
          <a:prstGeom prst="rect">
            <a:avLst/>
          </a:prstGeom>
        </p:spPr>
      </p:pic>
      <p:pic>
        <p:nvPicPr>
          <p:cNvPr id="10" name="Picture 9" descr="Fig5-17_3x-5_ovly.png"/>
          <p:cNvPicPr>
            <a:picLocks noChangeAspect="1"/>
          </p:cNvPicPr>
          <p:nvPr/>
        </p:nvPicPr>
        <p:blipFill>
          <a:blip r:embed="rId4">
            <a:extLst>
              <a:ext uri="{BEBA8EAE-BF5A-486C-A8C5-ECC9F3942E4B}">
                <a14:imgProps xmlns:a14="http://schemas.microsoft.com/office/drawing/2010/main">
                  <a14:imgLayer r:embed="rId5">
                    <a14:imgEffect>
                      <a14:backgroundRemoval t="306" b="100000" l="0" r="24153">
                        <a14:foregroundMark x1="71267" y1="34251" x2="71267" y2="34251"/>
                      </a14:backgroundRemoval>
                    </a14:imgEffect>
                  </a14:imgLayer>
                </a14:imgProps>
              </a:ext>
              <a:ext uri="{28A0092B-C50C-407E-A947-70E740481C1C}">
                <a14:useLocalDpi xmlns:a14="http://schemas.microsoft.com/office/drawing/2010/main" val="0"/>
              </a:ext>
            </a:extLst>
          </a:blip>
          <a:stretch>
            <a:fillRect/>
          </a:stretch>
        </p:blipFill>
        <p:spPr>
          <a:xfrm>
            <a:off x="2310792" y="3537492"/>
            <a:ext cx="4858512" cy="996696"/>
          </a:xfrm>
          <a:prstGeom prst="rect">
            <a:avLst/>
          </a:prstGeom>
        </p:spPr>
      </p:pic>
      <p:pic>
        <p:nvPicPr>
          <p:cNvPr id="11" name="Picture 10" descr="Fig5-17_3x-5_ovlyR.png"/>
          <p:cNvPicPr>
            <a:picLocks noChangeAspect="1"/>
          </p:cNvPicPr>
          <p:nvPr/>
        </p:nvPicPr>
        <p:blipFill>
          <a:blip r:embed="rId6">
            <a:extLst>
              <a:ext uri="{BEBA8EAE-BF5A-486C-A8C5-ECC9F3942E4B}">
                <a14:imgProps xmlns:a14="http://schemas.microsoft.com/office/drawing/2010/main">
                  <a14:imgLayer r:embed="rId7">
                    <a14:imgEffect>
                      <a14:backgroundRemoval t="0" b="100000" l="0" r="100000">
                        <a14:foregroundMark x1="13071" y1="19084" x2="13071" y2="19084"/>
                      </a14:backgroundRemoval>
                    </a14:imgEffect>
                  </a14:imgLayer>
                </a14:imgProps>
              </a:ext>
              <a:ext uri="{28A0092B-C50C-407E-A947-70E740481C1C}">
                <a14:useLocalDpi xmlns:a14="http://schemas.microsoft.com/office/drawing/2010/main" val="0"/>
              </a:ext>
            </a:extLst>
          </a:blip>
          <a:stretch>
            <a:fillRect/>
          </a:stretch>
        </p:blipFill>
        <p:spPr>
          <a:xfrm>
            <a:off x="5670636" y="3747336"/>
            <a:ext cx="1469136" cy="798576"/>
          </a:xfrm>
          <a:prstGeom prst="rect">
            <a:avLst/>
          </a:prstGeom>
        </p:spPr>
      </p:pic>
    </p:spTree>
    <p:extLst>
      <p:ext uri="{BB962C8B-B14F-4D97-AF65-F5344CB8AC3E}">
        <p14:creationId xmlns:p14="http://schemas.microsoft.com/office/powerpoint/2010/main" val="16110402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10092" y="689646"/>
            <a:ext cx="2362600" cy="3263780"/>
          </a:xfrm>
          <a:solidFill>
            <a:schemeClr val="accent1">
              <a:lumMod val="20000"/>
              <a:lumOff val="80000"/>
            </a:schemeClr>
          </a:solidFill>
          <a:ln w="9525" cmpd="sng">
            <a:solidFill>
              <a:srgbClr val="FF0000"/>
            </a:solidFill>
          </a:ln>
        </p:spPr>
        <p:txBody>
          <a:bodyPr>
            <a:normAutofit/>
          </a:bodyPr>
          <a:lstStyle/>
          <a:p>
            <a:r>
              <a:rPr lang="en-US" sz="3600" dirty="0" smtClean="0">
                <a:latin typeface="Times"/>
                <a:cs typeface="Times"/>
              </a:rPr>
              <a:t>TRW Trajectories South of Mississippi Delta</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pic>
        <p:nvPicPr>
          <p:cNvPr id="2" name="Picture 1" descr="Fig5-18_3x-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9608" y="689646"/>
            <a:ext cx="5498592" cy="569671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628455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871326"/>
          </a:xfrm>
        </p:spPr>
        <p:txBody>
          <a:bodyPr>
            <a:normAutofit/>
          </a:bodyPr>
          <a:lstStyle/>
          <a:p>
            <a:r>
              <a:rPr lang="en-US" sz="3600" dirty="0" smtClean="0">
                <a:latin typeface="Times"/>
                <a:cs typeface="Times"/>
              </a:rPr>
              <a:t>Sequence of 10-day 2500-m Trajectories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196227"/>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5-19_3x-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456688"/>
            <a:ext cx="7924800" cy="497128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6010475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871326"/>
          </a:xfrm>
        </p:spPr>
        <p:txBody>
          <a:bodyPr>
            <a:normAutofit/>
          </a:bodyPr>
          <a:lstStyle/>
          <a:p>
            <a:r>
              <a:rPr lang="en-US" sz="3600" dirty="0" smtClean="0">
                <a:latin typeface="Times"/>
                <a:cs typeface="Times"/>
              </a:rPr>
              <a:t>TRW Velocities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196227"/>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 name="Picture 1" descr="Fig5-20_3x-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00" y="1613224"/>
            <a:ext cx="7729728" cy="47244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7708386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95325" y="424077"/>
            <a:ext cx="2451196" cy="3500071"/>
          </a:xfrm>
          <a:solidFill>
            <a:schemeClr val="bg2">
              <a:lumMod val="20000"/>
              <a:lumOff val="80000"/>
            </a:schemeClr>
          </a:solidFill>
          <a:ln>
            <a:solidFill>
              <a:srgbClr val="FF0000"/>
            </a:solidFill>
          </a:ln>
        </p:spPr>
        <p:txBody>
          <a:bodyPr>
            <a:normAutofit/>
          </a:bodyPr>
          <a:lstStyle/>
          <a:p>
            <a:r>
              <a:rPr lang="en-US" sz="3600" dirty="0" smtClean="0">
                <a:latin typeface="Times"/>
                <a:cs typeface="Times"/>
              </a:rPr>
              <a:t>TRW-Like Trajectories during the formation of Kraken</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pic>
        <p:nvPicPr>
          <p:cNvPr id="4" name="Picture 3" descr="Fig5-21_3x-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1383" y="424077"/>
            <a:ext cx="5806440" cy="60045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4277081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95325" y="708875"/>
            <a:ext cx="2451196" cy="3160403"/>
          </a:xfrm>
          <a:solidFill>
            <a:schemeClr val="bg2">
              <a:lumMod val="20000"/>
              <a:lumOff val="80000"/>
            </a:schemeClr>
          </a:solidFill>
          <a:ln>
            <a:solidFill>
              <a:srgbClr val="FF0000"/>
            </a:solidFill>
          </a:ln>
        </p:spPr>
        <p:txBody>
          <a:bodyPr>
            <a:normAutofit fontScale="90000"/>
          </a:bodyPr>
          <a:lstStyle/>
          <a:p>
            <a:r>
              <a:rPr lang="en-US" sz="3600" dirty="0" smtClean="0">
                <a:latin typeface="Times"/>
                <a:cs typeface="Times"/>
              </a:rPr>
              <a:t>LC Meander Trough Baroclinic Instability Cyclone</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pic>
        <p:nvPicPr>
          <p:cNvPr id="2" name="Picture 1" descr="Fig5-23_3x-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3128" y="76200"/>
            <a:ext cx="5794248" cy="669645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5907095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457200" y="436563"/>
            <a:ext cx="8229600" cy="558800"/>
          </a:xfrm>
        </p:spPr>
        <p:txBody>
          <a:bodyPr>
            <a:noAutofit/>
          </a:bodyPr>
          <a:lstStyle/>
          <a:p>
            <a:pPr eaLnBrk="1" hangingPunct="1"/>
            <a:r>
              <a:rPr lang="en-US" sz="4000" dirty="0" smtClean="0">
                <a:latin typeface="Times"/>
                <a:ea typeface="ＭＳ Ｐゴシック" charset="0"/>
                <a:cs typeface="Times"/>
              </a:rPr>
              <a:t>Principal Investigators</a:t>
            </a:r>
            <a:endParaRPr lang="en-US" sz="4000" dirty="0">
              <a:latin typeface="Times"/>
              <a:ea typeface="ＭＳ Ｐゴシック" charset="0"/>
              <a:cs typeface="Times"/>
            </a:endParaRPr>
          </a:p>
        </p:txBody>
      </p:sp>
      <p:sp>
        <p:nvSpPr>
          <p:cNvPr id="70659" name="Rectangle 3"/>
          <p:cNvSpPr>
            <a:spLocks noGrp="1" noChangeArrowheads="1"/>
          </p:cNvSpPr>
          <p:nvPr>
            <p:ph type="body" idx="4294967295"/>
          </p:nvPr>
        </p:nvSpPr>
        <p:spPr>
          <a:xfrm>
            <a:off x="762000" y="1439333"/>
            <a:ext cx="7734300" cy="3927633"/>
          </a:xfrm>
        </p:spPr>
        <p:txBody>
          <a:bodyPr>
            <a:normAutofit/>
          </a:bodyPr>
          <a:lstStyle/>
          <a:p>
            <a:pPr marL="0" indent="0" eaLnBrk="1" hangingPunct="1">
              <a:lnSpc>
                <a:spcPct val="90000"/>
              </a:lnSpc>
              <a:spcAft>
                <a:spcPct val="20000"/>
              </a:spcAft>
              <a:buFont typeface="Wingdings" charset="0"/>
              <a:buNone/>
            </a:pPr>
            <a:r>
              <a:rPr lang="en-US" sz="2400" dirty="0" smtClean="0">
                <a:latin typeface="Times"/>
                <a:ea typeface="ＭＳ Ｐゴシック" charset="0"/>
                <a:cs typeface="Times"/>
              </a:rPr>
              <a:t>Peter </a:t>
            </a:r>
            <a:r>
              <a:rPr lang="en-US" sz="2400" dirty="0">
                <a:latin typeface="Times"/>
                <a:ea typeface="ＭＳ Ｐゴシック" charset="0"/>
                <a:cs typeface="Times"/>
              </a:rPr>
              <a:t>Hamilton – </a:t>
            </a:r>
            <a:r>
              <a:rPr lang="en-US" sz="2400" dirty="0" err="1" smtClean="0">
                <a:latin typeface="Times"/>
                <a:ea typeface="ＭＳ Ｐゴシック" charset="0"/>
                <a:cs typeface="Times"/>
              </a:rPr>
              <a:t>Leidos</a:t>
            </a: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r>
              <a:rPr lang="en-US" sz="2400" dirty="0" smtClean="0">
                <a:latin typeface="Times"/>
                <a:ea typeface="ＭＳ Ｐゴシック" charset="0"/>
                <a:cs typeface="Times"/>
              </a:rPr>
              <a:t>Amy Bower and Heather </a:t>
            </a:r>
            <a:r>
              <a:rPr lang="en-US" sz="2400" dirty="0" err="1" smtClean="0">
                <a:latin typeface="Times"/>
                <a:ea typeface="ＭＳ Ｐゴシック" charset="0"/>
                <a:cs typeface="Times"/>
              </a:rPr>
              <a:t>Furey</a:t>
            </a:r>
            <a:r>
              <a:rPr lang="en-US" sz="2400" dirty="0" smtClean="0">
                <a:latin typeface="Times"/>
                <a:ea typeface="ＭＳ Ｐゴシック" charset="0"/>
                <a:cs typeface="Times"/>
              </a:rPr>
              <a:t> </a:t>
            </a:r>
            <a:r>
              <a:rPr lang="en-US" sz="2400" dirty="0">
                <a:latin typeface="Times"/>
                <a:ea typeface="ＭＳ Ｐゴシック" charset="0"/>
                <a:cs typeface="Times"/>
              </a:rPr>
              <a:t>– </a:t>
            </a:r>
            <a:r>
              <a:rPr lang="en-US" sz="2400" dirty="0" smtClean="0">
                <a:latin typeface="Times"/>
                <a:ea typeface="ＭＳ Ｐゴシック" charset="0"/>
                <a:cs typeface="Times"/>
              </a:rPr>
              <a:t>WHOI</a:t>
            </a: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smtClean="0">
              <a:latin typeface="Times"/>
              <a:ea typeface="ＭＳ Ｐゴシック" charset="0"/>
              <a:cs typeface="Times"/>
            </a:endParaRPr>
          </a:p>
          <a:p>
            <a:pPr marL="0" indent="0" eaLnBrk="1" hangingPunct="1">
              <a:lnSpc>
                <a:spcPct val="90000"/>
              </a:lnSpc>
              <a:spcAft>
                <a:spcPct val="20000"/>
              </a:spcAft>
              <a:buFont typeface="Wingdings" charset="0"/>
              <a:buNone/>
            </a:pPr>
            <a:r>
              <a:rPr lang="en-US" sz="2400" dirty="0" smtClean="0">
                <a:latin typeface="Times"/>
                <a:ea typeface="ＭＳ Ｐゴシック" charset="0"/>
                <a:cs typeface="Times"/>
              </a:rPr>
              <a:t>Robert </a:t>
            </a:r>
            <a:r>
              <a:rPr lang="en-US" sz="2400" dirty="0" err="1">
                <a:latin typeface="Times"/>
                <a:ea typeface="ＭＳ Ｐゴシック" charset="0"/>
                <a:cs typeface="Times"/>
              </a:rPr>
              <a:t>Leben</a:t>
            </a:r>
            <a:r>
              <a:rPr lang="en-US" sz="2400" dirty="0">
                <a:latin typeface="Times"/>
                <a:ea typeface="ＭＳ Ｐゴシック" charset="0"/>
                <a:cs typeface="Times"/>
              </a:rPr>
              <a:t> – </a:t>
            </a:r>
            <a:r>
              <a:rPr lang="en-US" sz="2400" dirty="0" smtClean="0">
                <a:latin typeface="Times"/>
                <a:ea typeface="ＭＳ Ｐゴシック" charset="0"/>
                <a:cs typeface="Times"/>
              </a:rPr>
              <a:t>U. Colorado (CCAR)</a:t>
            </a: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r>
              <a:rPr lang="en-US" sz="2400" dirty="0" smtClean="0">
                <a:latin typeface="Times"/>
                <a:ea typeface="ＭＳ Ｐゴシック" charset="0"/>
                <a:cs typeface="Times"/>
              </a:rPr>
              <a:t>Paula Pérez-</a:t>
            </a:r>
            <a:r>
              <a:rPr lang="en-US" sz="2400" dirty="0" err="1" smtClean="0">
                <a:latin typeface="Times"/>
                <a:ea typeface="ＭＳ Ｐゴシック" charset="0"/>
                <a:cs typeface="Times"/>
              </a:rPr>
              <a:t>Brunius</a:t>
            </a:r>
            <a:r>
              <a:rPr lang="en-US" sz="2400" dirty="0" smtClean="0">
                <a:latin typeface="Times"/>
                <a:ea typeface="ＭＳ Ｐゴシック" charset="0"/>
                <a:cs typeface="Times"/>
              </a:rPr>
              <a:t> </a:t>
            </a:r>
            <a:r>
              <a:rPr lang="en-US" sz="2400" dirty="0">
                <a:latin typeface="Times"/>
                <a:ea typeface="ＭＳ Ｐゴシック" charset="0"/>
                <a:cs typeface="Times"/>
              </a:rPr>
              <a:t>- </a:t>
            </a:r>
            <a:r>
              <a:rPr lang="en-US" sz="2400" dirty="0" smtClean="0">
                <a:latin typeface="Times"/>
                <a:ea typeface="ＭＳ Ｐゴシック" charset="0"/>
                <a:cs typeface="Times"/>
              </a:rPr>
              <a:t>CICESE</a:t>
            </a: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r>
              <a:rPr lang="en-US" sz="2400" dirty="0">
                <a:latin typeface="Times"/>
                <a:ea typeface="ＭＳ Ｐゴシック" charset="0"/>
                <a:cs typeface="Times"/>
              </a:rPr>
              <a:t>	</a:t>
            </a:r>
          </a:p>
        </p:txBody>
      </p:sp>
      <p:cxnSp>
        <p:nvCxnSpPr>
          <p:cNvPr id="3" name="Straight Connector 2"/>
          <p:cNvCxnSpPr/>
          <p:nvPr/>
        </p:nvCxnSpPr>
        <p:spPr>
          <a:xfrm>
            <a:off x="762000" y="1241778"/>
            <a:ext cx="77343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15332" y="324904"/>
            <a:ext cx="7772400" cy="945166"/>
          </a:xfrm>
        </p:spPr>
        <p:txBody>
          <a:bodyPr>
            <a:normAutofit/>
          </a:bodyPr>
          <a:lstStyle/>
          <a:p>
            <a:r>
              <a:rPr lang="en-US" sz="3600" dirty="0" smtClean="0">
                <a:latin typeface="Times"/>
                <a:cs typeface="Times"/>
              </a:rPr>
              <a:t>LC Cyclone Velocities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388214"/>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 name="Picture 1" descr="Fig5-24_3x-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920" y="1875566"/>
            <a:ext cx="8409201" cy="4083816"/>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6158858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15332" y="324904"/>
            <a:ext cx="7772400" cy="945166"/>
          </a:xfrm>
        </p:spPr>
        <p:txBody>
          <a:bodyPr>
            <a:normAutofit/>
          </a:bodyPr>
          <a:lstStyle/>
          <a:p>
            <a:r>
              <a:rPr lang="en-US" sz="3600" dirty="0" smtClean="0">
                <a:latin typeface="Times"/>
                <a:cs typeface="Times"/>
              </a:rPr>
              <a:t>Cyclone Crossing the LC</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388214"/>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3-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1683" y="1816100"/>
            <a:ext cx="5460635" cy="4570690"/>
          </a:xfrm>
          <a:prstGeom prst="rect">
            <a:avLst/>
          </a:prstGeom>
          <a:effectLst>
            <a:outerShdw blurRad="50800" dist="38100" dir="2700000" algn="tl" rotWithShape="0">
              <a:prstClr val="black">
                <a:alpha val="40000"/>
              </a:prstClr>
            </a:outerShdw>
          </a:effectLst>
        </p:spPr>
      </p:pic>
      <p:sp>
        <p:nvSpPr>
          <p:cNvPr id="2" name="TextBox 1"/>
          <p:cNvSpPr txBox="1"/>
          <p:nvPr/>
        </p:nvSpPr>
        <p:spPr>
          <a:xfrm>
            <a:off x="2978764" y="1477404"/>
            <a:ext cx="3353991" cy="369332"/>
          </a:xfrm>
          <a:prstGeom prst="rect">
            <a:avLst/>
          </a:prstGeom>
          <a:noFill/>
        </p:spPr>
        <p:txBody>
          <a:bodyPr wrap="none" rtlCol="0">
            <a:spAutoFit/>
          </a:bodyPr>
          <a:lstStyle/>
          <a:p>
            <a:r>
              <a:rPr lang="en-US" dirty="0" smtClean="0">
                <a:latin typeface="Arial"/>
                <a:cs typeface="Arial"/>
              </a:rPr>
              <a:t>8 October to 7 November 2014</a:t>
            </a:r>
            <a:endParaRPr lang="en-US" dirty="0">
              <a:latin typeface="Arial"/>
              <a:cs typeface="Arial"/>
            </a:endParaRPr>
          </a:p>
        </p:txBody>
      </p:sp>
    </p:spTree>
    <p:extLst>
      <p:ext uri="{BB962C8B-B14F-4D97-AF65-F5344CB8AC3E}">
        <p14:creationId xmlns:p14="http://schemas.microsoft.com/office/powerpoint/2010/main" val="197927143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15332" y="324904"/>
            <a:ext cx="7772400" cy="694104"/>
          </a:xfrm>
        </p:spPr>
        <p:txBody>
          <a:bodyPr>
            <a:normAutofit/>
          </a:bodyPr>
          <a:lstStyle/>
          <a:p>
            <a:r>
              <a:rPr lang="en-US" sz="3600" dirty="0" smtClean="0">
                <a:latin typeface="Times"/>
                <a:cs typeface="Times"/>
              </a:rPr>
              <a:t>LC “Tip” Anticyclone</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24977" y="1137154"/>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5-25_3x-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87" y="1329142"/>
            <a:ext cx="8302108" cy="523290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4821628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15332" y="324904"/>
            <a:ext cx="7772400" cy="694104"/>
          </a:xfrm>
        </p:spPr>
        <p:txBody>
          <a:bodyPr>
            <a:normAutofit/>
          </a:bodyPr>
          <a:lstStyle/>
          <a:p>
            <a:r>
              <a:rPr lang="en-US" sz="3600" dirty="0" smtClean="0">
                <a:latin typeface="Times"/>
                <a:cs typeface="Times"/>
              </a:rPr>
              <a:t>LC “Tip” Anticyclone Velocities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24977" y="1137154"/>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 name="Picture 1" descr="Fig5-26_3x-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500" y="1410026"/>
            <a:ext cx="5702808" cy="51297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9656378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457200" y="436563"/>
            <a:ext cx="8229600" cy="558800"/>
          </a:xfrm>
        </p:spPr>
        <p:txBody>
          <a:bodyPr>
            <a:noAutofit/>
          </a:bodyPr>
          <a:lstStyle/>
          <a:p>
            <a:pPr eaLnBrk="1" hangingPunct="1"/>
            <a:r>
              <a:rPr lang="en-US" sz="4000" dirty="0" smtClean="0">
                <a:latin typeface="Times"/>
                <a:ea typeface="ＭＳ Ｐゴシック" charset="0"/>
                <a:cs typeface="Times"/>
              </a:rPr>
              <a:t>Summary</a:t>
            </a:r>
            <a:endParaRPr lang="en-US" sz="4000" dirty="0">
              <a:latin typeface="Times"/>
              <a:ea typeface="ＭＳ Ｐゴシック" charset="0"/>
              <a:cs typeface="Times"/>
            </a:endParaRPr>
          </a:p>
        </p:txBody>
      </p:sp>
      <p:sp>
        <p:nvSpPr>
          <p:cNvPr id="70659" name="Rectangle 3"/>
          <p:cNvSpPr>
            <a:spLocks noGrp="1" noChangeArrowheads="1"/>
          </p:cNvSpPr>
          <p:nvPr>
            <p:ph type="body" idx="4294967295"/>
          </p:nvPr>
        </p:nvSpPr>
        <p:spPr>
          <a:xfrm>
            <a:off x="580074" y="1439333"/>
            <a:ext cx="8324842" cy="4832630"/>
          </a:xfrm>
        </p:spPr>
        <p:txBody>
          <a:bodyPr>
            <a:normAutofit fontScale="25000" lnSpcReduction="20000"/>
          </a:bodyPr>
          <a:lstStyle/>
          <a:p>
            <a:pPr marL="0" indent="0">
              <a:lnSpc>
                <a:spcPct val="90000"/>
              </a:lnSpc>
              <a:spcAft>
                <a:spcPct val="20000"/>
              </a:spcAft>
              <a:buClr>
                <a:schemeClr val="bg1"/>
              </a:buClr>
              <a:buNone/>
            </a:pPr>
            <a:r>
              <a:rPr lang="en-US" sz="9600" dirty="0" smtClean="0">
                <a:latin typeface="Times"/>
                <a:ea typeface="ＭＳ Ｐゴシック" charset="0"/>
                <a:cs typeface="Times"/>
              </a:rPr>
              <a:t>Implications:</a:t>
            </a:r>
            <a:br>
              <a:rPr lang="en-US" sz="9600" dirty="0" smtClean="0">
                <a:latin typeface="Times"/>
                <a:ea typeface="ＭＳ Ｐゴシック" charset="0"/>
                <a:cs typeface="Times"/>
              </a:rPr>
            </a:br>
            <a:endParaRPr lang="en-US" sz="9600" dirty="0" smtClean="0">
              <a:latin typeface="Times"/>
              <a:ea typeface="ＭＳ Ｐゴシック" charset="0"/>
              <a:cs typeface="Times"/>
            </a:endParaRPr>
          </a:p>
          <a:p>
            <a:pPr>
              <a:lnSpc>
                <a:spcPct val="140000"/>
              </a:lnSpc>
              <a:spcAft>
                <a:spcPct val="20000"/>
              </a:spcAft>
              <a:buClr>
                <a:schemeClr val="bg1"/>
              </a:buClr>
            </a:pPr>
            <a:r>
              <a:rPr lang="en-US" sz="8000" dirty="0" smtClean="0">
                <a:latin typeface="Times"/>
                <a:ea typeface="ＭＳ Ｐゴシック" charset="0"/>
                <a:cs typeface="Times"/>
              </a:rPr>
              <a:t>Mean Circulation Under the LC consistent with PV Conservation</a:t>
            </a:r>
          </a:p>
          <a:p>
            <a:pPr>
              <a:lnSpc>
                <a:spcPct val="140000"/>
              </a:lnSpc>
              <a:spcAft>
                <a:spcPct val="20000"/>
              </a:spcAft>
              <a:buClr>
                <a:schemeClr val="bg1"/>
              </a:buClr>
            </a:pPr>
            <a:r>
              <a:rPr lang="en-US" sz="8000" dirty="0" smtClean="0">
                <a:latin typeface="Times"/>
                <a:ea typeface="ＭＳ Ｐゴシック" charset="0"/>
                <a:cs typeface="Times"/>
              </a:rPr>
              <a:t>Both “Tip” Anticyclones and Baroclinic Instability Eddies after a LC Eddy Detachment Radiate TRWs towards the Sigsbee Escarpment.</a:t>
            </a:r>
          </a:p>
          <a:p>
            <a:pPr>
              <a:lnSpc>
                <a:spcPct val="140000"/>
              </a:lnSpc>
              <a:spcAft>
                <a:spcPct val="20000"/>
              </a:spcAft>
              <a:buClr>
                <a:schemeClr val="bg1"/>
              </a:buClr>
            </a:pPr>
            <a:r>
              <a:rPr lang="en-US" sz="8000" dirty="0" smtClean="0">
                <a:latin typeface="Times"/>
                <a:ea typeface="ＭＳ Ｐゴシック" charset="0"/>
                <a:cs typeface="Times"/>
              </a:rPr>
              <a:t>TRWs Flux Momentum but not Mass</a:t>
            </a:r>
          </a:p>
          <a:p>
            <a:pPr>
              <a:lnSpc>
                <a:spcPct val="140000"/>
              </a:lnSpc>
              <a:spcAft>
                <a:spcPct val="20000"/>
              </a:spcAft>
              <a:buClr>
                <a:schemeClr val="bg1"/>
              </a:buClr>
            </a:pPr>
            <a:r>
              <a:rPr lang="en-US" sz="8000" dirty="0" smtClean="0">
                <a:latin typeface="Times"/>
                <a:ea typeface="ＭＳ Ｐゴシック" charset="0"/>
                <a:cs typeface="Times"/>
              </a:rPr>
              <a:t>Rectification of TRWs may be Forcing the Western Basin Cyclonic Boundary Current</a:t>
            </a:r>
          </a:p>
          <a:p>
            <a:pPr>
              <a:lnSpc>
                <a:spcPct val="140000"/>
              </a:lnSpc>
              <a:spcAft>
                <a:spcPct val="20000"/>
              </a:spcAft>
              <a:buClr>
                <a:schemeClr val="bg1"/>
              </a:buClr>
            </a:pPr>
            <a:r>
              <a:rPr lang="en-US" sz="8000" dirty="0" smtClean="0">
                <a:latin typeface="Times"/>
                <a:ea typeface="ＭＳ Ｐゴシック" charset="0"/>
                <a:cs typeface="Times"/>
              </a:rPr>
              <a:t>Lower Thermocline Hydrography not well correlated with SSH</a:t>
            </a:r>
          </a:p>
          <a:p>
            <a:pPr marL="0" indent="0">
              <a:lnSpc>
                <a:spcPct val="140000"/>
              </a:lnSpc>
              <a:spcAft>
                <a:spcPct val="20000"/>
              </a:spcAft>
              <a:buClr>
                <a:schemeClr val="bg1"/>
              </a:buClr>
              <a:buNone/>
            </a:pPr>
            <a:endParaRPr lang="en-US" sz="4200" dirty="0" smtClean="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smtClean="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r>
              <a:rPr lang="en-US" sz="2400" dirty="0">
                <a:latin typeface="Times"/>
                <a:ea typeface="ＭＳ Ｐゴシック" charset="0"/>
                <a:cs typeface="Times"/>
              </a:rPr>
              <a:t>	</a:t>
            </a:r>
          </a:p>
        </p:txBody>
      </p:sp>
      <p:cxnSp>
        <p:nvCxnSpPr>
          <p:cNvPr id="3" name="Straight Connector 2"/>
          <p:cNvCxnSpPr/>
          <p:nvPr/>
        </p:nvCxnSpPr>
        <p:spPr>
          <a:xfrm>
            <a:off x="762000" y="1241778"/>
            <a:ext cx="77343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491665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457200" y="436563"/>
            <a:ext cx="8229600" cy="558800"/>
          </a:xfrm>
        </p:spPr>
        <p:txBody>
          <a:bodyPr>
            <a:noAutofit/>
          </a:bodyPr>
          <a:lstStyle/>
          <a:p>
            <a:pPr eaLnBrk="1" hangingPunct="1"/>
            <a:r>
              <a:rPr lang="en-US" sz="4000" dirty="0" smtClean="0">
                <a:latin typeface="Times"/>
                <a:ea typeface="ＭＳ Ｐゴシック" charset="0"/>
                <a:cs typeface="Times"/>
              </a:rPr>
              <a:t>Outline</a:t>
            </a:r>
            <a:endParaRPr lang="en-US" sz="4000" dirty="0">
              <a:latin typeface="Times"/>
              <a:ea typeface="ＭＳ Ｐゴシック" charset="0"/>
              <a:cs typeface="Times"/>
            </a:endParaRPr>
          </a:p>
        </p:txBody>
      </p:sp>
      <p:sp>
        <p:nvSpPr>
          <p:cNvPr id="70659" name="Rectangle 3"/>
          <p:cNvSpPr>
            <a:spLocks noGrp="1" noChangeArrowheads="1"/>
          </p:cNvSpPr>
          <p:nvPr>
            <p:ph type="body" idx="4294967295"/>
          </p:nvPr>
        </p:nvSpPr>
        <p:spPr>
          <a:xfrm>
            <a:off x="580074" y="1439333"/>
            <a:ext cx="8324842" cy="4832630"/>
          </a:xfrm>
        </p:spPr>
        <p:txBody>
          <a:bodyPr>
            <a:normAutofit fontScale="25000" lnSpcReduction="20000"/>
          </a:bodyPr>
          <a:lstStyle/>
          <a:p>
            <a:pPr marL="0" indent="0">
              <a:lnSpc>
                <a:spcPct val="140000"/>
              </a:lnSpc>
              <a:spcAft>
                <a:spcPct val="20000"/>
              </a:spcAft>
              <a:buClr>
                <a:schemeClr val="bg1"/>
              </a:buClr>
              <a:buNone/>
            </a:pPr>
            <a:r>
              <a:rPr lang="en-US" sz="9600" dirty="0">
                <a:latin typeface="Times"/>
                <a:ea typeface="ＭＳ Ｐゴシック" charset="0"/>
                <a:cs typeface="Times"/>
              </a:rPr>
              <a:t>Hydrography from APEX Profiling Floats</a:t>
            </a:r>
          </a:p>
          <a:p>
            <a:pPr>
              <a:lnSpc>
                <a:spcPct val="140000"/>
              </a:lnSpc>
              <a:spcAft>
                <a:spcPct val="20000"/>
              </a:spcAft>
              <a:buClr>
                <a:schemeClr val="bg1"/>
              </a:buClr>
              <a:buFont typeface="Wingdings" charset="2"/>
              <a:buChar char="§"/>
            </a:pPr>
            <a:r>
              <a:rPr lang="en-US" sz="8000" dirty="0">
                <a:latin typeface="Times"/>
                <a:ea typeface="ＭＳ Ｐゴシック" charset="0"/>
                <a:cs typeface="Times"/>
              </a:rPr>
              <a:t>Lower Thermocline Depth correlated with 1500 m Temperature Variability</a:t>
            </a:r>
          </a:p>
          <a:p>
            <a:pPr>
              <a:lnSpc>
                <a:spcPct val="140000"/>
              </a:lnSpc>
              <a:spcAft>
                <a:spcPct val="20000"/>
              </a:spcAft>
              <a:buClr>
                <a:schemeClr val="bg1"/>
              </a:buClr>
              <a:buFont typeface="Wingdings" charset="2"/>
              <a:buChar char="§"/>
            </a:pPr>
            <a:r>
              <a:rPr lang="en-US" sz="8000" dirty="0">
                <a:latin typeface="Times"/>
                <a:ea typeface="ＭＳ Ｐゴシック" charset="0"/>
                <a:cs typeface="Times"/>
              </a:rPr>
              <a:t>Lower Thermocline Depth not strongly correlated with SSH anomaly</a:t>
            </a:r>
          </a:p>
          <a:p>
            <a:pPr marL="0" indent="0" eaLnBrk="1" hangingPunct="1">
              <a:lnSpc>
                <a:spcPct val="90000"/>
              </a:lnSpc>
              <a:spcAft>
                <a:spcPct val="20000"/>
              </a:spcAft>
              <a:buNone/>
            </a:pPr>
            <a:endParaRPr lang="en-US" sz="9600" dirty="0" smtClean="0">
              <a:latin typeface="Times"/>
              <a:ea typeface="ＭＳ Ｐゴシック" charset="0"/>
              <a:cs typeface="Times"/>
            </a:endParaRPr>
          </a:p>
          <a:p>
            <a:pPr marL="0" indent="0" eaLnBrk="1" hangingPunct="1">
              <a:lnSpc>
                <a:spcPct val="90000"/>
              </a:lnSpc>
              <a:spcAft>
                <a:spcPct val="20000"/>
              </a:spcAft>
              <a:buFont typeface="Wingdings" charset="0"/>
              <a:buNone/>
            </a:pPr>
            <a:r>
              <a:rPr lang="en-US" sz="9600" dirty="0" smtClean="0">
                <a:latin typeface="Times"/>
                <a:ea typeface="ＭＳ Ｐゴシック" charset="0"/>
                <a:cs typeface="Times"/>
              </a:rPr>
              <a:t>Eastern Gulf Circulation Events from 1500 and 2500 m RAFOS</a:t>
            </a:r>
          </a:p>
          <a:p>
            <a:pPr>
              <a:lnSpc>
                <a:spcPct val="140000"/>
              </a:lnSpc>
              <a:spcAft>
                <a:spcPct val="20000"/>
              </a:spcAft>
              <a:buClr>
                <a:schemeClr val="bg1"/>
              </a:buClr>
              <a:buFont typeface="Wingdings" charset="2"/>
              <a:buChar char="§"/>
            </a:pPr>
            <a:r>
              <a:rPr lang="en-US" sz="8000" dirty="0" smtClean="0">
                <a:latin typeface="Times"/>
                <a:ea typeface="ＭＳ Ｐゴシック" charset="0"/>
                <a:cs typeface="Times"/>
              </a:rPr>
              <a:t>Variability and Mean Flows</a:t>
            </a:r>
          </a:p>
          <a:p>
            <a:pPr>
              <a:lnSpc>
                <a:spcPct val="140000"/>
              </a:lnSpc>
              <a:spcAft>
                <a:spcPct val="20000"/>
              </a:spcAft>
              <a:buClr>
                <a:schemeClr val="bg1"/>
              </a:buClr>
              <a:buFont typeface="Wingdings" charset="2"/>
              <a:buChar char="§"/>
            </a:pPr>
            <a:r>
              <a:rPr lang="en-US" sz="8000" dirty="0" smtClean="0">
                <a:latin typeface="Times"/>
                <a:ea typeface="ＭＳ Ｐゴシック" charset="0"/>
                <a:cs typeface="Times"/>
              </a:rPr>
              <a:t>Baroclinic Instability Deep Eddies Under Meandering LC Front</a:t>
            </a:r>
          </a:p>
          <a:p>
            <a:pPr>
              <a:lnSpc>
                <a:spcPct val="140000"/>
              </a:lnSpc>
              <a:spcAft>
                <a:spcPct val="20000"/>
              </a:spcAft>
              <a:buClr>
                <a:schemeClr val="bg1"/>
              </a:buClr>
              <a:buFont typeface="Wingdings" charset="2"/>
              <a:buChar char="§"/>
            </a:pPr>
            <a:r>
              <a:rPr lang="en-US" sz="8000" dirty="0" smtClean="0">
                <a:latin typeface="Times"/>
                <a:ea typeface="ＭＳ Ｐゴシック" charset="0"/>
                <a:cs typeface="Times"/>
              </a:rPr>
              <a:t>LC Leading Tip Anticyclones</a:t>
            </a:r>
          </a:p>
          <a:p>
            <a:pPr>
              <a:lnSpc>
                <a:spcPct val="140000"/>
              </a:lnSpc>
              <a:spcAft>
                <a:spcPct val="20000"/>
              </a:spcAft>
              <a:buClr>
                <a:schemeClr val="bg1"/>
              </a:buClr>
              <a:buFont typeface="Wingdings" charset="2"/>
              <a:buChar char="§"/>
            </a:pPr>
            <a:r>
              <a:rPr lang="en-US" sz="8000" dirty="0" smtClean="0">
                <a:latin typeface="Times"/>
                <a:ea typeface="ＭＳ Ｐゴシック" charset="0"/>
                <a:cs typeface="Times"/>
              </a:rPr>
              <a:t>Topographic </a:t>
            </a:r>
            <a:r>
              <a:rPr lang="en-US" sz="8000" dirty="0" err="1" smtClean="0">
                <a:latin typeface="Times"/>
                <a:ea typeface="ＭＳ Ｐゴシック" charset="0"/>
                <a:cs typeface="Times"/>
              </a:rPr>
              <a:t>Rossby</a:t>
            </a:r>
            <a:r>
              <a:rPr lang="en-US" sz="8000" dirty="0" smtClean="0">
                <a:latin typeface="Times"/>
                <a:ea typeface="ＭＳ Ｐゴシック" charset="0"/>
                <a:cs typeface="Times"/>
              </a:rPr>
              <a:t> Waves</a:t>
            </a:r>
          </a:p>
          <a:p>
            <a:pPr marL="0" indent="0">
              <a:lnSpc>
                <a:spcPct val="90000"/>
              </a:lnSpc>
              <a:spcAft>
                <a:spcPct val="20000"/>
              </a:spcAft>
              <a:buClr>
                <a:schemeClr val="bg1"/>
              </a:buClr>
              <a:buNone/>
            </a:pPr>
            <a:endParaRPr lang="en-US" sz="8000" dirty="0" smtClean="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smtClean="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endParaRPr lang="en-US" sz="2400" dirty="0">
              <a:latin typeface="Times"/>
              <a:ea typeface="ＭＳ Ｐゴシック" charset="0"/>
              <a:cs typeface="Times"/>
            </a:endParaRPr>
          </a:p>
          <a:p>
            <a:pPr marL="0" indent="0" eaLnBrk="1" hangingPunct="1">
              <a:lnSpc>
                <a:spcPct val="90000"/>
              </a:lnSpc>
              <a:spcAft>
                <a:spcPct val="20000"/>
              </a:spcAft>
              <a:buFont typeface="Wingdings" charset="0"/>
              <a:buNone/>
            </a:pPr>
            <a:r>
              <a:rPr lang="en-US" sz="2400" dirty="0">
                <a:latin typeface="Times"/>
                <a:ea typeface="ＭＳ Ｐゴシック" charset="0"/>
                <a:cs typeface="Times"/>
              </a:rPr>
              <a:t>	</a:t>
            </a:r>
          </a:p>
        </p:txBody>
      </p:sp>
      <p:cxnSp>
        <p:nvCxnSpPr>
          <p:cNvPr id="3" name="Straight Connector 2"/>
          <p:cNvCxnSpPr/>
          <p:nvPr/>
        </p:nvCxnSpPr>
        <p:spPr>
          <a:xfrm>
            <a:off x="762000" y="1241778"/>
            <a:ext cx="77343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501931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15332" y="324904"/>
            <a:ext cx="7772400" cy="694104"/>
          </a:xfrm>
        </p:spPr>
        <p:txBody>
          <a:bodyPr>
            <a:normAutofit/>
          </a:bodyPr>
          <a:lstStyle/>
          <a:p>
            <a:r>
              <a:rPr lang="en-US" sz="3600" dirty="0" smtClean="0">
                <a:latin typeface="Times"/>
                <a:cs typeface="Times"/>
              </a:rPr>
              <a:t>BOEM APEX-US Argo CTD Locations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24977" y="1078082"/>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4-8_GulfArgoLocMap_Gri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1590" y="1284837"/>
            <a:ext cx="6240821" cy="510278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6665681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24977" y="324905"/>
            <a:ext cx="7772400" cy="856554"/>
          </a:xfrm>
        </p:spPr>
        <p:txBody>
          <a:bodyPr>
            <a:normAutofit/>
          </a:bodyPr>
          <a:lstStyle/>
          <a:p>
            <a:r>
              <a:rPr lang="en-US" sz="2800" dirty="0" smtClean="0">
                <a:latin typeface="Times"/>
                <a:cs typeface="Times"/>
              </a:rPr>
              <a:t>Dynamic Height, SSH versus 6°C Isotherm Depth</a:t>
            </a:r>
            <a:endParaRPr lang="en-US" sz="28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24977" y="1181458"/>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 name="Picture 1" descr="Fig4-6_Iso6vsDynHt_SS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500" y="1653481"/>
            <a:ext cx="8509000" cy="452339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967518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24977" y="324905"/>
            <a:ext cx="7772400" cy="856554"/>
          </a:xfrm>
        </p:spPr>
        <p:txBody>
          <a:bodyPr>
            <a:normAutofit/>
          </a:bodyPr>
          <a:lstStyle/>
          <a:p>
            <a:r>
              <a:rPr lang="en-US" sz="2800" dirty="0" smtClean="0">
                <a:latin typeface="Times"/>
                <a:cs typeface="Times"/>
              </a:rPr>
              <a:t>6 °C Isotherm Depth versus Temperature at 1490 m</a:t>
            </a:r>
            <a:endParaRPr lang="en-US" sz="28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24977" y="1181458"/>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4-7_6CvsT15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420947"/>
            <a:ext cx="6537960" cy="48920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7373182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871326"/>
          </a:xfrm>
        </p:spPr>
        <p:txBody>
          <a:bodyPr>
            <a:normAutofit/>
          </a:bodyPr>
          <a:lstStyle/>
          <a:p>
            <a:r>
              <a:rPr lang="en-US" sz="3600" dirty="0" smtClean="0">
                <a:latin typeface="Times"/>
                <a:cs typeface="Times"/>
              </a:rPr>
              <a:t>RAFOS/APEX Deployment Locations</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196227"/>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2-1_HeatherRepl2.1-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900" y="1425878"/>
            <a:ext cx="8180832" cy="49682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362212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871326"/>
          </a:xfrm>
        </p:spPr>
        <p:txBody>
          <a:bodyPr>
            <a:normAutofit fontScale="90000"/>
          </a:bodyPr>
          <a:lstStyle/>
          <a:p>
            <a:r>
              <a:rPr lang="en-US" sz="3600" dirty="0" smtClean="0">
                <a:latin typeface="Times"/>
                <a:cs typeface="Times"/>
              </a:rPr>
              <a:t>RAFOS &amp; APEX 30-Day Data Coverage for October 2013</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196227"/>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2" name="Picture 1" descr="CoverFigure_Rep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3563" y="1426872"/>
            <a:ext cx="6456874" cy="51527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276711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06756"/>
            <a:ext cx="7772400" cy="871326"/>
          </a:xfrm>
        </p:spPr>
        <p:txBody>
          <a:bodyPr>
            <a:normAutofit fontScale="90000"/>
          </a:bodyPr>
          <a:lstStyle/>
          <a:p>
            <a:r>
              <a:rPr lang="en-US" sz="3600" dirty="0" smtClean="0">
                <a:latin typeface="Times"/>
                <a:cs typeface="Times"/>
              </a:rPr>
              <a:t>Number of Floats East of 90°W by Month</a:t>
            </a:r>
            <a:endParaRPr lang="en-US" sz="3600" dirty="0">
              <a:latin typeface="Times"/>
              <a:cs typeface="Times"/>
            </a:endParaRPr>
          </a:p>
        </p:txBody>
      </p:sp>
      <p:sp>
        <p:nvSpPr>
          <p:cNvPr id="5" name="TextBox 4"/>
          <p:cNvSpPr txBox="1"/>
          <p:nvPr/>
        </p:nvSpPr>
        <p:spPr>
          <a:xfrm>
            <a:off x="4326511" y="3057025"/>
            <a:ext cx="184666" cy="369332"/>
          </a:xfrm>
          <a:prstGeom prst="rect">
            <a:avLst/>
          </a:prstGeom>
          <a:noFill/>
        </p:spPr>
        <p:txBody>
          <a:bodyPr wrap="none" rtlCol="0">
            <a:spAutoFit/>
          </a:bodyPr>
          <a:lstStyle/>
          <a:p>
            <a:endParaRPr lang="en-US" dirty="0"/>
          </a:p>
        </p:txBody>
      </p:sp>
      <p:cxnSp>
        <p:nvCxnSpPr>
          <p:cNvPr id="7" name="Straight Connector 6"/>
          <p:cNvCxnSpPr/>
          <p:nvPr/>
        </p:nvCxnSpPr>
        <p:spPr>
          <a:xfrm>
            <a:off x="685800" y="1196227"/>
            <a:ext cx="7772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4" name="Picture 3" descr="Fig5-13_3x-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726" y="1495263"/>
            <a:ext cx="6778816" cy="508411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400883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Loop_Current">
  <a:themeElements>
    <a:clrScheme name="Capital">
      <a:dk1>
        <a:srgbClr val="FFFFFF"/>
      </a:dk1>
      <a:lt1>
        <a:srgbClr val="000000"/>
      </a:lt1>
      <a:dk2>
        <a:srgbClr val="7C8F97"/>
      </a:dk2>
      <a:lt2>
        <a:srgbClr val="D1D0C8"/>
      </a:lt2>
      <a:accent1>
        <a:srgbClr val="4B5A60"/>
      </a:accent1>
      <a:accent2>
        <a:srgbClr val="9C5238"/>
      </a:accent2>
      <a:accent3>
        <a:srgbClr val="504539"/>
      </a:accent3>
      <a:accent4>
        <a:srgbClr val="C1AD79"/>
      </a:accent4>
      <a:accent5>
        <a:srgbClr val="667559"/>
      </a:accent5>
      <a:accent6>
        <a:srgbClr val="BAD6AD"/>
      </a:accent6>
      <a:hlink>
        <a:srgbClr val="524A82"/>
      </a:hlink>
      <a:folHlink>
        <a:srgbClr val="8F995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Loop_Current.potx</Template>
  <TotalTime>1985</TotalTime>
  <Words>1481</Words>
  <Application>Microsoft Macintosh PowerPoint</Application>
  <PresentationFormat>On-screen Show (4:3)</PresentationFormat>
  <Paragraphs>124</Paragraphs>
  <Slides>24</Slides>
  <Notes>21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Loop_Current</vt:lpstr>
      <vt:lpstr>Deep Loop Current Dynamics from Lagrangian Float Observations </vt:lpstr>
      <vt:lpstr>Principal Investigators</vt:lpstr>
      <vt:lpstr>Outline</vt:lpstr>
      <vt:lpstr>BOEM APEX-US Argo CTD Locations</vt:lpstr>
      <vt:lpstr>Dynamic Height, SSH versus 6°C Isotherm Depth</vt:lpstr>
      <vt:lpstr>6 °C Isotherm Depth versus Temperature at 1490 m</vt:lpstr>
      <vt:lpstr>RAFOS/APEX Deployment Locations</vt:lpstr>
      <vt:lpstr>RAFOS &amp; APEX 30-Day Data Coverage for October 2013</vt:lpstr>
      <vt:lpstr>Number of Floats East of 90°W by Month</vt:lpstr>
      <vt:lpstr>16-day tracks at 15-day Intervals</vt:lpstr>
      <vt:lpstr>Low Activity After Kraken</vt:lpstr>
      <vt:lpstr>Sub-Regions for Time Series Statistics</vt:lpstr>
      <vt:lpstr>Time Series of MKE &amp; EKE for the 3 Sub-Regions</vt:lpstr>
      <vt:lpstr>Deep Means and Variances</vt:lpstr>
      <vt:lpstr>TRW Trajectories South of Mississippi Delta</vt:lpstr>
      <vt:lpstr>Sequence of 10-day 2500-m Trajectories</vt:lpstr>
      <vt:lpstr>TRW Velocities</vt:lpstr>
      <vt:lpstr>TRW-Like Trajectories during the formation of Kraken</vt:lpstr>
      <vt:lpstr>LC Meander Trough Baroclinic Instability Cyclone</vt:lpstr>
      <vt:lpstr>LC Cyclone Velocities</vt:lpstr>
      <vt:lpstr>Cyclone Crossing the LC</vt:lpstr>
      <vt:lpstr>LC “Tip” Anticyclone</vt:lpstr>
      <vt:lpstr>LC “Tip” Anticyclone Velocities</vt:lpstr>
      <vt:lpstr>Summary</vt:lpstr>
    </vt:vector>
  </TitlesOfParts>
  <Company>SAIC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Loop Current Dynamics Study: Overview and Preliminary Results</dc:title>
  <dc:creator>Peter Hamilton</dc:creator>
  <cp:lastModifiedBy>Peter Hamilton</cp:lastModifiedBy>
  <cp:revision>87</cp:revision>
  <dcterms:created xsi:type="dcterms:W3CDTF">2011-03-16T14:51:59Z</dcterms:created>
  <dcterms:modified xsi:type="dcterms:W3CDTF">2016-09-14T11:44:38Z</dcterms:modified>
</cp:coreProperties>
</file>