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4" r:id="rId13"/>
    <p:sldId id="296" r:id="rId14"/>
    <p:sldId id="297" r:id="rId15"/>
    <p:sldId id="298" r:id="rId16"/>
    <p:sldId id="295" r:id="rId17"/>
    <p:sldId id="275" r:id="rId18"/>
    <p:sldId id="280" r:id="rId19"/>
    <p:sldId id="277" r:id="rId20"/>
    <p:sldId id="278" r:id="rId21"/>
    <p:sldId id="279" r:id="rId22"/>
    <p:sldId id="276" r:id="rId23"/>
    <p:sldId id="281" r:id="rId24"/>
    <p:sldId id="282" r:id="rId25"/>
    <p:sldId id="268" r:id="rId26"/>
    <p:sldId id="269" r:id="rId27"/>
    <p:sldId id="270" r:id="rId28"/>
    <p:sldId id="271" r:id="rId29"/>
    <p:sldId id="272" r:id="rId30"/>
    <p:sldId id="273" r:id="rId31"/>
    <p:sldId id="283" r:id="rId32"/>
    <p:sldId id="284" r:id="rId33"/>
    <p:sldId id="285" r:id="rId34"/>
    <p:sldId id="286" r:id="rId35"/>
    <p:sldId id="287" r:id="rId36"/>
    <p:sldId id="293" r:id="rId37"/>
    <p:sldId id="288" r:id="rId38"/>
    <p:sldId id="289" r:id="rId39"/>
    <p:sldId id="290" r:id="rId40"/>
    <p:sldId id="291" r:id="rId41"/>
    <p:sldId id="292" r:id="rId42"/>
    <p:sldId id="294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5" autoAdjust="0"/>
    <p:restoredTop sz="94665" autoAdjust="0"/>
  </p:normalViewPr>
  <p:slideViewPr>
    <p:cSldViewPr snapToGrid="0">
      <p:cViewPr varScale="1">
        <p:scale>
          <a:sx n="108" d="100"/>
          <a:sy n="108" d="100"/>
        </p:scale>
        <p:origin x="-105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5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57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buFont typeface="Arial" pitchFamily="34" charset="0"/>
              <a:buChar char="•"/>
              <a:defRPr sz="2400"/>
            </a:lvl1pPr>
            <a:lvl2pPr>
              <a:buClr>
                <a:schemeClr val="tx1"/>
              </a:buClr>
              <a:buFont typeface="Arial" pitchFamily="34" charset="0"/>
              <a:buChar char="•"/>
              <a:defRPr sz="2000"/>
            </a:lvl2pPr>
            <a:lvl3pPr>
              <a:buClr>
                <a:schemeClr val="tx1"/>
              </a:buClr>
              <a:buFont typeface="Arial" pitchFamily="34" charset="0"/>
              <a:buChar char="•"/>
              <a:defRPr sz="1800"/>
            </a:lvl3pPr>
            <a:lvl4pPr>
              <a:buClr>
                <a:schemeClr val="tx1"/>
              </a:buClr>
              <a:buFont typeface="Arial" pitchFamily="34" charset="0"/>
              <a:buChar char="•"/>
              <a:defRPr/>
            </a:lvl4pPr>
            <a:lvl5pPr>
              <a:buClr>
                <a:schemeClr val="tx1"/>
              </a:buClr>
              <a:buFont typeface="Arial" pitchFamily="34" charset="0"/>
              <a:buChar char="•"/>
              <a:defRPr/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deep-c_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5974915"/>
            <a:ext cx="1506206" cy="88308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170293" y="5884293"/>
            <a:ext cx="959863" cy="95986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:\Users\Steven Morey\Desktop\morey\research\logos\type_coaps_logo_trans_sm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6448" y="5870448"/>
            <a:ext cx="987552" cy="9875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85800" y="1500096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pic>
        <p:nvPicPr>
          <p:cNvPr id="24" name="Picture 23" descr="deep-c_logo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5974915"/>
            <a:ext cx="1506206" cy="883085"/>
          </a:xfrm>
          <a:prstGeom prst="rect">
            <a:avLst/>
          </a:prstGeom>
        </p:spPr>
      </p:pic>
      <p:pic>
        <p:nvPicPr>
          <p:cNvPr id="3075" name="Picture 3" descr="C:\Users\Steven Morey\Desktop\morey\research\GoM\Deep-C\Presentations\All-Hands_02-27-2012\GRI_WebsiteBanner_r1_c1.png"/>
          <p:cNvPicPr>
            <a:picLocks noChangeAspect="1" noChangeArrowheads="1"/>
          </p:cNvPicPr>
          <p:nvPr userDrawn="1"/>
        </p:nvPicPr>
        <p:blipFill>
          <a:blip r:embed="rId14" cstate="print"/>
          <a:srcRect r="833"/>
          <a:stretch>
            <a:fillRect/>
          </a:stretch>
        </p:blipFill>
        <p:spPr bwMode="auto">
          <a:xfrm>
            <a:off x="7387579" y="5980176"/>
            <a:ext cx="1756421" cy="877824"/>
          </a:xfrm>
          <a:prstGeom prst="rect">
            <a:avLst/>
          </a:prstGeom>
          <a:noFill/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2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teven%20Morey\Desktop\morey\research\GoM\Deep-C\Presentations\All-Hands_02-27-2013\gom8k_TEMP_SL50.as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r>
              <a:rPr lang="en-US" dirty="0" smtClean="0"/>
              <a:t>Earth System Modeling Task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49218"/>
            <a:ext cx="8001000" cy="48006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800" dirty="0" smtClean="0"/>
              <a:t>Task Members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b="1" dirty="0" smtClean="0"/>
              <a:t>FSU</a:t>
            </a:r>
            <a:r>
              <a:rPr lang="en-US" dirty="0" smtClean="0"/>
              <a:t>: E. </a:t>
            </a:r>
            <a:r>
              <a:rPr lang="en-US" dirty="0" err="1" smtClean="0"/>
              <a:t>Chassignet</a:t>
            </a:r>
            <a:r>
              <a:rPr lang="en-US" dirty="0" smtClean="0"/>
              <a:t> (Task Lead), M. Bourassa, D. Dukhovskoy,          S. Morey, H. </a:t>
            </a:r>
            <a:r>
              <a:rPr lang="en-US" dirty="0" err="1" smtClean="0"/>
              <a:t>Hiester</a:t>
            </a:r>
            <a:r>
              <a:rPr lang="en-US" dirty="0" smtClean="0"/>
              <a:t>, W. </a:t>
            </a:r>
            <a:r>
              <a:rPr lang="en-US" dirty="0" err="1" smtClean="0"/>
              <a:t>Sturges</a:t>
            </a:r>
            <a:r>
              <a:rPr lang="en-US" dirty="0" smtClean="0"/>
              <a:t>, P. </a:t>
            </a:r>
            <a:r>
              <a:rPr lang="en-US" dirty="0" err="1" smtClean="0"/>
              <a:t>Velissariou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</a:t>
            </a:r>
          </a:p>
          <a:p>
            <a:pPr>
              <a:buNone/>
            </a:pPr>
            <a:r>
              <a:rPr lang="en-US" b="1" dirty="0" smtClean="0"/>
              <a:t>NRL</a:t>
            </a:r>
            <a:r>
              <a:rPr lang="en-US" dirty="0" smtClean="0"/>
              <a:t>: S. </a:t>
            </a:r>
            <a:r>
              <a:rPr lang="en-US" dirty="0" err="1" smtClean="0"/>
              <a:t>DeRada</a:t>
            </a:r>
            <a:r>
              <a:rPr lang="en-US" dirty="0" smtClean="0"/>
              <a:t>, P. Hogan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RSMAS</a:t>
            </a:r>
            <a:r>
              <a:rPr lang="en-US" dirty="0" smtClean="0"/>
              <a:t>: M. </a:t>
            </a:r>
            <a:r>
              <a:rPr lang="en-US" dirty="0" err="1" smtClean="0"/>
              <a:t>Iskandarani</a:t>
            </a:r>
            <a:r>
              <a:rPr lang="en-US" dirty="0" smtClean="0"/>
              <a:t>, V. </a:t>
            </a:r>
            <a:r>
              <a:rPr lang="en-US" dirty="0" err="1" smtClean="0"/>
              <a:t>Kourafalou</a:t>
            </a:r>
            <a:r>
              <a:rPr lang="en-US" dirty="0" smtClean="0"/>
              <a:t>, A. </a:t>
            </a:r>
            <a:r>
              <a:rPr lang="en-US" dirty="0" err="1" smtClean="0"/>
              <a:t>Srinivasan</a:t>
            </a:r>
            <a:r>
              <a:rPr lang="en-US" dirty="0" smtClean="0"/>
              <a:t> (</a:t>
            </a:r>
            <a:r>
              <a:rPr lang="en-US" dirty="0" err="1" smtClean="0"/>
              <a:t>Tendral</a:t>
            </a:r>
            <a:r>
              <a:rPr lang="en-US" dirty="0" smtClean="0"/>
              <a:t>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USF</a:t>
            </a:r>
            <a:r>
              <a:rPr lang="en-US" dirty="0" smtClean="0"/>
              <a:t>: R. Weisberg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NMI</a:t>
            </a:r>
            <a:r>
              <a:rPr lang="en-US" dirty="0" smtClean="0"/>
              <a:t>: L. Hole, C. </a:t>
            </a:r>
            <a:r>
              <a:rPr lang="en-US" dirty="0" err="1" smtClean="0"/>
              <a:t>Wettre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Gulf of Mexico Ecosystem Modeling</a:t>
            </a:r>
            <a:br>
              <a:rPr lang="en-US" dirty="0" smtClean="0"/>
            </a:br>
            <a:r>
              <a:rPr lang="en-US" dirty="0" smtClean="0"/>
              <a:t>(NRL)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096"/>
            <a:ext cx="8284464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Tasks Accomplished:</a:t>
            </a:r>
          </a:p>
          <a:p>
            <a:r>
              <a:rPr lang="en-US" dirty="0" smtClean="0"/>
              <a:t>The Gulf of Mexico NCOM (Navy Coastal Ocean Model) has been coupled to the COSINE-13 ecosystem model.</a:t>
            </a:r>
          </a:p>
          <a:p>
            <a:endParaRPr lang="en-US" dirty="0" smtClean="0"/>
          </a:p>
          <a:p>
            <a:r>
              <a:rPr lang="en-US" dirty="0" smtClean="0"/>
              <a:t>The system has been tested by providing near-real-time runs to support Deep-C cruises.</a:t>
            </a:r>
          </a:p>
          <a:p>
            <a:endParaRPr lang="en-US" dirty="0" smtClean="0"/>
          </a:p>
          <a:p>
            <a:r>
              <a:rPr lang="en-US" dirty="0" smtClean="0"/>
              <a:t>A data-assimilative </a:t>
            </a:r>
            <a:r>
              <a:rPr lang="en-US" dirty="0" err="1" smtClean="0"/>
              <a:t>hindcast</a:t>
            </a:r>
            <a:r>
              <a:rPr lang="en-US" dirty="0" smtClean="0"/>
              <a:t> from 2000-2010 has been run to assess model skill.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Gulf of Mexico Ecosystem Modeling</a:t>
            </a:r>
            <a:br>
              <a:rPr lang="en-US" dirty="0" smtClean="0"/>
            </a:br>
            <a:r>
              <a:rPr lang="en-US" dirty="0" smtClean="0"/>
              <a:t>(NRL)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268" y="1106200"/>
            <a:ext cx="8284464" cy="98988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/>
              <a:t>Major Findings:</a:t>
            </a:r>
          </a:p>
          <a:p>
            <a:r>
              <a:rPr lang="en-US" dirty="0" smtClean="0"/>
              <a:t>Physical and biological fields have been validated against  </a:t>
            </a:r>
            <a:r>
              <a:rPr lang="en-US" i="1" dirty="0" smtClean="0"/>
              <a:t>in situ</a:t>
            </a:r>
            <a:r>
              <a:rPr lang="en-US" dirty="0" smtClean="0"/>
              <a:t> and remotely sensed observations.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39544" y="2154674"/>
            <a:ext cx="3395954" cy="1958841"/>
            <a:chOff x="138907" y="1202295"/>
            <a:chExt cx="4257901" cy="2707149"/>
          </a:xfrm>
        </p:grpSpPr>
        <p:grpSp>
          <p:nvGrpSpPr>
            <p:cNvPr id="5" name="Group 23"/>
            <p:cNvGrpSpPr/>
            <p:nvPr/>
          </p:nvGrpSpPr>
          <p:grpSpPr>
            <a:xfrm>
              <a:off x="138907" y="1202295"/>
              <a:ext cx="4257901" cy="2633794"/>
              <a:chOff x="138907" y="1202295"/>
              <a:chExt cx="4257901" cy="2633794"/>
            </a:xfrm>
          </p:grpSpPr>
          <p:grpSp>
            <p:nvGrpSpPr>
              <p:cNvPr id="7" name="Group 20"/>
              <p:cNvGrpSpPr/>
              <p:nvPr/>
            </p:nvGrpSpPr>
            <p:grpSpPr>
              <a:xfrm>
                <a:off x="138907" y="1204111"/>
                <a:ext cx="4257901" cy="2631978"/>
                <a:chOff x="4720083" y="763072"/>
                <a:chExt cx="4257901" cy="2631978"/>
              </a:xfrm>
            </p:grpSpPr>
            <p:pic>
              <p:nvPicPr>
                <p:cNvPr id="9" name="Picture 3" descr="TGc.GOM.glb8_3b.2009.0107.8729840.3dma.eps"/>
                <p:cNvPicPr preferRelativeResize="0">
                  <a:picLocks noChangeAspect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rot="5400000">
                  <a:off x="5520432" y="-37277"/>
                  <a:ext cx="2631978" cy="42326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" name="Rectangle 9"/>
                <p:cNvSpPr/>
                <p:nvPr/>
              </p:nvSpPr>
              <p:spPr>
                <a:xfrm>
                  <a:off x="4982958" y="963127"/>
                  <a:ext cx="3807957" cy="319013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schemeClr val="bg1"/>
                      </a:solidFill>
                    </a:rPr>
                    <a:t>SS=0.71, r</a:t>
                  </a:r>
                  <a:r>
                    <a:rPr lang="en-US" sz="900" b="1" baseline="30000" dirty="0" smtClean="0">
                      <a:solidFill>
                        <a:schemeClr val="bg1"/>
                      </a:solidFill>
                    </a:rPr>
                    <a:t>2</a:t>
                  </a:r>
                  <a:r>
                    <a:rPr lang="en-US" sz="900" b="1" dirty="0" smtClean="0">
                      <a:solidFill>
                        <a:schemeClr val="bg1"/>
                      </a:solidFill>
                    </a:rPr>
                    <a:t> = 0.83 </a:t>
                  </a:r>
                  <a:endParaRPr lang="en-US" sz="9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7258944" y="1061213"/>
                  <a:ext cx="1719040" cy="3190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schemeClr val="bg1"/>
                      </a:solidFill>
                    </a:rPr>
                    <a:t>SSH@PENSACOLA</a:t>
                  </a:r>
                  <a:endParaRPr lang="en-US" sz="9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8" name="Rectangle 7"/>
              <p:cNvSpPr/>
              <p:nvPr/>
            </p:nvSpPr>
            <p:spPr>
              <a:xfrm>
                <a:off x="1831540" y="1202295"/>
                <a:ext cx="1005338" cy="29774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+mj-lt"/>
                    <a:cs typeface="Times" pitchFamily="18" charset="0"/>
                  </a:rPr>
                  <a:t>NOAA8729840</a:t>
                </a:r>
                <a:endParaRPr lang="en-US" sz="800" b="1" dirty="0">
                  <a:solidFill>
                    <a:schemeClr val="bg1"/>
                  </a:solidFill>
                  <a:latin typeface="+mj-lt"/>
                  <a:cs typeface="Times" pitchFamily="18" charset="0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1988437" y="3590431"/>
              <a:ext cx="580235" cy="3190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+mj-lt"/>
                  <a:cs typeface="Times" pitchFamily="18" charset="0"/>
                </a:rPr>
                <a:t>2009</a:t>
              </a:r>
              <a:endParaRPr lang="en-US" sz="900" b="1" dirty="0">
                <a:solidFill>
                  <a:schemeClr val="bg1"/>
                </a:solidFill>
                <a:latin typeface="+mj-lt"/>
                <a:cs typeface="Times" pitchFamily="18" charset="0"/>
              </a:endParaRPr>
            </a:p>
          </p:txBody>
        </p:sp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29033" y="5688449"/>
            <a:ext cx="4287515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Model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(blue)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evaluation in the “De Soto Canyon” region:  SSH (top) real-time simulation (2009), and SST (bottom) long-term simulation (2000-2010), compared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to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NOAA tide-gauge and NDBC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buoy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observations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(black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); respectively.</a:t>
            </a:r>
            <a:endParaRPr lang="en-US" sz="14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0" descr="ch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7160" y="2116973"/>
            <a:ext cx="4222567" cy="174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594677" y="3975936"/>
            <a:ext cx="4244880" cy="2031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1400" i="1" dirty="0">
                <a:latin typeface="Arial" pitchFamily="34" charset="0"/>
                <a:cs typeface="Arial" pitchFamily="34" charset="0"/>
              </a:rPr>
              <a:t>An 8-day composite (May 25-June 1, 2009) of the Gulf of Mexico region is used as a general qualitative comparison of the model computed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chlorophyll (left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) to the imagery derived from satellite (MODIS-AQUA) via the OC3 algorithm (right). In order to provide a better visual comparison, the model data was interpolated to the satellite grid and cloud-masked, and the model currents were overlaid on both plots. </a:t>
            </a:r>
            <a:endParaRPr lang="en-US" sz="1400" b="1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30298" y="4145683"/>
            <a:ext cx="3739486" cy="1531615"/>
            <a:chOff x="252484" y="4010309"/>
            <a:chExt cx="3739486" cy="1531615"/>
          </a:xfrm>
        </p:grpSpPr>
        <p:grpSp>
          <p:nvGrpSpPr>
            <p:cNvPr id="16" name="Group 40"/>
            <p:cNvGrpSpPr/>
            <p:nvPr/>
          </p:nvGrpSpPr>
          <p:grpSpPr>
            <a:xfrm>
              <a:off x="252484" y="4010309"/>
              <a:ext cx="3739486" cy="1531615"/>
              <a:chOff x="138907" y="763073"/>
              <a:chExt cx="4354717" cy="2631977"/>
            </a:xfrm>
          </p:grpSpPr>
          <p:pic>
            <p:nvPicPr>
              <p:cNvPr id="18" name="Picture 17" descr="ndbc.42039.png"/>
              <p:cNvPicPr>
                <a:picLocks noChangeAspect="1"/>
              </p:cNvPicPr>
              <p:nvPr/>
            </p:nvPicPr>
            <p:blipFill>
              <a:blip r:embed="rId4" cstate="print"/>
              <a:srcRect l="6775" r="8923"/>
              <a:stretch>
                <a:fillRect/>
              </a:stretch>
            </p:blipFill>
            <p:spPr>
              <a:xfrm>
                <a:off x="138907" y="763073"/>
                <a:ext cx="4354717" cy="2631977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490928" y="979731"/>
                <a:ext cx="3807957" cy="39666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900" b="1" dirty="0" smtClean="0">
                    <a:solidFill>
                      <a:schemeClr val="bg1"/>
                    </a:solidFill>
                  </a:rPr>
                  <a:t>SS=0.97, r</a:t>
                </a:r>
                <a:r>
                  <a:rPr lang="en-US" sz="900" b="1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en-US" sz="900" b="1" dirty="0" smtClean="0">
                    <a:solidFill>
                      <a:schemeClr val="bg1"/>
                    </a:solidFill>
                  </a:rPr>
                  <a:t> = 0.96 </a:t>
                </a:r>
                <a:endParaRPr lang="en-US" sz="9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2634420" y="4065359"/>
              <a:ext cx="1156381" cy="2308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</a:rPr>
                <a:t>SST@PENSACOLA</a:t>
              </a:r>
              <a:endParaRPr lang="en-US" sz="9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09792" cy="914400"/>
          </a:xfrm>
        </p:spPr>
        <p:txBody>
          <a:bodyPr/>
          <a:lstStyle/>
          <a:p>
            <a:r>
              <a:rPr lang="en-US" dirty="0" smtClean="0"/>
              <a:t>ESM for the </a:t>
            </a:r>
            <a:r>
              <a:rPr lang="en-US" dirty="0" smtClean="0"/>
              <a:t>Gulf of Mexico (</a:t>
            </a:r>
            <a:r>
              <a:rPr lang="en-US" i="1" dirty="0" err="1" smtClean="0"/>
              <a:t>GoM</a:t>
            </a:r>
            <a:r>
              <a:rPr lang="en-US" i="1" dirty="0" smtClean="0"/>
              <a:t>-CRMS</a:t>
            </a:r>
            <a:r>
              <a:rPr lang="en-US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(Florida State Univ.)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096"/>
            <a:ext cx="8284464" cy="45720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Goals:</a:t>
            </a:r>
          </a:p>
          <a:p>
            <a:r>
              <a:rPr lang="en-US" dirty="0" smtClean="0"/>
              <a:t>Develop </a:t>
            </a:r>
            <a:r>
              <a:rPr lang="en-US" dirty="0" smtClean="0"/>
              <a:t>a coupled Ocean – Atmosphere – Wave – Sediment transport modeling system </a:t>
            </a:r>
            <a:r>
              <a:rPr lang="en-US" dirty="0" smtClean="0"/>
              <a:t>(</a:t>
            </a:r>
            <a:r>
              <a:rPr lang="en-US" dirty="0" err="1" smtClean="0"/>
              <a:t>GoM</a:t>
            </a:r>
            <a:r>
              <a:rPr lang="en-US" dirty="0" smtClean="0"/>
              <a:t>-CRMS, based on COAWST</a:t>
            </a:r>
            <a:r>
              <a:rPr lang="en-US" dirty="0" smtClean="0"/>
              <a:t>) to:</a:t>
            </a:r>
          </a:p>
          <a:p>
            <a:pPr lvl="1"/>
            <a:r>
              <a:rPr lang="en-US" dirty="0" smtClean="0"/>
              <a:t>A</a:t>
            </a:r>
            <a:r>
              <a:rPr lang="en-US" dirty="0" smtClean="0"/>
              <a:t>id coastal and offshore engineering applications. </a:t>
            </a:r>
            <a:endParaRPr lang="en-US" dirty="0" smtClean="0"/>
          </a:p>
          <a:p>
            <a:pPr lvl="1"/>
            <a:r>
              <a:rPr lang="en-US" dirty="0" smtClean="0"/>
              <a:t>Provide </a:t>
            </a:r>
            <a:r>
              <a:rPr lang="en-US" dirty="0" smtClean="0"/>
              <a:t>quality</a:t>
            </a:r>
            <a:r>
              <a:rPr lang="en-US" dirty="0" smtClean="0"/>
              <a:t>, high resolution boundary and initial conditions to </a:t>
            </a:r>
            <a:r>
              <a:rPr lang="en-US" dirty="0" smtClean="0"/>
              <a:t>finer resolution regional </a:t>
            </a:r>
            <a:r>
              <a:rPr lang="en-US" dirty="0" smtClean="0"/>
              <a:t>models. </a:t>
            </a:r>
            <a:endParaRPr lang="en-US" dirty="0" smtClean="0"/>
          </a:p>
          <a:p>
            <a:pPr lvl="1"/>
            <a:r>
              <a:rPr lang="en-US" dirty="0" smtClean="0"/>
              <a:t>Identify </a:t>
            </a:r>
            <a:r>
              <a:rPr lang="en-US" dirty="0" smtClean="0"/>
              <a:t>processes leading to transport between the deep ocean and </a:t>
            </a:r>
            <a:r>
              <a:rPr lang="en-US" dirty="0" smtClean="0"/>
              <a:t>the coastal environment.</a:t>
            </a:r>
          </a:p>
          <a:p>
            <a:pPr lvl="1"/>
            <a:r>
              <a:rPr lang="en-US" dirty="0" smtClean="0"/>
              <a:t>Be used for model inter-comparisons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175846" y="131885"/>
            <a:ext cx="8818685" cy="589084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09792" cy="914400"/>
          </a:xfrm>
        </p:spPr>
        <p:txBody>
          <a:bodyPr/>
          <a:lstStyle/>
          <a:p>
            <a:r>
              <a:rPr lang="en-US" dirty="0" smtClean="0"/>
              <a:t>ESM for the </a:t>
            </a:r>
            <a:r>
              <a:rPr lang="en-US" dirty="0" smtClean="0"/>
              <a:t>Gulf of Mexico (</a:t>
            </a:r>
            <a:r>
              <a:rPr lang="en-US" i="1" dirty="0" err="1" smtClean="0"/>
              <a:t>GoM</a:t>
            </a:r>
            <a:r>
              <a:rPr lang="en-US" i="1" dirty="0" smtClean="0"/>
              <a:t>-CRMS</a:t>
            </a:r>
            <a:r>
              <a:rPr lang="en-US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(Florida State Univ.)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5846" y="131885"/>
            <a:ext cx="8818685" cy="589084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1211" y="1425950"/>
            <a:ext cx="356616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System Configuration:</a:t>
            </a:r>
            <a:endParaRPr lang="en-US" b="1" dirty="0" smtClean="0"/>
          </a:p>
          <a:p>
            <a:r>
              <a:rPr lang="en-US" sz="1800" dirty="0" smtClean="0"/>
              <a:t>ROMS and SWAN </a:t>
            </a:r>
            <a:r>
              <a:rPr lang="en-US" sz="1800" dirty="0" smtClean="0"/>
              <a:t>resolution: </a:t>
            </a:r>
            <a:r>
              <a:rPr lang="en-US" sz="2000" dirty="0" smtClean="0"/>
              <a:t>0.02 x 0.02</a:t>
            </a:r>
            <a:r>
              <a:rPr lang="en-US" sz="2000" baseline="30000" dirty="0" smtClean="0"/>
              <a:t>o</a:t>
            </a:r>
            <a:r>
              <a:rPr lang="en-US" sz="1800" dirty="0" smtClean="0"/>
              <a:t>.</a:t>
            </a:r>
            <a:endParaRPr lang="en-US" sz="2000" dirty="0" smtClean="0"/>
          </a:p>
          <a:p>
            <a:r>
              <a:rPr lang="en-US" sz="1800" dirty="0" smtClean="0"/>
              <a:t>WRF resolution: </a:t>
            </a:r>
            <a:r>
              <a:rPr lang="en-US" sz="2000" dirty="0" smtClean="0"/>
              <a:t>27 x 27</a:t>
            </a:r>
            <a:r>
              <a:rPr lang="en-US" sz="1800" dirty="0" smtClean="0"/>
              <a:t> km.</a:t>
            </a:r>
          </a:p>
          <a:p>
            <a:r>
              <a:rPr lang="en-US" sz="1800" dirty="0" smtClean="0"/>
              <a:t>Multiple high resolution nests for all models.</a:t>
            </a:r>
            <a:endParaRPr lang="en-US" sz="1800" dirty="0" smtClean="0"/>
          </a:p>
          <a:p>
            <a:r>
              <a:rPr lang="en-US" sz="1800" dirty="0" smtClean="0"/>
              <a:t>Two-way coupling between models.</a:t>
            </a:r>
          </a:p>
          <a:p>
            <a:r>
              <a:rPr lang="en-US" sz="1800" dirty="0" smtClean="0"/>
              <a:t>Two-way </a:t>
            </a:r>
            <a:r>
              <a:rPr lang="en-US" sz="1800" dirty="0" smtClean="0"/>
              <a:t>communication </a:t>
            </a:r>
            <a:r>
              <a:rPr lang="en-US" sz="1800" dirty="0" smtClean="0"/>
              <a:t>between </a:t>
            </a:r>
            <a:r>
              <a:rPr lang="en-US" sz="1800" dirty="0" smtClean="0"/>
              <a:t>nests (except SWAN).</a:t>
            </a:r>
          </a:p>
          <a:p>
            <a:r>
              <a:rPr lang="en-US" sz="1800" dirty="0" smtClean="0"/>
              <a:t>Atm. BCs by GFS </a:t>
            </a:r>
            <a:r>
              <a:rPr lang="en-US" sz="2000" dirty="0" smtClean="0"/>
              <a:t>0.5 </a:t>
            </a:r>
            <a:r>
              <a:rPr lang="en-US" sz="2000" dirty="0" smtClean="0"/>
              <a:t>x </a:t>
            </a:r>
            <a:r>
              <a:rPr lang="en-US" sz="2000" dirty="0" smtClean="0"/>
              <a:t>0.5</a:t>
            </a:r>
            <a:r>
              <a:rPr lang="en-US" sz="2000" baseline="30000" dirty="0" smtClean="0"/>
              <a:t>o</a:t>
            </a:r>
            <a:r>
              <a:rPr lang="en-US" sz="1800" dirty="0" smtClean="0"/>
              <a:t>.</a:t>
            </a:r>
            <a:endParaRPr lang="en-US" sz="2000" dirty="0" smtClean="0"/>
          </a:p>
          <a:p>
            <a:r>
              <a:rPr lang="en-US" sz="1800" dirty="0" smtClean="0"/>
              <a:t>Ocean BCs by global HYCOM.</a:t>
            </a:r>
          </a:p>
          <a:p>
            <a:r>
              <a:rPr lang="en-US" sz="1800" dirty="0" smtClean="0"/>
              <a:t>Wave BCs by WWIII.</a:t>
            </a:r>
            <a:endParaRPr lang="en-US" sz="1800" dirty="0" smtClean="0"/>
          </a:p>
          <a:p>
            <a:endParaRPr lang="en-US" sz="2000" dirty="0" smtClean="0"/>
          </a:p>
        </p:txBody>
      </p:sp>
      <p:pic>
        <p:nvPicPr>
          <p:cNvPr id="8" name="Picture 7" descr="wrf_3dom-bathmap_gom2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9040" y="1463040"/>
            <a:ext cx="523279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09792" cy="914400"/>
          </a:xfrm>
        </p:spPr>
        <p:txBody>
          <a:bodyPr/>
          <a:lstStyle/>
          <a:p>
            <a:r>
              <a:rPr lang="en-US" dirty="0" smtClean="0"/>
              <a:t>ESM for the </a:t>
            </a:r>
            <a:r>
              <a:rPr lang="en-US" dirty="0" smtClean="0"/>
              <a:t>Gulf of Mexico (</a:t>
            </a:r>
            <a:r>
              <a:rPr lang="en-US" i="1" dirty="0" err="1" smtClean="0"/>
              <a:t>GoM</a:t>
            </a:r>
            <a:r>
              <a:rPr lang="en-US" i="1" dirty="0" smtClean="0"/>
              <a:t>-CRMS</a:t>
            </a:r>
            <a:r>
              <a:rPr lang="en-US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(Florida State Univ.)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5846" y="131885"/>
            <a:ext cx="8818685" cy="589084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1210" y="1425950"/>
            <a:ext cx="4460789" cy="4572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/>
              <a:t>Tasks Accomplished:</a:t>
            </a:r>
            <a:endParaRPr lang="en-US" b="1" dirty="0" smtClean="0"/>
          </a:p>
          <a:p>
            <a:r>
              <a:rPr lang="en-US" sz="1800" dirty="0" smtClean="0"/>
              <a:t>Developed improved 1-km/2-km resolution gridded </a:t>
            </a:r>
            <a:r>
              <a:rPr lang="en-US" sz="1800" dirty="0" err="1" smtClean="0"/>
              <a:t>topo</a:t>
            </a:r>
            <a:r>
              <a:rPr lang="en-US" sz="1800" dirty="0" smtClean="0"/>
              <a:t>-bathymetries  with </a:t>
            </a:r>
            <a:r>
              <a:rPr lang="en-US" sz="1800" dirty="0" smtClean="0"/>
              <a:t>edited coastline for use by the modeling community. </a:t>
            </a:r>
            <a:endParaRPr lang="en-US" sz="1800" dirty="0" smtClean="0"/>
          </a:p>
          <a:p>
            <a:r>
              <a:rPr lang="en-US" sz="1800" dirty="0" smtClean="0"/>
              <a:t>Established </a:t>
            </a:r>
            <a:r>
              <a:rPr lang="en-US" sz="1800" dirty="0" err="1" smtClean="0"/>
              <a:t>GoM</a:t>
            </a:r>
            <a:r>
              <a:rPr lang="en-US" sz="1800" dirty="0" smtClean="0"/>
              <a:t>-CRMS as </a:t>
            </a:r>
            <a:r>
              <a:rPr lang="en-US" sz="1800" dirty="0" err="1" smtClean="0"/>
              <a:t>hindcast</a:t>
            </a:r>
            <a:r>
              <a:rPr lang="en-US" sz="1800" dirty="0" smtClean="0"/>
              <a:t>/</a:t>
            </a:r>
            <a:r>
              <a:rPr lang="en-US" sz="1800" dirty="0" err="1" smtClean="0"/>
              <a:t>nowcast</a:t>
            </a:r>
            <a:r>
              <a:rPr lang="en-US" sz="1800" dirty="0" smtClean="0"/>
              <a:t> prediction system.</a:t>
            </a:r>
            <a:endParaRPr lang="en-US" sz="1800" dirty="0" smtClean="0"/>
          </a:p>
          <a:p>
            <a:r>
              <a:rPr lang="en-US" sz="1800" dirty="0" smtClean="0"/>
              <a:t>Incorporated WRF, ROMS and SWAN modeling components.</a:t>
            </a:r>
          </a:p>
          <a:p>
            <a:pPr>
              <a:buNone/>
            </a:pPr>
            <a:r>
              <a:rPr lang="en-US" b="1" dirty="0" smtClean="0"/>
              <a:t>Evaluation:</a:t>
            </a:r>
            <a:endParaRPr lang="en-US" b="1" dirty="0" smtClean="0"/>
          </a:p>
          <a:p>
            <a:r>
              <a:rPr lang="en-US" sz="1800" dirty="0" smtClean="0"/>
              <a:t>WRF is being evaluated on 1993 Super-storm simulations.</a:t>
            </a:r>
          </a:p>
          <a:p>
            <a:r>
              <a:rPr lang="en-US" sz="1800" dirty="0" smtClean="0"/>
              <a:t>ROMS and SWAN are evaluated on 2010 simulations.</a:t>
            </a:r>
            <a:endParaRPr lang="en-US" sz="1800" dirty="0" smtClean="0"/>
          </a:p>
        </p:txBody>
      </p:sp>
      <p:pic>
        <p:nvPicPr>
          <p:cNvPr id="6" name="Picture 5" descr="topomap_gom1k_DeS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1306800"/>
            <a:ext cx="2993994" cy="2286000"/>
          </a:xfrm>
          <a:prstGeom prst="rect">
            <a:avLst/>
          </a:prstGeom>
        </p:spPr>
      </p:pic>
      <p:pic>
        <p:nvPicPr>
          <p:cNvPr id="7" name="Picture 6" descr="gom8k_SSH_ANOM-20100420-H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3657600"/>
            <a:ext cx="2998260" cy="2377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09792" cy="914400"/>
          </a:xfrm>
        </p:spPr>
        <p:txBody>
          <a:bodyPr/>
          <a:lstStyle/>
          <a:p>
            <a:r>
              <a:rPr lang="en-US" dirty="0" smtClean="0"/>
              <a:t>ESM for the </a:t>
            </a:r>
            <a:r>
              <a:rPr lang="en-US" dirty="0" smtClean="0"/>
              <a:t>Gulf of Mexico (</a:t>
            </a:r>
            <a:r>
              <a:rPr lang="en-US" i="1" dirty="0" err="1" smtClean="0"/>
              <a:t>GoM</a:t>
            </a:r>
            <a:r>
              <a:rPr lang="en-US" i="1" dirty="0" smtClean="0"/>
              <a:t>-CRMS</a:t>
            </a:r>
            <a:r>
              <a:rPr lang="en-US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(Florida State Univ.)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5846" y="131885"/>
            <a:ext cx="8818685" cy="589084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500096"/>
            <a:ext cx="8284464" cy="45720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Deliverables and Future Tasks:</a:t>
            </a:r>
            <a:endParaRPr lang="en-US" b="1" dirty="0" smtClean="0"/>
          </a:p>
          <a:p>
            <a:r>
              <a:rPr lang="en-US" dirty="0" smtClean="0"/>
              <a:t>Deliver atmospheric (winds, air temp, etc), ocean (currents, salinity, etc) and wave (spectra, heights, etc) of high spatial and temporal resolution products by December 2013.</a:t>
            </a:r>
          </a:p>
          <a:p>
            <a:r>
              <a:rPr lang="en-US" dirty="0" smtClean="0"/>
              <a:t>Configure the sedimentary environment (bottom and shoreline sediment classes and fractions) of the Gulf of Mexico region</a:t>
            </a:r>
            <a:r>
              <a:rPr lang="en-US" dirty="0" smtClean="0"/>
              <a:t>.  </a:t>
            </a:r>
            <a:r>
              <a:rPr lang="en-US" dirty="0" smtClean="0"/>
              <a:t>Develop gridded sediment distribution </a:t>
            </a:r>
            <a:r>
              <a:rPr lang="en-US" dirty="0" smtClean="0"/>
              <a:t>databases (for modeling tasks)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Incorporate and evaluate the sediment model in </a:t>
            </a:r>
            <a:r>
              <a:rPr lang="en-US" dirty="0" err="1" smtClean="0"/>
              <a:t>GoM</a:t>
            </a:r>
            <a:r>
              <a:rPr lang="en-US" dirty="0" smtClean="0"/>
              <a:t>-CRMS.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ESM for the </a:t>
            </a:r>
            <a:r>
              <a:rPr lang="en-US" dirty="0" err="1" smtClean="0"/>
              <a:t>DeSoto</a:t>
            </a:r>
            <a:r>
              <a:rPr lang="en-US" dirty="0" smtClean="0"/>
              <a:t> Canyon Region</a:t>
            </a:r>
            <a:br>
              <a:rPr lang="en-US" dirty="0" smtClean="0"/>
            </a:br>
            <a:r>
              <a:rPr lang="en-US" dirty="0" smtClean="0"/>
              <a:t>(Florida State Univ.)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096"/>
            <a:ext cx="8284464" cy="45720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Goals:</a:t>
            </a:r>
          </a:p>
          <a:p>
            <a:r>
              <a:rPr lang="en-US" dirty="0" smtClean="0"/>
              <a:t>Apply a coupled Ocean – Atmosphere – Wave – Sediment transport modeling system (COAWST) to understand dynamics responsible for fate and distribution of hydrocarbons in the </a:t>
            </a:r>
            <a:r>
              <a:rPr lang="en-US" dirty="0" err="1" smtClean="0"/>
              <a:t>DeSoto</a:t>
            </a:r>
            <a:r>
              <a:rPr lang="en-US" dirty="0" smtClean="0"/>
              <a:t> Canyon region, and characterize processes leading to transport between the deep ocean and coast</a:t>
            </a:r>
          </a:p>
          <a:p>
            <a:r>
              <a:rPr lang="en-US" dirty="0" smtClean="0"/>
              <a:t>Provide modularity and enhancements to the coupled modeling system.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7410"/>
            <a:ext cx="7772400" cy="914400"/>
          </a:xfrm>
        </p:spPr>
        <p:txBody>
          <a:bodyPr/>
          <a:lstStyle/>
          <a:p>
            <a:r>
              <a:rPr lang="en-US" dirty="0" smtClean="0"/>
              <a:t>ESM for the </a:t>
            </a:r>
            <a:r>
              <a:rPr lang="en-US" dirty="0" err="1" smtClean="0"/>
              <a:t>DeSoto</a:t>
            </a:r>
            <a:r>
              <a:rPr lang="en-US" dirty="0" smtClean="0"/>
              <a:t> Canyon Region</a:t>
            </a:r>
            <a:br>
              <a:rPr lang="en-US" dirty="0" smtClean="0"/>
            </a:br>
            <a:r>
              <a:rPr lang="en-US" dirty="0" smtClean="0"/>
              <a:t>(Florida State Univ.)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11" y="1425950"/>
            <a:ext cx="3653481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Tasks Accomplished:</a:t>
            </a:r>
          </a:p>
          <a:p>
            <a:r>
              <a:rPr lang="en-US" sz="2000" dirty="0" smtClean="0"/>
              <a:t>COAWST has been implemented for the Gulf of Mexico region for testing, model </a:t>
            </a:r>
            <a:r>
              <a:rPr lang="en-US" sz="2000" dirty="0" err="1" smtClean="0"/>
              <a:t>intercomparison</a:t>
            </a:r>
            <a:r>
              <a:rPr lang="en-US" sz="2000" dirty="0" smtClean="0"/>
              <a:t>, and provision of boundary conditions to regional models.</a:t>
            </a:r>
          </a:p>
          <a:p>
            <a:r>
              <a:rPr lang="en-US" sz="2000" dirty="0" smtClean="0"/>
              <a:t>An improved 1-km resolution bathymetry for the Gulf of Mexico has been developed with edited coastline for use by the modeling community.</a:t>
            </a:r>
          </a:p>
          <a:p>
            <a:endParaRPr lang="en-US" dirty="0" smtClean="0"/>
          </a:p>
        </p:txBody>
      </p:sp>
      <p:pic>
        <p:nvPicPr>
          <p:cNvPr id="5" name="gom8k_TEMP_SL50.asf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 t="863"/>
          <a:stretch>
            <a:fillRect/>
          </a:stretch>
        </p:blipFill>
        <p:spPr>
          <a:xfrm>
            <a:off x="3696974" y="1568824"/>
            <a:ext cx="5348172" cy="4201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ESM for the </a:t>
            </a:r>
            <a:r>
              <a:rPr lang="en-US" dirty="0" err="1" smtClean="0"/>
              <a:t>DeSoto</a:t>
            </a:r>
            <a:r>
              <a:rPr lang="en-US" dirty="0" smtClean="0"/>
              <a:t> Canyon Region</a:t>
            </a:r>
            <a:br>
              <a:rPr lang="en-US" dirty="0" smtClean="0"/>
            </a:br>
            <a:r>
              <a:rPr lang="en-US" dirty="0" smtClean="0"/>
              <a:t> (Florida State Univ.)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982" y="1373487"/>
            <a:ext cx="4508695" cy="4572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/>
              <a:t>Tasks Accomplished:</a:t>
            </a:r>
          </a:p>
          <a:p>
            <a:r>
              <a:rPr lang="en-US" dirty="0" smtClean="0"/>
              <a:t>Multiple ocean simulations have been configured for the </a:t>
            </a:r>
            <a:r>
              <a:rPr lang="en-US" dirty="0" err="1" smtClean="0"/>
              <a:t>DeSoto</a:t>
            </a:r>
            <a:r>
              <a:rPr lang="en-US" dirty="0" smtClean="0"/>
              <a:t> Canyon region (NCOM, ROMS, HYCOM)</a:t>
            </a:r>
          </a:p>
          <a:p>
            <a:pPr marL="574675" lvl="1" indent="-117475"/>
            <a:r>
              <a:rPr lang="en-US" dirty="0" smtClean="0"/>
              <a:t>High (1-km) horizontal and varying vertical (up to 80 layers) resolution</a:t>
            </a:r>
          </a:p>
          <a:p>
            <a:pPr marL="574675" lvl="1" indent="-117475"/>
            <a:r>
              <a:rPr lang="en-US" dirty="0" smtClean="0"/>
              <a:t>Hand-edited bathymetry/coastline</a:t>
            </a:r>
          </a:p>
          <a:p>
            <a:pPr marL="574675" lvl="1" indent="-117475"/>
            <a:r>
              <a:rPr lang="en-US" dirty="0" smtClean="0"/>
              <a:t>Daily discharge from all gauged rivers and streams</a:t>
            </a:r>
          </a:p>
          <a:p>
            <a:pPr marL="574675" lvl="1" indent="-117475"/>
            <a:r>
              <a:rPr lang="en-US" dirty="0" smtClean="0"/>
              <a:t>Hourly atmospheric forcing</a:t>
            </a:r>
          </a:p>
          <a:p>
            <a:pPr marL="574675" lvl="1" indent="-117475"/>
            <a:r>
              <a:rPr lang="en-US" dirty="0" smtClean="0"/>
              <a:t>Nested within the data assimilative Gulf of Mexico HYCOM</a:t>
            </a:r>
          </a:p>
          <a:p>
            <a:endParaRPr lang="en-US" dirty="0" smtClean="0"/>
          </a:p>
        </p:txBody>
      </p:sp>
      <p:pic>
        <p:nvPicPr>
          <p:cNvPr id="4" name="Picture 2" descr="C:\Users\Steven Morey\Desktop\morey\research\GoM\Deep-C\model\ncom2010\MODIS_20100127_0419.png"/>
          <p:cNvPicPr>
            <a:picLocks noChangeAspect="1" noChangeArrowheads="1"/>
          </p:cNvPicPr>
          <p:nvPr/>
        </p:nvPicPr>
        <p:blipFill>
          <a:blip r:embed="rId2" cstate="print"/>
          <a:srcRect l="8664" t="16862" r="9605" b="21050"/>
          <a:stretch>
            <a:fillRect/>
          </a:stretch>
        </p:blipFill>
        <p:spPr bwMode="auto">
          <a:xfrm>
            <a:off x="4896930" y="1391108"/>
            <a:ext cx="3960705" cy="2256603"/>
          </a:xfrm>
          <a:prstGeom prst="rect">
            <a:avLst/>
          </a:prstGeom>
          <a:noFill/>
        </p:spPr>
      </p:pic>
      <p:pic>
        <p:nvPicPr>
          <p:cNvPr id="5" name="Picture 2" descr="C:\Users\Steven Morey\Desktop\morey\research\GoM\Deep-C\model\ncom2010\sst_27jan.png"/>
          <p:cNvPicPr>
            <a:picLocks noChangeAspect="1" noChangeArrowheads="1"/>
          </p:cNvPicPr>
          <p:nvPr/>
        </p:nvPicPr>
        <p:blipFill>
          <a:blip r:embed="rId3" cstate="print"/>
          <a:srcRect l="8805" t="17471" r="9565" b="21225"/>
          <a:stretch>
            <a:fillRect/>
          </a:stretch>
        </p:blipFill>
        <p:spPr bwMode="auto">
          <a:xfrm>
            <a:off x="4896930" y="3881933"/>
            <a:ext cx="3960706" cy="223086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12770" y="1157792"/>
            <a:ext cx="3079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MODIS Satellite SST:  27 January 2010</a:t>
            </a:r>
            <a:endParaRPr lang="en-US" sz="1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327384" y="3640223"/>
            <a:ext cx="3104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NCOM Simulated SST:  27 January 2010</a:t>
            </a:r>
            <a:endParaRPr lang="en-US" sz="1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ESM for the </a:t>
            </a:r>
            <a:r>
              <a:rPr lang="en-US" dirty="0" err="1" smtClean="0"/>
              <a:t>DeSoto</a:t>
            </a:r>
            <a:r>
              <a:rPr lang="en-US" dirty="0" smtClean="0"/>
              <a:t> Canyon Region</a:t>
            </a:r>
            <a:br>
              <a:rPr lang="en-US" dirty="0" smtClean="0"/>
            </a:br>
            <a:r>
              <a:rPr lang="en-US" dirty="0" smtClean="0"/>
              <a:t> (Florida State Univ.)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982" y="1373487"/>
            <a:ext cx="4508695" cy="45720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 smtClean="0"/>
              <a:t>Major Findings:</a:t>
            </a:r>
          </a:p>
          <a:p>
            <a:pPr marL="117475" indent="-117475"/>
            <a:r>
              <a:rPr lang="en-US" dirty="0" smtClean="0"/>
              <a:t>The NCOM simulation has been developed to allow accurate simulation of deep flows and their interaction with steep bathymetric features.</a:t>
            </a:r>
          </a:p>
          <a:p>
            <a:pPr marL="117475" indent="-117475"/>
            <a:endParaRPr lang="en-US" dirty="0" smtClean="0"/>
          </a:p>
          <a:p>
            <a:pPr marL="117475" indent="-117475"/>
            <a:r>
              <a:rPr lang="en-US" dirty="0" smtClean="0"/>
              <a:t>Inspection of historic observations shows times of enhanced near-bottom speed at depths typified by less energetic currents.  </a:t>
            </a:r>
          </a:p>
          <a:p>
            <a:pPr marL="117475" indent="-117475"/>
            <a:endParaRPr lang="en-US" dirty="0" smtClean="0"/>
          </a:p>
          <a:p>
            <a:pPr marL="117475" indent="-117475"/>
            <a:r>
              <a:rPr lang="en-US" dirty="0" smtClean="0"/>
              <a:t>NCOM simulations show evidence of trapping of strong currents to the Florida Escarpment that may be linked with interaction with deep circulation features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642339" y="1122964"/>
            <a:ext cx="3886674" cy="2815990"/>
            <a:chOff x="4772561" y="1214687"/>
            <a:chExt cx="4180766" cy="3029067"/>
          </a:xfrm>
        </p:grpSpPr>
        <p:pic>
          <p:nvPicPr>
            <p:cNvPr id="23" name="Picture 2" descr="C:\Users\Steven Morey\Desktop\morey\research\GoM\Deep-C\Presentations\DeepC_meeting_08_21_2012\eis.jpg"/>
            <p:cNvPicPr>
              <a:picLocks noChangeAspect="1" noChangeArrowheads="1"/>
            </p:cNvPicPr>
            <p:nvPr/>
          </p:nvPicPr>
          <p:blipFill>
            <a:blip r:embed="rId2" cstate="print"/>
            <a:srcRect l="2886" r="4680" b="6667"/>
            <a:stretch>
              <a:fillRect/>
            </a:stretch>
          </p:blipFill>
          <p:spPr bwMode="auto">
            <a:xfrm>
              <a:off x="4772561" y="1457455"/>
              <a:ext cx="4180766" cy="2741431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4899166" y="1214687"/>
              <a:ext cx="3768250" cy="272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MMS-SAIC </a:t>
              </a:r>
              <a:r>
                <a:rPr lang="en-US" sz="1000" dirty="0" err="1" smtClean="0"/>
                <a:t>DeSoto</a:t>
              </a:r>
              <a:r>
                <a:rPr lang="en-US" sz="1000" dirty="0" smtClean="0"/>
                <a:t> Canyon Eddy Intrusion Study (1997-1999)</a:t>
              </a:r>
            </a:p>
          </p:txBody>
        </p:sp>
        <p:pic>
          <p:nvPicPr>
            <p:cNvPr id="25" name="Picture 2" descr="C:\Users\Steven Morey\Desktop\morey\research\GoM\Deep-C\Presentations\DeepC_meeting_08_21_2012\eis.jpg"/>
            <p:cNvPicPr>
              <a:picLocks noChangeAspect="1" noChangeArrowheads="1"/>
            </p:cNvPicPr>
            <p:nvPr/>
          </p:nvPicPr>
          <p:blipFill>
            <a:blip r:embed="rId2" cstate="print"/>
            <a:srcRect l="17140" t="13640" r="19461" b="20445"/>
            <a:stretch>
              <a:fillRect/>
            </a:stretch>
          </p:blipFill>
          <p:spPr bwMode="auto">
            <a:xfrm>
              <a:off x="4784762" y="1437116"/>
              <a:ext cx="4156889" cy="2806638"/>
            </a:xfrm>
            <a:prstGeom prst="rect">
              <a:avLst/>
            </a:prstGeom>
            <a:noFill/>
          </p:spPr>
        </p:pic>
        <p:grpSp>
          <p:nvGrpSpPr>
            <p:cNvPr id="26" name="Group 13"/>
            <p:cNvGrpSpPr/>
            <p:nvPr/>
          </p:nvGrpSpPr>
          <p:grpSpPr>
            <a:xfrm>
              <a:off x="6108146" y="2091434"/>
              <a:ext cx="2129332" cy="1489369"/>
              <a:chOff x="3097730" y="1788695"/>
              <a:chExt cx="4091440" cy="2861774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3763476" y="4177363"/>
                <a:ext cx="1217262" cy="473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4.0 cm/s</a:t>
                </a:r>
              </a:p>
            </p:txBody>
          </p:sp>
          <p:sp>
            <p:nvSpPr>
              <p:cNvPr id="32" name="TextBox 5"/>
              <p:cNvSpPr txBox="1"/>
              <p:nvPr/>
            </p:nvSpPr>
            <p:spPr>
              <a:xfrm>
                <a:off x="3097730" y="1788695"/>
                <a:ext cx="4091440" cy="476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1997-1999 Mean Speeds (~1300m)</a:t>
                </a:r>
              </a:p>
            </p:txBody>
          </p:sp>
          <p:sp>
            <p:nvSpPr>
              <p:cNvPr id="33" name="TextBox 6"/>
              <p:cNvSpPr txBox="1"/>
              <p:nvPr/>
            </p:nvSpPr>
            <p:spPr>
              <a:xfrm>
                <a:off x="4469509" y="3463494"/>
                <a:ext cx="1217262" cy="473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4.6 cm/s</a:t>
                </a:r>
              </a:p>
            </p:txBody>
          </p:sp>
          <p:sp>
            <p:nvSpPr>
              <p:cNvPr id="34" name="TextBox 7"/>
              <p:cNvSpPr txBox="1"/>
              <p:nvPr/>
            </p:nvSpPr>
            <p:spPr>
              <a:xfrm>
                <a:off x="5696550" y="3598244"/>
                <a:ext cx="1217262" cy="473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5.3 cm/s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453789" y="3474009"/>
              <a:ext cx="6992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29.3 cm/s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07311" y="2230861"/>
              <a:ext cx="2371800" cy="247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00"/>
                  </a:solidFill>
                </a:rPr>
                <a:t>1997-1999 Maximum Speeds (~1300m)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821235" y="3102486"/>
              <a:ext cx="6992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27.7 cm/s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459830" y="3172615"/>
              <a:ext cx="6992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48.6 cm/s</a:t>
              </a:r>
            </a:p>
          </p:txBody>
        </p:sp>
      </p:grpSp>
      <p:pic>
        <p:nvPicPr>
          <p:cNvPr id="38" name="Picture 2" descr="C:\Users\Steven Morey\Desktop\morey\research\GoM\Deep-C\model\ncom2010\currents\max\max_spd_200mab.png"/>
          <p:cNvPicPr>
            <a:picLocks noChangeAspect="1" noChangeArrowheads="1"/>
          </p:cNvPicPr>
          <p:nvPr/>
        </p:nvPicPr>
        <p:blipFill>
          <a:blip r:embed="rId3" cstate="print"/>
          <a:srcRect l="8925" t="15089" r="8150" b="18125"/>
          <a:stretch>
            <a:fillRect/>
          </a:stretch>
        </p:blipFill>
        <p:spPr bwMode="auto">
          <a:xfrm>
            <a:off x="4646382" y="3811102"/>
            <a:ext cx="3880203" cy="23442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457200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Develop a regional Earth System Model (ESM) to:</a:t>
            </a:r>
          </a:p>
          <a:p>
            <a:r>
              <a:rPr lang="en-US" dirty="0" smtClean="0"/>
              <a:t>Investigate the effects of petroleum hydrocarbons on</a:t>
            </a:r>
          </a:p>
          <a:p>
            <a:pPr lvl="1"/>
            <a:r>
              <a:rPr lang="en-US" dirty="0" smtClean="0"/>
              <a:t>Exchange processes between the ocean, atmosphere and sediments</a:t>
            </a:r>
          </a:p>
          <a:p>
            <a:pPr lvl="1"/>
            <a:r>
              <a:rPr lang="en-US" dirty="0" smtClean="0"/>
              <a:t>Biogeochemical processes</a:t>
            </a:r>
          </a:p>
          <a:p>
            <a:r>
              <a:rPr lang="en-US" dirty="0" smtClean="0"/>
              <a:t>Understand the transport of marine organisms</a:t>
            </a:r>
          </a:p>
          <a:p>
            <a:r>
              <a:rPr lang="en-US" dirty="0" smtClean="0"/>
              <a:t>Conduct </a:t>
            </a:r>
            <a:r>
              <a:rPr lang="en-US" dirty="0" err="1" smtClean="0"/>
              <a:t>hindcasts</a:t>
            </a:r>
            <a:endParaRPr lang="en-US" dirty="0" smtClean="0"/>
          </a:p>
          <a:p>
            <a:r>
              <a:rPr lang="en-US" dirty="0" smtClean="0"/>
              <a:t>Provide estimates and predictions of discharged oil’s fate and measures of confidence</a:t>
            </a:r>
          </a:p>
          <a:p>
            <a:r>
              <a:rPr lang="en-US" dirty="0" smtClean="0"/>
              <a:t>Provide results and data via a web-based interface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ESM for the </a:t>
            </a:r>
            <a:r>
              <a:rPr lang="en-US" dirty="0" err="1" smtClean="0"/>
              <a:t>DeSoto</a:t>
            </a:r>
            <a:r>
              <a:rPr lang="en-US" dirty="0" smtClean="0"/>
              <a:t> Canyon Region</a:t>
            </a:r>
            <a:br>
              <a:rPr lang="en-US" dirty="0" smtClean="0"/>
            </a:br>
            <a:r>
              <a:rPr lang="en-US" dirty="0" smtClean="0"/>
              <a:t> (Florida State Univ.)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096"/>
            <a:ext cx="8284464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Tasks Accomplished:</a:t>
            </a:r>
          </a:p>
          <a:p>
            <a:r>
              <a:rPr lang="en-US" dirty="0" smtClean="0"/>
              <a:t>A new higher vertical resolution HYCOM Gulf of Mexico simulation has been developed and run for comparison to the current model and to understand deep currents in the </a:t>
            </a:r>
            <a:r>
              <a:rPr lang="en-US" dirty="0" err="1" smtClean="0"/>
              <a:t>GoM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 descr="Screen Shot 2012-08-03 at 12.10.24 PM.png"/>
          <p:cNvPicPr>
            <a:picLocks noChangeAspect="1"/>
          </p:cNvPicPr>
          <p:nvPr/>
        </p:nvPicPr>
        <p:blipFill>
          <a:blip r:embed="rId2" cstate="print"/>
          <a:srcRect t="3367"/>
          <a:stretch>
            <a:fillRect/>
          </a:stretch>
        </p:blipFill>
        <p:spPr>
          <a:xfrm>
            <a:off x="3334043" y="3477846"/>
            <a:ext cx="4074941" cy="2253322"/>
          </a:xfrm>
          <a:prstGeom prst="rect">
            <a:avLst/>
          </a:prstGeom>
        </p:spPr>
      </p:pic>
      <p:sp>
        <p:nvSpPr>
          <p:cNvPr id="6" name="Title 15"/>
          <p:cNvSpPr txBox="1">
            <a:spLocks/>
          </p:cNvSpPr>
          <p:nvPr/>
        </p:nvSpPr>
        <p:spPr bwMode="auto">
          <a:xfrm>
            <a:off x="2302414" y="3152336"/>
            <a:ext cx="4800600" cy="3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kern="0" dirty="0" smtClean="0">
                <a:latin typeface="Georgia" pitchFamily="18" charset="0"/>
              </a:rPr>
              <a:t>Vertical Grid in GOMl0.04 with 40 (left) and 20 (right) layers</a:t>
            </a:r>
            <a:endParaRPr lang="en-US" sz="1100" b="1" kern="0" dirty="0"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6355" y="5673521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Georgia" pitchFamily="18" charset="0"/>
              </a:rPr>
              <a:t>The new vertical grid with 40 layers (left) provides notably higher resolution of the deep ocean compared to the 20-layer grid (left). Higher vertical resolution may be crucial for accurate simulation of deep ocean dynamics over steep topography, such as in the De Soto Canyon. </a:t>
            </a:r>
            <a:endParaRPr lang="en-US" sz="1200" i="1" dirty="0">
              <a:latin typeface="Georgia" pitchFamily="18" charset="0"/>
            </a:endParaRPr>
          </a:p>
        </p:txBody>
      </p:sp>
      <p:pic>
        <p:nvPicPr>
          <p:cNvPr id="4" name="Picture 3" descr="Screen Shot 2012-08-03 at 12.04.53 PM.png"/>
          <p:cNvPicPr>
            <a:picLocks noChangeAspect="1"/>
          </p:cNvPicPr>
          <p:nvPr/>
        </p:nvPicPr>
        <p:blipFill>
          <a:blip r:embed="rId3" cstate="print"/>
          <a:srcRect t="3125"/>
          <a:stretch>
            <a:fillRect/>
          </a:stretch>
        </p:blipFill>
        <p:spPr>
          <a:xfrm>
            <a:off x="1813562" y="3477846"/>
            <a:ext cx="2772507" cy="2240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ESM for the </a:t>
            </a:r>
            <a:r>
              <a:rPr lang="en-US" dirty="0" err="1" smtClean="0"/>
              <a:t>DeSoto</a:t>
            </a:r>
            <a:r>
              <a:rPr lang="en-US" dirty="0" smtClean="0"/>
              <a:t> Canyon Region</a:t>
            </a:r>
            <a:br>
              <a:rPr lang="en-US" dirty="0" smtClean="0"/>
            </a:br>
            <a:r>
              <a:rPr lang="en-US" dirty="0" smtClean="0"/>
              <a:t> (Florida State Univ.)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982" y="1106195"/>
            <a:ext cx="8630529" cy="227004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 smtClean="0"/>
              <a:t>Major Findings:</a:t>
            </a:r>
          </a:p>
          <a:p>
            <a:pPr marL="117475" indent="-117475"/>
            <a:r>
              <a:rPr lang="en-US" dirty="0" smtClean="0"/>
              <a:t>Analysis of a 50-year free-running HYCOM simulation shows interaction between upper ocean and deep flows that may impact the </a:t>
            </a:r>
            <a:r>
              <a:rPr lang="en-US" dirty="0" err="1" smtClean="0"/>
              <a:t>DeSoto</a:t>
            </a:r>
            <a:r>
              <a:rPr lang="en-US" dirty="0" smtClean="0"/>
              <a:t> Canyon region.</a:t>
            </a:r>
          </a:p>
          <a:p>
            <a:pPr marL="117475" indent="-117475"/>
            <a:r>
              <a:rPr lang="en-US" dirty="0" smtClean="0"/>
              <a:t>Enhanced vertical resolution of the HYCOM leads to more energetic deep currents.</a:t>
            </a:r>
          </a:p>
          <a:p>
            <a:pPr marL="117475" indent="-117475"/>
            <a:endParaRPr lang="en-US" dirty="0" smtClean="0"/>
          </a:p>
        </p:txBody>
      </p:sp>
      <p:grpSp>
        <p:nvGrpSpPr>
          <p:cNvPr id="39" name="Group 38"/>
          <p:cNvGrpSpPr/>
          <p:nvPr/>
        </p:nvGrpSpPr>
        <p:grpSpPr>
          <a:xfrm>
            <a:off x="391553" y="3029237"/>
            <a:ext cx="8428892" cy="3118337"/>
            <a:chOff x="475957" y="3465343"/>
            <a:chExt cx="8428892" cy="3118337"/>
          </a:xfrm>
        </p:grpSpPr>
        <p:sp>
          <p:nvSpPr>
            <p:cNvPr id="37" name="Rectangle 36"/>
            <p:cNvSpPr/>
            <p:nvPr/>
          </p:nvSpPr>
          <p:spPr>
            <a:xfrm>
              <a:off x="590843" y="3840480"/>
              <a:ext cx="8117059" cy="2743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022_Udeep_mean.jpg"/>
            <p:cNvPicPr>
              <a:picLocks noChangeAspect="1"/>
            </p:cNvPicPr>
            <p:nvPr/>
          </p:nvPicPr>
          <p:blipFill>
            <a:blip r:embed="rId2" cstate="print"/>
            <a:srcRect t="2778" r="9542"/>
            <a:stretch>
              <a:fillRect/>
            </a:stretch>
          </p:blipFill>
          <p:spPr>
            <a:xfrm>
              <a:off x="4915486" y="3871261"/>
              <a:ext cx="3765241" cy="2677815"/>
            </a:xfrm>
            <a:prstGeom prst="rect">
              <a:avLst/>
            </a:prstGeom>
          </p:spPr>
        </p:pic>
        <p:pic>
          <p:nvPicPr>
            <p:cNvPr id="35" name="Picture 34" descr="032_Udeep_mean.jpg"/>
            <p:cNvPicPr>
              <a:picLocks noChangeAspect="1"/>
            </p:cNvPicPr>
            <p:nvPr/>
          </p:nvPicPr>
          <p:blipFill>
            <a:blip r:embed="rId3" cstate="print"/>
            <a:srcRect t="3198"/>
            <a:stretch>
              <a:fillRect/>
            </a:stretch>
          </p:blipFill>
          <p:spPr>
            <a:xfrm>
              <a:off x="607255" y="3871261"/>
              <a:ext cx="4168660" cy="2670217"/>
            </a:xfrm>
            <a:prstGeom prst="rect">
              <a:avLst/>
            </a:prstGeom>
          </p:spPr>
        </p:pic>
        <p:sp>
          <p:nvSpPr>
            <p:cNvPr id="36" name="Title 15"/>
            <p:cNvSpPr txBox="1">
              <a:spLocks/>
            </p:cNvSpPr>
            <p:nvPr/>
          </p:nvSpPr>
          <p:spPr bwMode="auto">
            <a:xfrm>
              <a:off x="475957" y="3465343"/>
              <a:ext cx="8428892" cy="537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kern="0" dirty="0" smtClean="0">
                  <a:latin typeface="Georgia" pitchFamily="18" charset="0"/>
                </a:rPr>
                <a:t>Mean Near-Bottom Currents from HYCOM with 40 (Left) and 20 (right) Vertical Layers</a:t>
              </a:r>
              <a:endParaRPr lang="en-US" sz="1200" b="1" kern="0" dirty="0">
                <a:latin typeface="Georgia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Coastal and Estuarine Modeling</a:t>
            </a:r>
            <a:br>
              <a:rPr lang="en-US" dirty="0" smtClean="0"/>
            </a:br>
            <a:r>
              <a:rPr lang="en-US" dirty="0" smtClean="0"/>
              <a:t> (Univ. South Florida)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982" y="1373487"/>
            <a:ext cx="8700867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Goals:</a:t>
            </a:r>
          </a:p>
          <a:p>
            <a:pPr marL="173038" indent="-173038"/>
            <a:r>
              <a:rPr lang="en-US" dirty="0" smtClean="0"/>
              <a:t>Develop a coastal ocean model to downscale from the deep ocean, across the continental shelf and into the estuaries. </a:t>
            </a:r>
          </a:p>
          <a:p>
            <a:pPr marL="173038" indent="-173038"/>
            <a:endParaRPr lang="en-US" dirty="0" smtClean="0"/>
          </a:p>
          <a:p>
            <a:pPr marL="173038" indent="-173038"/>
            <a:r>
              <a:rPr lang="en-US" dirty="0" smtClean="0"/>
              <a:t>Gauge performance through quantitative comparisons against in situ observations.</a:t>
            </a:r>
          </a:p>
          <a:p>
            <a:pPr marL="173038" indent="-173038"/>
            <a:endParaRPr lang="en-US" dirty="0" smtClean="0"/>
          </a:p>
          <a:p>
            <a:pPr marL="173038" indent="-173038"/>
            <a:r>
              <a:rPr lang="en-US" dirty="0" smtClean="0"/>
              <a:t>Establish a daily, automated </a:t>
            </a:r>
            <a:r>
              <a:rPr lang="en-US" dirty="0" err="1" smtClean="0"/>
              <a:t>nowcast</a:t>
            </a:r>
            <a:r>
              <a:rPr lang="en-US" dirty="0" smtClean="0"/>
              <a:t>/forecast system for circulation and waves publically available on the internet.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Coastal and Estuarine Modeling</a:t>
            </a:r>
            <a:br>
              <a:rPr lang="en-US" dirty="0" smtClean="0"/>
            </a:br>
            <a:r>
              <a:rPr lang="en-US" dirty="0" smtClean="0"/>
              <a:t> (Univ. South Florida)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983" y="1373487"/>
            <a:ext cx="4747846" cy="4572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/>
              <a:t>Major Findings:</a:t>
            </a:r>
          </a:p>
          <a:p>
            <a:pPr marL="173038" indent="-173038"/>
            <a:r>
              <a:rPr lang="en-US" dirty="0" smtClean="0"/>
              <a:t>A </a:t>
            </a:r>
            <a:r>
              <a:rPr lang="en-US" dirty="0" err="1" smtClean="0"/>
              <a:t>hindcast</a:t>
            </a:r>
            <a:r>
              <a:rPr lang="en-US" dirty="0" smtClean="0"/>
              <a:t> of 2010 using an FVCOM simulation embedded in HYCOM shows that year had anomalous upwelling from May (LC eddy shed) through December.</a:t>
            </a:r>
          </a:p>
          <a:p>
            <a:pPr marL="173038" indent="-173038"/>
            <a:endParaRPr lang="en-US" dirty="0" smtClean="0"/>
          </a:p>
          <a:p>
            <a:pPr marL="173038" indent="-173038"/>
            <a:r>
              <a:rPr lang="en-US" dirty="0" smtClean="0"/>
              <a:t>No </a:t>
            </a:r>
            <a:r>
              <a:rPr lang="en-US" i="1" dirty="0" smtClean="0"/>
              <a:t>K. </a:t>
            </a:r>
            <a:r>
              <a:rPr lang="en-US" i="1" dirty="0" err="1" smtClean="0"/>
              <a:t>brevis</a:t>
            </a:r>
            <a:r>
              <a:rPr lang="en-US" i="1" dirty="0" smtClean="0"/>
              <a:t> </a:t>
            </a:r>
            <a:r>
              <a:rPr lang="en-US" dirty="0" smtClean="0"/>
              <a:t>red tide occurred in 2010</a:t>
            </a:r>
          </a:p>
          <a:p>
            <a:pPr marL="502222" lvl="1" indent="-173038">
              <a:buNone/>
            </a:pPr>
            <a:endParaRPr lang="en-US" dirty="0" smtClean="0"/>
          </a:p>
          <a:p>
            <a:pPr marL="173038" lvl="1" indent="-173038">
              <a:buNone/>
            </a:pPr>
            <a:r>
              <a:rPr lang="en-US" i="1" dirty="0" err="1" smtClean="0"/>
              <a:t>Zheng</a:t>
            </a:r>
            <a:r>
              <a:rPr lang="en-US" i="1" dirty="0" smtClean="0"/>
              <a:t> and Weisberg, 2012, Ocean </a:t>
            </a:r>
            <a:r>
              <a:rPr lang="en-US" i="1" dirty="0" err="1" smtClean="0"/>
              <a:t>Modelling</a:t>
            </a:r>
            <a:endParaRPr lang="en-US" i="1" dirty="0" smtClean="0"/>
          </a:p>
          <a:p>
            <a:pPr marL="173038" lvl="1" indent="-173038">
              <a:buNone/>
            </a:pPr>
            <a:r>
              <a:rPr lang="en-US" i="1" dirty="0" smtClean="0"/>
              <a:t>Weisberg et al, 2013, Harmful Algae, in press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7077" y="1218863"/>
            <a:ext cx="4080651" cy="435211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10116" y="5534284"/>
            <a:ext cx="41338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i="1" dirty="0" smtClean="0"/>
              <a:t>Bottom </a:t>
            </a:r>
            <a:r>
              <a:rPr lang="en-US" sz="1200" i="1" u="sng" dirty="0" smtClean="0"/>
              <a:t>V</a:t>
            </a:r>
            <a:r>
              <a:rPr lang="en-US" sz="1200" i="1" dirty="0" smtClean="0"/>
              <a:t> superimposed on temperature for 7/15/10.  Upwelling was driven primarily by LC interaction with the shelf slope near the Dry Tortugas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Coastal and Estuarine Modeling</a:t>
            </a:r>
            <a:br>
              <a:rPr lang="en-US" dirty="0" smtClean="0"/>
            </a:br>
            <a:r>
              <a:rPr lang="en-US" dirty="0" smtClean="0"/>
              <a:t> (Univ. South Florida)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983" y="1246878"/>
            <a:ext cx="8714934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Major Findings:</a:t>
            </a:r>
          </a:p>
          <a:p>
            <a:pPr marL="173038" indent="-173038"/>
            <a:r>
              <a:rPr lang="en-US" dirty="0" smtClean="0"/>
              <a:t>The intense and prolonged upwelling in 2010 would have transported material properties (including hydrocarbons) from the north Florida shelf to the WFS.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32309" y="2854294"/>
            <a:ext cx="6264245" cy="3301583"/>
            <a:chOff x="924346" y="2052052"/>
            <a:chExt cx="7652550" cy="40332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24346" y="2053173"/>
              <a:ext cx="3844429" cy="403217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32467" y="2052052"/>
              <a:ext cx="3844429" cy="403217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647135" y="6141329"/>
            <a:ext cx="6017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Normalized tracer concentration on 7/15/10 and 9/1/10 given an initialization off the north </a:t>
            </a:r>
            <a:r>
              <a:rPr lang="en-US" sz="1200" i="1" dirty="0"/>
              <a:t>F</a:t>
            </a:r>
            <a:r>
              <a:rPr lang="en-US" sz="1200" i="1" dirty="0" smtClean="0"/>
              <a:t>lorida coast on 6/19/10.  Blue represents a 90% reduction from the initial concentration.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Plume Dynamics for the ESM and Oil Drift Model</a:t>
            </a:r>
            <a:br>
              <a:rPr lang="en-US" dirty="0" smtClean="0"/>
            </a:br>
            <a:r>
              <a:rPr lang="en-US" dirty="0" smtClean="0"/>
              <a:t>(Univ. of Miami)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165" y="1912473"/>
            <a:ext cx="8284464" cy="45720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Goals:</a:t>
            </a:r>
          </a:p>
          <a:p>
            <a:r>
              <a:rPr lang="en-US" dirty="0" smtClean="0"/>
              <a:t>Develop, implement and test improved parameterization of river plume dynamics in the Earth System Model</a:t>
            </a:r>
          </a:p>
          <a:p>
            <a:endParaRPr lang="en-US" dirty="0" smtClean="0"/>
          </a:p>
          <a:p>
            <a:r>
              <a:rPr lang="en-US" dirty="0" smtClean="0"/>
              <a:t>Simulate influence of river plumes on surface oil drift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Plume Dynamics for the ESM and Oil Drift Model</a:t>
            </a:r>
            <a:br>
              <a:rPr lang="en-US" dirty="0" smtClean="0"/>
            </a:br>
            <a:r>
              <a:rPr lang="en-US" dirty="0" smtClean="0"/>
              <a:t>(Univ. of Miami)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388" y="1668912"/>
            <a:ext cx="3538025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Major Findings:</a:t>
            </a:r>
          </a:p>
          <a:p>
            <a:r>
              <a:rPr lang="en-US" sz="2200" dirty="0" smtClean="0"/>
              <a:t>Interaction of the Mississippi River plume with the </a:t>
            </a:r>
            <a:r>
              <a:rPr lang="en-US" sz="2200" dirty="0" err="1" smtClean="0"/>
              <a:t>DeSoto</a:t>
            </a:r>
            <a:r>
              <a:rPr lang="en-US" sz="2200" dirty="0" smtClean="0"/>
              <a:t> canyon and Northeastern </a:t>
            </a:r>
            <a:r>
              <a:rPr lang="en-US" sz="2200" dirty="0" err="1" smtClean="0"/>
              <a:t>GoM</a:t>
            </a:r>
            <a:r>
              <a:rPr lang="en-US" sz="2200" dirty="0" smtClean="0"/>
              <a:t> under flood conditions depends on the status of the Loop Current system intrusions</a:t>
            </a:r>
            <a:endParaRPr lang="en-US" sz="2000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61181" y="5064367"/>
            <a:ext cx="3530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i="1" dirty="0" err="1" smtClean="0"/>
              <a:t>Androulidakis</a:t>
            </a:r>
            <a:r>
              <a:rPr lang="en-US" i="1" dirty="0" smtClean="0"/>
              <a:t> and </a:t>
            </a:r>
            <a:r>
              <a:rPr lang="en-US" i="1" dirty="0" err="1" smtClean="0"/>
              <a:t>Kourafalou</a:t>
            </a:r>
            <a:r>
              <a:rPr lang="en-US" i="1" dirty="0" smtClean="0"/>
              <a:t>, 2013, Ocean Dynamics)</a:t>
            </a:r>
            <a:endParaRPr lang="en-US" dirty="0"/>
          </a:p>
        </p:txBody>
      </p:sp>
      <p:pic>
        <p:nvPicPr>
          <p:cNvPr id="5" name="Picture 2" descr="Fig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6343" y="1828801"/>
            <a:ext cx="4792574" cy="410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Plume Dynamics for the ESM and Oil Drift Model</a:t>
            </a:r>
            <a:br>
              <a:rPr lang="en-US" dirty="0" smtClean="0"/>
            </a:br>
            <a:r>
              <a:rPr lang="en-US" dirty="0" smtClean="0"/>
              <a:t>(Univ. of Miami)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388" y="1668912"/>
            <a:ext cx="8306972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Major Findings:</a:t>
            </a:r>
          </a:p>
          <a:p>
            <a:r>
              <a:rPr lang="en-US" sz="2200" dirty="0" smtClean="0"/>
              <a:t>Modeling the transport of the </a:t>
            </a:r>
            <a:r>
              <a:rPr lang="en-US" sz="2200" dirty="0" err="1" smtClean="0"/>
              <a:t>DwH</a:t>
            </a:r>
            <a:r>
              <a:rPr lang="en-US" sz="2200" dirty="0" smtClean="0"/>
              <a:t> surface oil requires adding wind drift in hydrodynamic fields employed by a fully 3D oil spill model</a:t>
            </a:r>
            <a:endParaRPr lang="en-US" sz="2000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36097" y="5711481"/>
            <a:ext cx="8496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i="1" dirty="0" smtClean="0"/>
              <a:t>Le </a:t>
            </a:r>
            <a:r>
              <a:rPr lang="en-US" i="1" dirty="0" err="1" smtClean="0"/>
              <a:t>Henaff</a:t>
            </a:r>
            <a:r>
              <a:rPr lang="en-US" i="1" dirty="0" smtClean="0"/>
              <a:t>, </a:t>
            </a:r>
            <a:r>
              <a:rPr lang="en-US" i="1" dirty="0" err="1" smtClean="0"/>
              <a:t>Kourafalou</a:t>
            </a:r>
            <a:r>
              <a:rPr lang="en-US" i="1" dirty="0" smtClean="0"/>
              <a:t>, Paris, </a:t>
            </a:r>
            <a:r>
              <a:rPr lang="en-US" i="1" dirty="0" err="1" smtClean="0"/>
              <a:t>Helgers</a:t>
            </a:r>
            <a:r>
              <a:rPr lang="en-US" i="1" dirty="0" smtClean="0"/>
              <a:t>, Hogan, </a:t>
            </a:r>
            <a:r>
              <a:rPr lang="en-US" i="1" dirty="0" err="1" smtClean="0"/>
              <a:t>Srinivasan</a:t>
            </a:r>
            <a:r>
              <a:rPr lang="en-US" i="1" dirty="0" smtClean="0"/>
              <a:t>, 2012, Environ. Sci. Technol.)</a:t>
            </a:r>
            <a:endParaRPr lang="en-US" dirty="0"/>
          </a:p>
        </p:txBody>
      </p:sp>
      <p:pic>
        <p:nvPicPr>
          <p:cNvPr id="6" name="Picture 3" descr="figureS1_cu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8815" y="3035105"/>
            <a:ext cx="56388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223846" y="4779499"/>
            <a:ext cx="3810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cs typeface="Arial" pitchFamily="34" charset="0"/>
              </a:rPr>
              <a:t>Oil presence (number of days observed), from observations (left, NOAA), and model outputs (CMS oil model + NRL </a:t>
            </a:r>
            <a:r>
              <a:rPr lang="en-US" sz="1400" i="1" dirty="0" err="1">
                <a:solidFill>
                  <a:schemeClr val="bg1"/>
                </a:solidFill>
                <a:cs typeface="Arial" pitchFamily="34" charset="0"/>
              </a:rPr>
              <a:t>GoM</a:t>
            </a:r>
            <a:r>
              <a:rPr lang="en-US" sz="1400" i="1" dirty="0">
                <a:solidFill>
                  <a:schemeClr val="bg1"/>
                </a:solidFill>
                <a:cs typeface="Arial" pitchFamily="34" charset="0"/>
              </a:rPr>
              <a:t> HYCOM)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Plume Dynamics for the ESM and Oil Drift Model</a:t>
            </a:r>
            <a:br>
              <a:rPr lang="en-US" dirty="0" smtClean="0"/>
            </a:br>
            <a:r>
              <a:rPr lang="en-US" dirty="0" smtClean="0"/>
              <a:t>(Univ. of Miami)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388" y="1668912"/>
            <a:ext cx="8306972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Major Findings:</a:t>
            </a:r>
          </a:p>
          <a:p>
            <a:r>
              <a:rPr lang="en-US" sz="2200" dirty="0" smtClean="0"/>
              <a:t>Transport of the </a:t>
            </a:r>
            <a:r>
              <a:rPr lang="en-US" sz="2200" dirty="0" err="1" smtClean="0"/>
              <a:t>DwH</a:t>
            </a:r>
            <a:r>
              <a:rPr lang="en-US" sz="2200" dirty="0" smtClean="0"/>
              <a:t> surface oil patch was influenced by the variability in the Mississippi River plume.</a:t>
            </a:r>
            <a:endParaRPr lang="en-US" sz="2000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50164" y="5022164"/>
            <a:ext cx="4403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i="1" dirty="0" err="1" smtClean="0"/>
              <a:t>Kourafalou</a:t>
            </a:r>
            <a:r>
              <a:rPr lang="en-US" i="1" dirty="0" smtClean="0"/>
              <a:t>  and </a:t>
            </a:r>
            <a:r>
              <a:rPr lang="en-US" i="1" dirty="0" err="1" smtClean="0"/>
              <a:t>Androulidakis</a:t>
            </a:r>
            <a:r>
              <a:rPr lang="en-US" i="1" dirty="0" smtClean="0"/>
              <a:t>, 2013, JGR, In Review)</a:t>
            </a:r>
            <a:endParaRPr lang="en-US" dirty="0"/>
          </a:p>
        </p:txBody>
      </p:sp>
      <p:pic>
        <p:nvPicPr>
          <p:cNvPr id="8" name="Picture 2" descr="C:\Documents and Settings\Valued Customer\Application Data\PixelMetrics\CaptureWiz\LastCaptures\2013-01-14_18-42-16-1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2267" y="2951261"/>
            <a:ext cx="3036176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171135" y="3317263"/>
            <a:ext cx="4419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 dirty="0" smtClean="0"/>
              <a:t>Black </a:t>
            </a:r>
            <a:r>
              <a:rPr lang="en-US" i="1" dirty="0"/>
              <a:t>line: western longitude reached by 	   the Surface Oil Patch </a:t>
            </a:r>
          </a:p>
          <a:p>
            <a:r>
              <a:rPr lang="en-US" i="1" dirty="0"/>
              <a:t>Red line: Mississippi River discharge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3-D Oil Spill Modeling and Uncertainty Quantification </a:t>
            </a:r>
            <a:br>
              <a:rPr lang="en-US" dirty="0" smtClean="0"/>
            </a:br>
            <a:r>
              <a:rPr lang="en-US" dirty="0" smtClean="0"/>
              <a:t>(Univ. of Miami, </a:t>
            </a:r>
            <a:r>
              <a:rPr lang="en-US" dirty="0" err="1" smtClean="0"/>
              <a:t>Tendral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1450"/>
            <a:ext cx="8284464" cy="4366132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Goals:</a:t>
            </a:r>
          </a:p>
          <a:p>
            <a:r>
              <a:rPr lang="en-US" dirty="0" smtClean="0"/>
              <a:t>Develop a fully open source oil spill model integrated with an ocean forecast system that includes </a:t>
            </a:r>
            <a:r>
              <a:rPr lang="en-US" dirty="0" err="1" smtClean="0"/>
              <a:t>undertainty</a:t>
            </a:r>
            <a:r>
              <a:rPr lang="en-US" dirty="0" smtClean="0"/>
              <a:t> quantification suitable for operational oil spill monitoring and decision support</a:t>
            </a:r>
          </a:p>
          <a:p>
            <a:endParaRPr lang="en-US" dirty="0" smtClean="0"/>
          </a:p>
          <a:p>
            <a:r>
              <a:rPr lang="en-US" dirty="0" smtClean="0"/>
              <a:t>Collaborate with CARTHE and </a:t>
            </a:r>
            <a:r>
              <a:rPr lang="en-US" dirty="0" err="1" smtClean="0"/>
              <a:t>Norgegian</a:t>
            </a:r>
            <a:r>
              <a:rPr lang="en-US" dirty="0" smtClean="0"/>
              <a:t> Met office to validate the components of the oil spill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5708" y="203200"/>
            <a:ext cx="81372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Prediction of the fate of hydrocarbons not only requires detailed knowledge of the Gulf of Mexico 3D circulation (basin-wide and shelf/coastal processes), but also knowledge of the surface winds, waves, sediments, and biogeochemistry.  Integration of those modules in a Earth System Model will facilitate retrospective studies, forecasting, and scientific investigations.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622612" y="2187388"/>
            <a:ext cx="5871882" cy="3854824"/>
            <a:chOff x="1622612" y="2187388"/>
            <a:chExt cx="5871882" cy="3854824"/>
          </a:xfrm>
        </p:grpSpPr>
        <p:sp>
          <p:nvSpPr>
            <p:cNvPr id="9" name="Rectangle 8"/>
            <p:cNvSpPr/>
            <p:nvPr/>
          </p:nvSpPr>
          <p:spPr>
            <a:xfrm>
              <a:off x="1622612" y="2187388"/>
              <a:ext cx="5871882" cy="38548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64208" y="2242999"/>
              <a:ext cx="5797296" cy="3759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4213412" y="3899647"/>
              <a:ext cx="448235" cy="1075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213412" y="5836024"/>
              <a:ext cx="484094" cy="1344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716305" y="4814049"/>
              <a:ext cx="726141" cy="1165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42964" y="3639671"/>
              <a:ext cx="1030941" cy="11654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3-D Oil Spill Modeling and Uncertainty Quantification </a:t>
            </a:r>
            <a:br>
              <a:rPr lang="en-US" dirty="0" smtClean="0"/>
            </a:br>
            <a:r>
              <a:rPr lang="en-US" dirty="0" smtClean="0"/>
              <a:t>(Univ. of Miami, </a:t>
            </a:r>
            <a:r>
              <a:rPr lang="en-US" dirty="0" err="1" smtClean="0"/>
              <a:t>Tendral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388" y="1668912"/>
            <a:ext cx="3538025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Major Findings:</a:t>
            </a:r>
          </a:p>
          <a:p>
            <a:r>
              <a:rPr lang="en-US" sz="2200" dirty="0" smtClean="0"/>
              <a:t>A non-hydrostatic 3D Fast Plume Model has been developed that simulates plume dynamics in the case of a subsea blowout </a:t>
            </a:r>
            <a:endParaRPr lang="en-US" dirty="0" smtClean="0"/>
          </a:p>
        </p:txBody>
      </p:sp>
      <p:pic>
        <p:nvPicPr>
          <p:cNvPr id="6" name="Picture 5" descr="fp_245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9759" y="2227562"/>
            <a:ext cx="3771717" cy="38630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9256" y="4677287"/>
            <a:ext cx="40998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200" dirty="0" smtClean="0"/>
              <a:t>Example of an idealized plume simulated by the </a:t>
            </a:r>
          </a:p>
          <a:p>
            <a:pPr marL="0" lvl="1"/>
            <a:r>
              <a:rPr lang="en-US" sz="1200" dirty="0" smtClean="0"/>
              <a:t>Fast Plume Model. Unlike </a:t>
            </a:r>
            <a:r>
              <a:rPr lang="en-US" sz="1200" dirty="0"/>
              <a:t>other CFD based approaches </a:t>
            </a:r>
            <a:endParaRPr lang="en-US" sz="1200" dirty="0" smtClean="0"/>
          </a:p>
          <a:p>
            <a:pPr marL="0" lvl="1"/>
            <a:r>
              <a:rPr lang="en-US" sz="1200" dirty="0" smtClean="0"/>
              <a:t>this </a:t>
            </a:r>
            <a:r>
              <a:rPr lang="en-US" sz="1200" dirty="0"/>
              <a:t>model is </a:t>
            </a:r>
            <a:r>
              <a:rPr lang="en-US" sz="1200" dirty="0" smtClean="0"/>
              <a:t>very </a:t>
            </a:r>
            <a:r>
              <a:rPr lang="en-US" sz="1200" dirty="0"/>
              <a:t>fast, light </a:t>
            </a:r>
            <a:r>
              <a:rPr lang="en-US" sz="1200" dirty="0" smtClean="0"/>
              <a:t>and </a:t>
            </a:r>
            <a:r>
              <a:rPr lang="en-US" sz="1200" dirty="0"/>
              <a:t>suitable for real-time </a:t>
            </a:r>
            <a:endParaRPr lang="en-US" sz="1200" dirty="0" smtClean="0"/>
          </a:p>
          <a:p>
            <a:pPr marL="0" lvl="1"/>
            <a:r>
              <a:rPr lang="en-US" sz="1200" dirty="0" smtClean="0"/>
              <a:t>operations</a:t>
            </a:r>
            <a:r>
              <a:rPr lang="en-US" sz="1200" dirty="0"/>
              <a:t>. </a:t>
            </a:r>
            <a:r>
              <a:rPr lang="en-US" sz="1200" dirty="0" smtClean="0"/>
              <a:t>The </a:t>
            </a:r>
            <a:r>
              <a:rPr lang="en-US" sz="1200" dirty="0"/>
              <a:t>algorithms used in the development </a:t>
            </a:r>
            <a:r>
              <a:rPr lang="en-US" sz="1200" dirty="0" smtClean="0"/>
              <a:t>have</a:t>
            </a:r>
          </a:p>
          <a:p>
            <a:pPr marL="0" lvl="1"/>
            <a:r>
              <a:rPr lang="en-US" sz="1200" dirty="0" smtClean="0"/>
              <a:t>been </a:t>
            </a:r>
            <a:r>
              <a:rPr lang="en-US" sz="1200" dirty="0"/>
              <a:t>chosen </a:t>
            </a:r>
            <a:r>
              <a:rPr lang="en-US" sz="1200" dirty="0" smtClean="0"/>
              <a:t>so </a:t>
            </a:r>
            <a:r>
              <a:rPr lang="en-US" sz="1200" dirty="0"/>
              <a:t>that this model can be efficiently </a:t>
            </a:r>
            <a:endParaRPr lang="en-US" sz="1200" dirty="0" smtClean="0"/>
          </a:p>
          <a:p>
            <a:pPr marL="0" lvl="1"/>
            <a:r>
              <a:rPr lang="en-US" sz="1200" dirty="0" smtClean="0"/>
              <a:t>integrated </a:t>
            </a:r>
            <a:r>
              <a:rPr lang="en-US" sz="1200" dirty="0"/>
              <a:t>into </a:t>
            </a:r>
            <a:r>
              <a:rPr lang="en-US" sz="1200" dirty="0" smtClean="0"/>
              <a:t>the </a:t>
            </a:r>
            <a:r>
              <a:rPr lang="en-US" sz="1200" dirty="0"/>
              <a:t>larger scale oil spill </a:t>
            </a:r>
            <a:r>
              <a:rPr lang="en-US" sz="1200" dirty="0" smtClean="0"/>
              <a:t>model.</a:t>
            </a:r>
            <a:endParaRPr lang="en-US" sz="1200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Oil Drift and Weathering Model</a:t>
            </a:r>
            <a:br>
              <a:rPr lang="en-US" dirty="0" smtClean="0"/>
            </a:br>
            <a:r>
              <a:rPr lang="en-US" dirty="0" smtClean="0"/>
              <a:t> (Norwegian Met. Inst.)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982" y="1373487"/>
            <a:ext cx="8700867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Goals:</a:t>
            </a:r>
          </a:p>
          <a:p>
            <a:pPr marL="173038" indent="-173038"/>
            <a:r>
              <a:rPr lang="en-US" dirty="0" smtClean="0"/>
              <a:t>Perform oil drift simulations for the DWH 2010 spill.</a:t>
            </a:r>
          </a:p>
          <a:p>
            <a:pPr marL="173038" indent="-173038"/>
            <a:endParaRPr lang="en-US" dirty="0" smtClean="0"/>
          </a:p>
          <a:p>
            <a:pPr marL="173038" indent="-173038"/>
            <a:r>
              <a:rPr lang="en-US" dirty="0" smtClean="0"/>
              <a:t>Develop an open source oil drift code (with </a:t>
            </a:r>
            <a:r>
              <a:rPr lang="en-US" dirty="0" err="1" smtClean="0"/>
              <a:t>Srinivasan</a:t>
            </a:r>
            <a:r>
              <a:rPr lang="en-US" dirty="0" smtClean="0"/>
              <a:t>) to be an integral component of the ESM.</a:t>
            </a:r>
          </a:p>
          <a:p>
            <a:pPr marL="173038" indent="-173038"/>
            <a:endParaRPr lang="en-US" dirty="0" smtClean="0"/>
          </a:p>
          <a:p>
            <a:pPr marL="173038" indent="-173038"/>
            <a:r>
              <a:rPr lang="en-US" dirty="0" smtClean="0"/>
              <a:t>Create web services for operational oil drift modeling.</a:t>
            </a:r>
          </a:p>
          <a:p>
            <a:pPr marL="173038" indent="-173038"/>
            <a:endParaRPr lang="en-US" dirty="0" smtClean="0"/>
          </a:p>
          <a:p>
            <a:pPr marL="173038" indent="-173038"/>
            <a:r>
              <a:rPr lang="en-US" dirty="0" smtClean="0"/>
              <a:t>Perform </a:t>
            </a:r>
            <a:r>
              <a:rPr lang="en-US" dirty="0" err="1" smtClean="0"/>
              <a:t>Lagrangian</a:t>
            </a:r>
            <a:r>
              <a:rPr lang="en-US" dirty="0" smtClean="0"/>
              <a:t> field studies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Oil Drift and Weathering Model</a:t>
            </a:r>
            <a:br>
              <a:rPr lang="en-US" dirty="0" smtClean="0"/>
            </a:br>
            <a:r>
              <a:rPr lang="en-US" dirty="0" smtClean="0"/>
              <a:t> (Norwegian Met. Inst.)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710" y="1373487"/>
            <a:ext cx="3678701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Major Findings:</a:t>
            </a:r>
          </a:p>
          <a:p>
            <a:pPr marL="173038" indent="-173038"/>
            <a:r>
              <a:rPr lang="en-US" dirty="0" smtClean="0"/>
              <a:t>The first test simulations of the DWH spill have been run</a:t>
            </a:r>
          </a:p>
          <a:p>
            <a:pPr marL="173038" indent="-173038"/>
            <a:r>
              <a:rPr lang="en-US" dirty="0" smtClean="0"/>
              <a:t>Two peer-reviewed papers have been published on oil drift modeling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27939" y="1665098"/>
            <a:ext cx="5416061" cy="3758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r>
              <a:rPr lang="en-US" dirty="0" smtClean="0"/>
              <a:t>Earth System Modeling</a:t>
            </a:r>
            <a:br>
              <a:rPr lang="en-US" dirty="0" smtClean="0"/>
            </a:br>
            <a:r>
              <a:rPr lang="en-US" dirty="0" smtClean="0"/>
              <a:t>Year 2 Planned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49218"/>
            <a:ext cx="8001000" cy="48006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800" dirty="0" smtClean="0"/>
              <a:t>Task Members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b="1" dirty="0" smtClean="0"/>
              <a:t>FSU</a:t>
            </a:r>
            <a:r>
              <a:rPr lang="en-US" dirty="0" smtClean="0"/>
              <a:t>: E. </a:t>
            </a:r>
            <a:r>
              <a:rPr lang="en-US" dirty="0" err="1" smtClean="0"/>
              <a:t>Chassignet</a:t>
            </a:r>
            <a:r>
              <a:rPr lang="en-US" dirty="0" smtClean="0"/>
              <a:t> (Task Lead), M. Bourassa, D. Dukhovskoy,          S. Morey, H. </a:t>
            </a:r>
            <a:r>
              <a:rPr lang="en-US" dirty="0" err="1" smtClean="0"/>
              <a:t>Hiester</a:t>
            </a:r>
            <a:r>
              <a:rPr lang="en-US" dirty="0" smtClean="0"/>
              <a:t>, W. </a:t>
            </a:r>
            <a:r>
              <a:rPr lang="en-US" dirty="0" err="1" smtClean="0"/>
              <a:t>Sturges</a:t>
            </a:r>
            <a:r>
              <a:rPr lang="en-US" dirty="0" smtClean="0"/>
              <a:t>, P. </a:t>
            </a:r>
            <a:r>
              <a:rPr lang="en-US" dirty="0" err="1" smtClean="0"/>
              <a:t>Velissariou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</a:t>
            </a:r>
          </a:p>
          <a:p>
            <a:pPr>
              <a:buNone/>
            </a:pPr>
            <a:r>
              <a:rPr lang="en-US" b="1" dirty="0" smtClean="0"/>
              <a:t>NRL</a:t>
            </a:r>
            <a:r>
              <a:rPr lang="en-US" dirty="0" smtClean="0"/>
              <a:t>: S. </a:t>
            </a:r>
            <a:r>
              <a:rPr lang="en-US" dirty="0" err="1" smtClean="0"/>
              <a:t>deRada</a:t>
            </a:r>
            <a:r>
              <a:rPr lang="en-US" dirty="0" smtClean="0"/>
              <a:t>, P. Hogan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RSMAS</a:t>
            </a:r>
            <a:r>
              <a:rPr lang="en-US" dirty="0" smtClean="0"/>
              <a:t>: M. </a:t>
            </a:r>
            <a:r>
              <a:rPr lang="en-US" dirty="0" err="1" smtClean="0"/>
              <a:t>Iskandarani</a:t>
            </a:r>
            <a:r>
              <a:rPr lang="en-US" dirty="0" smtClean="0"/>
              <a:t>, V. </a:t>
            </a:r>
            <a:r>
              <a:rPr lang="en-US" dirty="0" err="1" smtClean="0"/>
              <a:t>Kourafalou</a:t>
            </a:r>
            <a:r>
              <a:rPr lang="en-US" dirty="0" smtClean="0"/>
              <a:t>, A. </a:t>
            </a:r>
            <a:r>
              <a:rPr lang="en-US" dirty="0" err="1" smtClean="0"/>
              <a:t>Srinivasan</a:t>
            </a:r>
            <a:r>
              <a:rPr lang="en-US" dirty="0" smtClean="0"/>
              <a:t> (</a:t>
            </a:r>
            <a:r>
              <a:rPr lang="en-US" dirty="0" err="1" smtClean="0"/>
              <a:t>Tendral</a:t>
            </a:r>
            <a:r>
              <a:rPr lang="en-US" dirty="0" smtClean="0"/>
              <a:t>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USF</a:t>
            </a:r>
            <a:r>
              <a:rPr lang="en-US" dirty="0" smtClean="0"/>
              <a:t>: R. Weisberg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NMI</a:t>
            </a:r>
            <a:r>
              <a:rPr lang="en-US" dirty="0" smtClean="0"/>
              <a:t>: L. Hole, C. </a:t>
            </a:r>
            <a:r>
              <a:rPr lang="en-US" dirty="0" err="1" smtClean="0"/>
              <a:t>Wettre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COAMPS Gulf of Mexico Model</a:t>
            </a:r>
            <a:br>
              <a:rPr lang="en-US" dirty="0" smtClean="0"/>
            </a:br>
            <a:r>
              <a:rPr lang="en-US" dirty="0" smtClean="0"/>
              <a:t>(NRL)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6344"/>
            <a:ext cx="8284464" cy="5900615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3200" b="1" dirty="0" smtClean="0"/>
              <a:t>Year 2 Plans:</a:t>
            </a:r>
          </a:p>
          <a:p>
            <a:pPr marL="285750" indent="-285750">
              <a:defRPr/>
            </a:pPr>
            <a:r>
              <a:rPr lang="en-US" b="1" dirty="0" smtClean="0"/>
              <a:t>Investigate linkage between deep and shallow circulation in </a:t>
            </a:r>
            <a:r>
              <a:rPr lang="en-US" b="1" dirty="0" err="1" smtClean="0"/>
              <a:t>DeSoto</a:t>
            </a:r>
            <a:r>
              <a:rPr lang="en-US" b="1" dirty="0" smtClean="0"/>
              <a:t> Canyon region; emphasis on upwelling and vertical mixing</a:t>
            </a:r>
          </a:p>
          <a:p>
            <a:pPr marL="285750" indent="-285750">
              <a:defRPr/>
            </a:pPr>
            <a:endParaRPr lang="en-US" b="1" dirty="0" smtClean="0"/>
          </a:p>
          <a:p>
            <a:pPr marL="285750" indent="-285750">
              <a:defRPr/>
            </a:pPr>
            <a:r>
              <a:rPr lang="en-US" b="1" dirty="0" smtClean="0"/>
              <a:t>Process studies:  different atmospheric conditions  (hurricane, etc.) and river flow conditions</a:t>
            </a:r>
          </a:p>
          <a:p>
            <a:pPr marL="285750" indent="-285750">
              <a:defRPr/>
            </a:pPr>
            <a:endParaRPr lang="en-US" b="1" dirty="0" smtClean="0"/>
          </a:p>
          <a:p>
            <a:pPr marL="285750" indent="-285750">
              <a:defRPr/>
            </a:pPr>
            <a:r>
              <a:rPr lang="en-US" b="1" dirty="0" smtClean="0"/>
              <a:t>Investigate impact of high resolution coupled atmosphere/ocean in littoral regions</a:t>
            </a:r>
          </a:p>
          <a:p>
            <a:pPr marL="285750" indent="-285750">
              <a:buNone/>
              <a:defRPr/>
            </a:pPr>
            <a:endParaRPr lang="en-US" b="1" dirty="0" smtClean="0"/>
          </a:p>
          <a:p>
            <a:pPr marL="285750" indent="-285750">
              <a:defRPr/>
            </a:pPr>
            <a:r>
              <a:rPr lang="en-US" b="1" dirty="0" smtClean="0"/>
              <a:t>Continue to run in real time, increase forecast length</a:t>
            </a:r>
          </a:p>
          <a:p>
            <a:pPr marL="285750" indent="-285750">
              <a:defRPr/>
            </a:pPr>
            <a:endParaRPr lang="en-US" b="1" dirty="0" smtClean="0"/>
          </a:p>
          <a:p>
            <a:pPr marL="285750" indent="-285750">
              <a:defRPr/>
            </a:pPr>
            <a:r>
              <a:rPr lang="en-US" b="1" dirty="0" smtClean="0"/>
              <a:t>Implement 12/24 atmosphere/ocean update cycle</a:t>
            </a:r>
          </a:p>
          <a:p>
            <a:pPr marL="285750" indent="-285750">
              <a:defRPr/>
            </a:pPr>
            <a:endParaRPr lang="en-US" b="1" dirty="0" smtClean="0"/>
          </a:p>
          <a:p>
            <a:pPr marL="285750" indent="-285750">
              <a:defRPr/>
            </a:pPr>
            <a:r>
              <a:rPr lang="en-US" b="1" dirty="0" smtClean="0"/>
              <a:t>Port to the new DSRC computers this fall</a:t>
            </a:r>
          </a:p>
          <a:p>
            <a:pPr marL="285750" indent="-285750">
              <a:defRPr/>
            </a:pPr>
            <a:endParaRPr lang="en-US" b="1" dirty="0" smtClean="0"/>
          </a:p>
          <a:p>
            <a:pPr marL="285750" indent="-285750">
              <a:defRPr/>
            </a:pPr>
            <a:r>
              <a:rPr lang="en-US" b="1" dirty="0" smtClean="0"/>
              <a:t>Implement improvements in </a:t>
            </a:r>
            <a:r>
              <a:rPr lang="en-US" b="1" dirty="0" err="1" smtClean="0"/>
              <a:t>nowcast</a:t>
            </a:r>
            <a:r>
              <a:rPr lang="en-US" b="1" dirty="0" smtClean="0"/>
              <a:t>/forecast system</a:t>
            </a:r>
          </a:p>
          <a:p>
            <a:pPr marL="614934" lvl="1">
              <a:defRPr/>
            </a:pPr>
            <a:r>
              <a:rPr lang="en-US" b="1" dirty="0" smtClean="0"/>
              <a:t>Real-time river forcing</a:t>
            </a:r>
          </a:p>
          <a:p>
            <a:pPr marL="614934" lvl="1">
              <a:defRPr/>
            </a:pPr>
            <a:r>
              <a:rPr lang="en-US" b="1" dirty="0" smtClean="0"/>
              <a:t>Global HYCOM boundary conditions</a:t>
            </a:r>
          </a:p>
          <a:p>
            <a:pPr marL="614934" lvl="1">
              <a:defRPr/>
            </a:pPr>
            <a:r>
              <a:rPr lang="en-US" b="1" dirty="0" smtClean="0"/>
              <a:t>Implement wave coupling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Gulf of Mexico Ecosystem Modeling</a:t>
            </a:r>
            <a:br>
              <a:rPr lang="en-US" dirty="0" smtClean="0"/>
            </a:br>
            <a:r>
              <a:rPr lang="en-US" dirty="0" smtClean="0"/>
              <a:t>(NRL)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218" y="1209822"/>
            <a:ext cx="8488446" cy="486227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 smtClean="0"/>
              <a:t>Year 2 Plans:</a:t>
            </a:r>
          </a:p>
          <a:p>
            <a:r>
              <a:rPr lang="en-US" dirty="0" smtClean="0"/>
              <a:t>Continue the Gulf of Mexico model 2000-2010 simulation to the present and into near-real time and fully automate real-time system and product production</a:t>
            </a:r>
          </a:p>
          <a:p>
            <a:endParaRPr lang="en-US" dirty="0" smtClean="0"/>
          </a:p>
          <a:p>
            <a:r>
              <a:rPr lang="en-US" dirty="0" smtClean="0"/>
              <a:t>Construct a Northern Gulf of Mexico climatology (data and figures) of validated model and ocean color products</a:t>
            </a:r>
          </a:p>
          <a:p>
            <a:endParaRPr lang="en-US" dirty="0" smtClean="0"/>
          </a:p>
          <a:p>
            <a:r>
              <a:rPr lang="en-US" dirty="0" smtClean="0"/>
              <a:t>Compare model  to observational data collected during the Deep-C cruises. Validate </a:t>
            </a:r>
            <a:r>
              <a:rPr lang="en-US" dirty="0" err="1" smtClean="0"/>
              <a:t>meso</a:t>
            </a:r>
            <a:r>
              <a:rPr lang="en-US" dirty="0" smtClean="0"/>
              <a:t>-scale processes in the De Soto Canyon area as compared to other collaborator’s research. Publish pertinent results.</a:t>
            </a:r>
          </a:p>
          <a:p>
            <a:endParaRPr lang="en-US" dirty="0" smtClean="0"/>
          </a:p>
          <a:p>
            <a:r>
              <a:rPr lang="en-US" dirty="0" smtClean="0"/>
              <a:t>Start modularizing the ecosystem code to become an independent “callable” component that can be incorporated into the COAMPS coupled system</a:t>
            </a:r>
          </a:p>
          <a:p>
            <a:endParaRPr lang="en-US" dirty="0" smtClean="0"/>
          </a:p>
          <a:p>
            <a:r>
              <a:rPr lang="en-US" dirty="0" smtClean="0"/>
              <a:t>Setup a De Soto Canyon COAMPS nest to start test runs of the COAMPS system with the newly coupled ecosystem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ESM for the </a:t>
            </a:r>
            <a:r>
              <a:rPr lang="en-US" dirty="0" err="1" smtClean="0"/>
              <a:t>DeSoto</a:t>
            </a:r>
            <a:r>
              <a:rPr lang="en-US" dirty="0" smtClean="0"/>
              <a:t> Canyon Region</a:t>
            </a:r>
            <a:br>
              <a:rPr lang="en-US" dirty="0" smtClean="0"/>
            </a:br>
            <a:r>
              <a:rPr lang="en-US" dirty="0" smtClean="0"/>
              <a:t>(Florida State Univ.)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096"/>
            <a:ext cx="8284464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Year 2 Plans:</a:t>
            </a:r>
          </a:p>
          <a:p>
            <a:r>
              <a:rPr lang="en-US" dirty="0" smtClean="0"/>
              <a:t>Run coupled ocean-atmosphere-wave </a:t>
            </a:r>
            <a:r>
              <a:rPr lang="en-US" dirty="0" err="1" smtClean="0"/>
              <a:t>hindcasts</a:t>
            </a:r>
            <a:r>
              <a:rPr lang="en-US" dirty="0" smtClean="0"/>
              <a:t> for 2010 over the Gulf of Mexico and </a:t>
            </a:r>
            <a:r>
              <a:rPr lang="en-US" dirty="0" err="1" smtClean="0"/>
              <a:t>DeSoto</a:t>
            </a:r>
            <a:r>
              <a:rPr lang="en-US" dirty="0" smtClean="0"/>
              <a:t> Canyon domains</a:t>
            </a:r>
          </a:p>
          <a:p>
            <a:endParaRPr lang="en-US" dirty="0" smtClean="0"/>
          </a:p>
          <a:p>
            <a:r>
              <a:rPr lang="en-US" dirty="0" smtClean="0"/>
              <a:t>Perform model </a:t>
            </a:r>
            <a:r>
              <a:rPr lang="en-US" dirty="0" err="1" smtClean="0"/>
              <a:t>intercomparison</a:t>
            </a:r>
            <a:r>
              <a:rPr lang="en-US" dirty="0" smtClean="0"/>
              <a:t> and validation – extend simulations for comparison with Deep-C observations</a:t>
            </a:r>
          </a:p>
          <a:p>
            <a:endParaRPr lang="en-US" dirty="0" smtClean="0"/>
          </a:p>
          <a:p>
            <a:r>
              <a:rPr lang="en-US" dirty="0" smtClean="0"/>
              <a:t>Continue ocean process studies </a:t>
            </a:r>
          </a:p>
          <a:p>
            <a:pPr lvl="1"/>
            <a:r>
              <a:rPr lang="en-US" dirty="0" smtClean="0"/>
              <a:t>Deep flows in the Gulf of Mexico</a:t>
            </a:r>
          </a:p>
          <a:p>
            <a:pPr lvl="1"/>
            <a:r>
              <a:rPr lang="en-US" dirty="0" smtClean="0"/>
              <a:t>Slope circulation in </a:t>
            </a:r>
            <a:r>
              <a:rPr lang="en-US" dirty="0" err="1" smtClean="0"/>
              <a:t>DeSoto</a:t>
            </a:r>
            <a:r>
              <a:rPr lang="en-US" dirty="0" smtClean="0"/>
              <a:t> Canyon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Coastal and Estuarine Modeling</a:t>
            </a:r>
            <a:br>
              <a:rPr lang="en-US" dirty="0" smtClean="0"/>
            </a:br>
            <a:r>
              <a:rPr lang="en-US" dirty="0" smtClean="0"/>
              <a:t> (Univ. South Florida)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76" y="1021795"/>
            <a:ext cx="8714934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Year 2 Plans:</a:t>
            </a:r>
          </a:p>
          <a:p>
            <a:pPr marL="173038" indent="-173038"/>
            <a:r>
              <a:rPr lang="en-US" dirty="0" smtClean="0"/>
              <a:t>Complete tracer work and examine linkages with evidence from fish lesions and sediments</a:t>
            </a:r>
          </a:p>
          <a:p>
            <a:pPr marL="173038" indent="-173038"/>
            <a:r>
              <a:rPr lang="en-US" dirty="0" smtClean="0"/>
              <a:t>Complete testing of new model grid (with flooding/drying) to allow forecasts of impacts of spills on all major estuaries in the eastern </a:t>
            </a:r>
            <a:r>
              <a:rPr lang="en-US" dirty="0" err="1" smtClean="0"/>
              <a:t>GoM</a:t>
            </a:r>
            <a:endParaRPr lang="en-US" dirty="0" smtClean="0"/>
          </a:p>
          <a:p>
            <a:pPr marL="173038" indent="-173038"/>
            <a:r>
              <a:rPr lang="en-US" dirty="0" smtClean="0"/>
              <a:t>Continue data assimilation work</a:t>
            </a:r>
          </a:p>
          <a:p>
            <a:pPr marL="173038" indent="-173038"/>
            <a:r>
              <a:rPr lang="en-US" dirty="0" smtClean="0"/>
              <a:t>Expand ecology collaboration.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7448" y="3207434"/>
            <a:ext cx="4546552" cy="324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53108" y="5075517"/>
            <a:ext cx="26877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i="1" dirty="0" smtClean="0"/>
              <a:t>Expanded model domain: FVCOM nested in HYCOM.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Plume Dynamics for the ESM and Oil Drift Model</a:t>
            </a:r>
            <a:br>
              <a:rPr lang="en-US" dirty="0" smtClean="0"/>
            </a:br>
            <a:r>
              <a:rPr lang="en-US" dirty="0" smtClean="0"/>
              <a:t>(Univ. of Miami)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164" y="1706285"/>
            <a:ext cx="8284464" cy="45720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Year 2 Plans:</a:t>
            </a:r>
          </a:p>
          <a:p>
            <a:r>
              <a:rPr lang="en-US" dirty="0" smtClean="0"/>
              <a:t>Evaluate river plume dynamics in the ESM</a:t>
            </a:r>
          </a:p>
          <a:p>
            <a:endParaRPr lang="en-US" dirty="0" smtClean="0"/>
          </a:p>
          <a:p>
            <a:r>
              <a:rPr lang="en-US" dirty="0" smtClean="0"/>
              <a:t>Analyze select test cases under different shelf and offshore conditions</a:t>
            </a:r>
          </a:p>
          <a:p>
            <a:endParaRPr lang="en-US" dirty="0" smtClean="0"/>
          </a:p>
          <a:p>
            <a:r>
              <a:rPr lang="en-US" dirty="0" smtClean="0"/>
              <a:t>Perform comparisons to satellite and in situ observations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orey\Desktop\morey\research\GoM\Deep-C\model\gom-google.jpg"/>
          <p:cNvPicPr>
            <a:picLocks noChangeAspect="1" noChangeArrowheads="1"/>
          </p:cNvPicPr>
          <p:nvPr/>
        </p:nvPicPr>
        <p:blipFill>
          <a:blip r:embed="rId2" cstate="print"/>
          <a:srcRect l="6091" r="4738" b="3093"/>
          <a:stretch>
            <a:fillRect/>
          </a:stretch>
        </p:blipFill>
        <p:spPr bwMode="auto">
          <a:xfrm>
            <a:off x="1256149" y="1431636"/>
            <a:ext cx="6596071" cy="4655128"/>
          </a:xfrm>
          <a:prstGeom prst="rect">
            <a:avLst/>
          </a:prstGeom>
          <a:noFill/>
        </p:spPr>
      </p:pic>
      <p:pic>
        <p:nvPicPr>
          <p:cNvPr id="2052" name="Picture 4" descr="C:\Users\Steven Morey\Desktop\morey\research\GoM\Deep-C\Presentations\All-Hands_02-27-2012\gom.png"/>
          <p:cNvPicPr>
            <a:picLocks noChangeAspect="1" noChangeArrowheads="1"/>
          </p:cNvPicPr>
          <p:nvPr/>
        </p:nvPicPr>
        <p:blipFill>
          <a:blip r:embed="rId3" cstate="print"/>
          <a:srcRect t="5355" r="2203"/>
          <a:stretch>
            <a:fillRect/>
          </a:stretch>
        </p:blipFill>
        <p:spPr bwMode="auto">
          <a:xfrm>
            <a:off x="1653314" y="1570182"/>
            <a:ext cx="6151417" cy="4488872"/>
          </a:xfrm>
          <a:prstGeom prst="rect">
            <a:avLst/>
          </a:prstGeom>
          <a:noFill/>
        </p:spPr>
      </p:pic>
      <p:pic>
        <p:nvPicPr>
          <p:cNvPr id="2050" name="Picture 2" descr="C:\Users\Steven Morey\Desktop\morey\research\GoM\Deep-C\Presentations\All-Hands_02-27-2012\wfs.png"/>
          <p:cNvPicPr>
            <a:picLocks noChangeAspect="1" noChangeArrowheads="1"/>
          </p:cNvPicPr>
          <p:nvPr/>
        </p:nvPicPr>
        <p:blipFill>
          <a:blip r:embed="rId4" cstate="print"/>
          <a:srcRect l="18423" t="27735" r="19156" b="27135"/>
          <a:stretch>
            <a:fillRect/>
          </a:stretch>
        </p:blipFill>
        <p:spPr bwMode="auto">
          <a:xfrm>
            <a:off x="3713018" y="1675306"/>
            <a:ext cx="3445162" cy="2434875"/>
          </a:xfrm>
          <a:prstGeom prst="rect">
            <a:avLst/>
          </a:prstGeom>
          <a:noFill/>
        </p:spPr>
      </p:pic>
      <p:pic>
        <p:nvPicPr>
          <p:cNvPr id="2051" name="Picture 3" descr="C:\Users\Steven Morey\Desktop\morey\research\GoM\Deep-C\Presentations\All-Hands_02-27-2012\desoto.png"/>
          <p:cNvPicPr>
            <a:picLocks noChangeAspect="1" noChangeArrowheads="1"/>
          </p:cNvPicPr>
          <p:nvPr/>
        </p:nvPicPr>
        <p:blipFill>
          <a:blip r:embed="rId5" cstate="print"/>
          <a:srcRect l="31305" t="40486" r="28612" b="35210"/>
          <a:stretch>
            <a:fillRect/>
          </a:stretch>
        </p:blipFill>
        <p:spPr bwMode="auto">
          <a:xfrm>
            <a:off x="3962399" y="1773953"/>
            <a:ext cx="1819275" cy="118792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Nested Modeling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346" y="751950"/>
            <a:ext cx="7303655" cy="790522"/>
          </a:xfrm>
        </p:spPr>
        <p:txBody>
          <a:bodyPr>
            <a:normAutofit lnSpcReduction="10000"/>
          </a:bodyPr>
          <a:lstStyle/>
          <a:p>
            <a:pPr marL="14288" indent="-14288">
              <a:buNone/>
            </a:pPr>
            <a:r>
              <a:rPr lang="en-US" dirty="0" smtClean="0"/>
              <a:t>Regional simulations of the </a:t>
            </a:r>
            <a:r>
              <a:rPr lang="en-US" dirty="0" err="1" smtClean="0"/>
              <a:t>DeSoto</a:t>
            </a:r>
            <a:r>
              <a:rPr lang="en-US" dirty="0" smtClean="0"/>
              <a:t> Canyon and coastal estuaries embedded in Gulf of Mexico ESM simulations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3-D Oil Spill Modeling and Uncertainty Quantification </a:t>
            </a:r>
            <a:br>
              <a:rPr lang="en-US" dirty="0" smtClean="0"/>
            </a:br>
            <a:r>
              <a:rPr lang="en-US" dirty="0" smtClean="0"/>
              <a:t>(Univ. of Miami, </a:t>
            </a:r>
            <a:r>
              <a:rPr lang="en-US" dirty="0" err="1" smtClean="0"/>
              <a:t>Tendral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1450"/>
            <a:ext cx="8284464" cy="4366132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Year 2 Plans:</a:t>
            </a:r>
          </a:p>
          <a:p>
            <a:r>
              <a:rPr lang="en-US" dirty="0" smtClean="0"/>
              <a:t>Release a beta/demonstration version of the oil spill model on the Deep-C website</a:t>
            </a:r>
          </a:p>
          <a:p>
            <a:r>
              <a:rPr lang="en-US" dirty="0" smtClean="0"/>
              <a:t>Collaborate with NMI and CARTHE to further develop and validate the open source model, including simulation results from the new open source model with existing models and other high-fidelity simulations</a:t>
            </a:r>
          </a:p>
          <a:p>
            <a:r>
              <a:rPr lang="en-US" dirty="0" smtClean="0"/>
              <a:t>Implement Polynomial Chaos-based uncertainty quantification methods.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3852"/>
            <a:ext cx="7772400" cy="914400"/>
          </a:xfrm>
        </p:spPr>
        <p:txBody>
          <a:bodyPr/>
          <a:lstStyle/>
          <a:p>
            <a:r>
              <a:rPr lang="en-US" dirty="0" smtClean="0"/>
              <a:t>Oil Drift and Weathering Model</a:t>
            </a:r>
            <a:br>
              <a:rPr lang="en-US" dirty="0" smtClean="0"/>
            </a:br>
            <a:r>
              <a:rPr lang="en-US" dirty="0" smtClean="0"/>
              <a:t> (Norwegian Met. Inst.)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982" y="1021787"/>
            <a:ext cx="8700867" cy="349394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dirty="0" smtClean="0"/>
              <a:t>Year 2 Plans:</a:t>
            </a:r>
          </a:p>
          <a:p>
            <a:r>
              <a:rPr lang="en-US" sz="2000" dirty="0" smtClean="0"/>
              <a:t>Carry out CMR sail buoy experiment in March-May 2013 (T,S and Oxygen measurements during spring bloom). See www.sailbuoy.no.</a:t>
            </a:r>
          </a:p>
          <a:p>
            <a:r>
              <a:rPr lang="en-US" sz="2000" dirty="0" smtClean="0"/>
              <a:t>Carry out full DWH simulations with full ocean, atmosphere and wave forcing. </a:t>
            </a:r>
          </a:p>
          <a:p>
            <a:r>
              <a:rPr lang="en-US" sz="2000" dirty="0" smtClean="0"/>
              <a:t>Compare with observations and publish.</a:t>
            </a:r>
          </a:p>
          <a:p>
            <a:r>
              <a:rPr lang="en-US" sz="2000" dirty="0" smtClean="0"/>
              <a:t>Present first version of open source oil drift code.</a:t>
            </a:r>
          </a:p>
          <a:p>
            <a:pPr>
              <a:buNone/>
            </a:pPr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299234"/>
            <a:ext cx="9144000" cy="2724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235" y="768410"/>
            <a:ext cx="8284464" cy="5551707"/>
          </a:xfrm>
        </p:spPr>
        <p:txBody>
          <a:bodyPr>
            <a:normAutofit/>
          </a:bodyPr>
          <a:lstStyle/>
          <a:p>
            <a:pPr marL="525780" indent="-457200">
              <a:buAutoNum type="arabicPeriod"/>
            </a:pPr>
            <a:r>
              <a:rPr lang="en-US" dirty="0" smtClean="0"/>
              <a:t>What data/products/results do other groups want from the numerical models?</a:t>
            </a:r>
          </a:p>
          <a:p>
            <a:pPr marL="525780" indent="-457200">
              <a:buAutoNum type="arabicPeriod"/>
            </a:pPr>
            <a:r>
              <a:rPr lang="en-US" dirty="0" smtClean="0"/>
              <a:t>What is the preferred mechanism for sharing the data/products/results with other groups?</a:t>
            </a:r>
          </a:p>
          <a:p>
            <a:pPr marL="854964" lvl="1" indent="-457200">
              <a:buNone/>
            </a:pPr>
            <a:r>
              <a:rPr lang="en-US" dirty="0" smtClean="0"/>
              <a:t>	Downloadable from the data server?</a:t>
            </a:r>
          </a:p>
          <a:p>
            <a:pPr marL="854964" lvl="1" indent="-457200">
              <a:buNone/>
            </a:pPr>
            <a:r>
              <a:rPr lang="en-US" dirty="0" smtClean="0"/>
              <a:t>	Customized extracted/delivered data?</a:t>
            </a:r>
          </a:p>
          <a:p>
            <a:pPr marL="525780" indent="-457200">
              <a:buAutoNum type="arabicPeriod"/>
            </a:pPr>
            <a:r>
              <a:rPr lang="en-US" dirty="0" smtClean="0"/>
              <a:t>What model simulation/experiments are of interest to the Deep-C community?</a:t>
            </a:r>
          </a:p>
          <a:p>
            <a:pPr marL="525780" indent="-457200">
              <a:buAutoNum type="arabicPeriod"/>
            </a:pPr>
            <a:r>
              <a:rPr lang="en-US" dirty="0" smtClean="0"/>
              <a:t>What data/products/results do modelers need from the other groups?</a:t>
            </a:r>
          </a:p>
          <a:p>
            <a:pPr marL="525780" indent="-457200">
              <a:buAutoNum type="arabicPeriod"/>
            </a:pPr>
            <a:r>
              <a:rPr lang="en-US" dirty="0" smtClean="0"/>
              <a:t>What are data needs common to other modelers (surface forcing, rivers, etc.) that could be aided by the Deep-C data </a:t>
            </a:r>
            <a:r>
              <a:rPr lang="en-US" smtClean="0"/>
              <a:t>management group?</a:t>
            </a:r>
            <a:endParaRPr lang="en-US" dirty="0" smtClean="0"/>
          </a:p>
          <a:p>
            <a:pPr marL="854964" lvl="1" indent="-457200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COAMPS Gulf of Mexico Model</a:t>
            </a:r>
            <a:br>
              <a:rPr lang="en-US" dirty="0" smtClean="0"/>
            </a:br>
            <a:r>
              <a:rPr lang="en-US" dirty="0" smtClean="0"/>
              <a:t>(NRL)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096"/>
            <a:ext cx="8284464" cy="45720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Goals:</a:t>
            </a:r>
          </a:p>
          <a:p>
            <a:r>
              <a:rPr lang="en-US" dirty="0" smtClean="0"/>
              <a:t>Develop a coupled Ocean (NCOM) – Atmosphere (COAMPS)  – Wave (SWAN) model</a:t>
            </a:r>
          </a:p>
          <a:p>
            <a:r>
              <a:rPr lang="en-US" dirty="0" smtClean="0"/>
              <a:t>Provide data assimilative </a:t>
            </a:r>
            <a:r>
              <a:rPr lang="en-US" dirty="0" err="1" smtClean="0"/>
              <a:t>nowcast</a:t>
            </a:r>
            <a:r>
              <a:rPr lang="en-US" dirty="0" smtClean="0"/>
              <a:t>/forecasts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21" t="11778" r="8472" b="6444"/>
          <a:stretch>
            <a:fillRect/>
          </a:stretch>
        </p:blipFill>
        <p:spPr bwMode="auto">
          <a:xfrm>
            <a:off x="2474070" y="3724924"/>
            <a:ext cx="438979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COAMPS Gulf of Mexico Model</a:t>
            </a:r>
            <a:br>
              <a:rPr lang="en-US" dirty="0" smtClean="0"/>
            </a:br>
            <a:r>
              <a:rPr lang="en-US" dirty="0" smtClean="0"/>
              <a:t>(NRL)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096"/>
            <a:ext cx="8284464" cy="45720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Tasks Accomplished: </a:t>
            </a:r>
          </a:p>
          <a:p>
            <a:r>
              <a:rPr lang="en-US" dirty="0" smtClean="0"/>
              <a:t>Configured coupled ocean-atmosphere-wave forecast system for the Gulf of Mexico </a:t>
            </a:r>
          </a:p>
          <a:p>
            <a:pPr lvl="1"/>
            <a:r>
              <a:rPr lang="en-US" dirty="0" smtClean="0"/>
              <a:t>3 km resolution ocean and 6 km resolution atmosphere and waves</a:t>
            </a:r>
          </a:p>
          <a:p>
            <a:pPr lvl="1"/>
            <a:r>
              <a:rPr lang="en-US" dirty="0" smtClean="0"/>
              <a:t>Coupling via Earth System Modeling Framework (ESMF)</a:t>
            </a:r>
          </a:p>
          <a:p>
            <a:endParaRPr lang="en-US" dirty="0" smtClean="0"/>
          </a:p>
          <a:p>
            <a:r>
              <a:rPr lang="en-US" dirty="0" smtClean="0"/>
              <a:t>Performed comparisons between coupled and uncoupled forecast systems</a:t>
            </a:r>
          </a:p>
          <a:p>
            <a:endParaRPr lang="en-US" dirty="0" smtClean="0"/>
          </a:p>
          <a:p>
            <a:r>
              <a:rPr lang="en-US" dirty="0" smtClean="0"/>
              <a:t>Performed validation and verification studies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COAMPS Gulf of Mexico Model</a:t>
            </a:r>
            <a:br>
              <a:rPr lang="en-US" dirty="0" smtClean="0"/>
            </a:br>
            <a:r>
              <a:rPr lang="en-US" dirty="0" smtClean="0"/>
              <a:t>(NRL)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298928"/>
            <a:ext cx="8540496" cy="23952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Major Findings:</a:t>
            </a:r>
          </a:p>
          <a:p>
            <a:r>
              <a:rPr lang="en-US" dirty="0" smtClean="0"/>
              <a:t>Inclusion of the wave component in the coupled modeling system results in enhanced vertical mixing during high-wind events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1" descr="hsig_201208_mv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1681" y="2943637"/>
            <a:ext cx="5138928" cy="376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4480" y="2889504"/>
            <a:ext cx="6035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Simulated Significant Wave Height - Hurricane Ernesto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COAMPS Gulf of Mexico Model</a:t>
            </a:r>
            <a:br>
              <a:rPr lang="en-US" dirty="0" smtClean="0"/>
            </a:br>
            <a:r>
              <a:rPr lang="en-US" dirty="0" smtClean="0"/>
              <a:t>(NRL)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298928"/>
            <a:ext cx="8540496" cy="44983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Major Findings:</a:t>
            </a:r>
          </a:p>
          <a:p>
            <a:r>
              <a:rPr lang="en-US" dirty="0" smtClean="0"/>
              <a:t>High-resolution atmospheric forcing resolves finer scale features (e.g. convective systems) and results in increased oceanic surface dispersion</a:t>
            </a:r>
          </a:p>
          <a:p>
            <a:r>
              <a:rPr lang="en-US" dirty="0" smtClean="0"/>
              <a:t>Optimizations to the NCODA data assimilation system results in more accurate oceanic forecasts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1177707" y="3980931"/>
            <a:ext cx="6788586" cy="2064433"/>
            <a:chOff x="828591" y="3907779"/>
            <a:chExt cx="6788586" cy="2064433"/>
          </a:xfrm>
        </p:grpSpPr>
        <p:pic>
          <p:nvPicPr>
            <p:cNvPr id="6" name="Picture 2" descr="rt3km_wstress_20120817.g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591" y="3907779"/>
              <a:ext cx="3305960" cy="2064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 descr="coamps_wstress_20120817.g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217" y="3907779"/>
              <a:ext cx="3305960" cy="2064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139696" y="3712464"/>
            <a:ext cx="1373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27-km COAMPS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657088" y="3712464"/>
            <a:ext cx="1302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6-km COAMPS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Gulf of Mexico Ecosystem Modeling</a:t>
            </a:r>
            <a:br>
              <a:rPr lang="en-US" dirty="0" smtClean="0"/>
            </a:br>
            <a:r>
              <a:rPr lang="en-US" dirty="0" smtClean="0"/>
              <a:t>(NRL)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096"/>
            <a:ext cx="8284464" cy="45720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Goals:</a:t>
            </a:r>
          </a:p>
          <a:p>
            <a:r>
              <a:rPr lang="en-US" dirty="0" smtClean="0"/>
              <a:t>Integrate a marine ecosystem modeling component into the Earth System Model for the Gulf of Mexico</a:t>
            </a:r>
          </a:p>
          <a:p>
            <a:endParaRPr lang="en-US" dirty="0" smtClean="0"/>
          </a:p>
          <a:p>
            <a:r>
              <a:rPr lang="en-US" dirty="0" smtClean="0"/>
              <a:t>Provide </a:t>
            </a:r>
            <a:r>
              <a:rPr lang="en-US" dirty="0" err="1" smtClean="0"/>
              <a:t>nowcast</a:t>
            </a:r>
            <a:r>
              <a:rPr lang="en-US" dirty="0" smtClean="0"/>
              <a:t>/forecast biogeochemical fields</a:t>
            </a:r>
          </a:p>
          <a:p>
            <a:endParaRPr lang="en-US" dirty="0" smtClean="0"/>
          </a:p>
          <a:p>
            <a:r>
              <a:rPr lang="en-US" dirty="0" smtClean="0"/>
              <a:t>Provide initial and boundary conditions for regional/coastal biogeochemical modeling components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1804</TotalTime>
  <Words>2625</Words>
  <Application>Microsoft Office PowerPoint</Application>
  <PresentationFormat>On-screen Show (4:3)</PresentationFormat>
  <Paragraphs>298</Paragraphs>
  <Slides>42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Metro</vt:lpstr>
      <vt:lpstr>Earth System Modeling Task Overview</vt:lpstr>
      <vt:lpstr>Goal</vt:lpstr>
      <vt:lpstr>Slide 3</vt:lpstr>
      <vt:lpstr>Nested Modeling Approach</vt:lpstr>
      <vt:lpstr>COAMPS Gulf of Mexico Model (NRL)</vt:lpstr>
      <vt:lpstr>COAMPS Gulf of Mexico Model (NRL)</vt:lpstr>
      <vt:lpstr>COAMPS Gulf of Mexico Model (NRL)</vt:lpstr>
      <vt:lpstr>COAMPS Gulf of Mexico Model (NRL)</vt:lpstr>
      <vt:lpstr>Gulf of Mexico Ecosystem Modeling (NRL)</vt:lpstr>
      <vt:lpstr>Gulf of Mexico Ecosystem Modeling (NRL)</vt:lpstr>
      <vt:lpstr>Gulf of Mexico Ecosystem Modeling (NRL)</vt:lpstr>
      <vt:lpstr>ESM for the Gulf of Mexico (GoM-CRMS) (Florida State Univ.)</vt:lpstr>
      <vt:lpstr>ESM for the Gulf of Mexico (GoM-CRMS) (Florida State Univ.)</vt:lpstr>
      <vt:lpstr>ESM for the Gulf of Mexico (GoM-CRMS) (Florida State Univ.)</vt:lpstr>
      <vt:lpstr>ESM for the Gulf of Mexico (GoM-CRMS) (Florida State Univ.)</vt:lpstr>
      <vt:lpstr>ESM for the DeSoto Canyon Region (Florida State Univ.)</vt:lpstr>
      <vt:lpstr>ESM for the DeSoto Canyon Region (Florida State Univ.)</vt:lpstr>
      <vt:lpstr>ESM for the DeSoto Canyon Region  (Florida State Univ.)</vt:lpstr>
      <vt:lpstr>ESM for the DeSoto Canyon Region  (Florida State Univ.)</vt:lpstr>
      <vt:lpstr>ESM for the DeSoto Canyon Region  (Florida State Univ.)</vt:lpstr>
      <vt:lpstr>ESM for the DeSoto Canyon Region  (Florida State Univ.)</vt:lpstr>
      <vt:lpstr>Coastal and Estuarine Modeling  (Univ. South Florida)</vt:lpstr>
      <vt:lpstr>Coastal and Estuarine Modeling  (Univ. South Florida)</vt:lpstr>
      <vt:lpstr>Coastal and Estuarine Modeling  (Univ. South Florida)</vt:lpstr>
      <vt:lpstr>River Plume Dynamics for the ESM and Oil Drift Model (Univ. of Miami)</vt:lpstr>
      <vt:lpstr>River Plume Dynamics for the ESM and Oil Drift Model (Univ. of Miami)</vt:lpstr>
      <vt:lpstr>River Plume Dynamics for the ESM and Oil Drift Model (Univ. of Miami)</vt:lpstr>
      <vt:lpstr>River Plume Dynamics for the ESM and Oil Drift Model (Univ. of Miami)</vt:lpstr>
      <vt:lpstr>3-D Oil Spill Modeling and Uncertainty Quantification  (Univ. of Miami, Tendral)</vt:lpstr>
      <vt:lpstr>3-D Oil Spill Modeling and Uncertainty Quantification  (Univ. of Miami, Tendral)</vt:lpstr>
      <vt:lpstr>Oil Drift and Weathering Model  (Norwegian Met. Inst.)</vt:lpstr>
      <vt:lpstr>Oil Drift and Weathering Model  (Norwegian Met. Inst.)</vt:lpstr>
      <vt:lpstr>Slide 33</vt:lpstr>
      <vt:lpstr>Earth System Modeling Year 2 Planned Tasks</vt:lpstr>
      <vt:lpstr>COAMPS Gulf of Mexico Model (NRL)</vt:lpstr>
      <vt:lpstr>Gulf of Mexico Ecosystem Modeling (NRL)</vt:lpstr>
      <vt:lpstr>ESM for the DeSoto Canyon Region (Florida State Univ.)</vt:lpstr>
      <vt:lpstr>Coastal and Estuarine Modeling  (Univ. South Florida)</vt:lpstr>
      <vt:lpstr>River Plume Dynamics for the ESM and Oil Drift Model (Univ. of Miami)</vt:lpstr>
      <vt:lpstr>3-D Oil Spill Modeling and Uncertainty Quantification  (Univ. of Miami, Tendral)</vt:lpstr>
      <vt:lpstr>Oil Drift and Weathering Model  (Norwegian Met. Inst.)</vt:lpstr>
      <vt:lpstr>Discussion Points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Steven Morey</dc:creator>
  <cp:lastModifiedBy>Panagiotis Velissariou</cp:lastModifiedBy>
  <cp:revision>151</cp:revision>
  <dcterms:created xsi:type="dcterms:W3CDTF">2006-08-16T00:00:00Z</dcterms:created>
  <dcterms:modified xsi:type="dcterms:W3CDTF">2013-08-23T07:28:12Z</dcterms:modified>
</cp:coreProperties>
</file>