
<file path=[Content_Types].xml><?xml version="1.0" encoding="utf-8"?>
<Types xmlns="http://schemas.openxmlformats.org/package/2006/content-types">
  <Override PartName="/docProps/core.xml" ContentType="application/vnd.openxmlformats-package.core-properties+xml"/>
  <Default Extension="rels" ContentType="application/vnd.openxmlformats-package.relationships+xml"/>
  <Override PartName="/ppt/slideLayouts/slideLayout6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Default Extension="png" ContentType="image/png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notesMasters/notesMaster1.xml" ContentType="application/vnd.openxmlformats-officedocument.presentationml.notesMaster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2.xml" ContentType="application/vnd.openxmlformats-officedocument.presentationml.slideLayout+xml"/>
  <Default Extension="bin" ContentType="application/vnd.openxmlformats-officedocument.presentationml.printerSettings"/>
  <Override PartName="/ppt/slides/slide1.xml" ContentType="application/vnd.openxmlformats-officedocument.presentationml.slide+xml"/>
  <Default Extension="jpeg" ContentType="image/jpeg"/>
  <Override PartName="/ppt/slideLayouts/slideLayout4.xml" ContentType="application/vnd.openxmlformats-officedocument.presentationml.slideLayout+xml"/>
  <Override PartName="/ppt/tableStyles.xml" ContentType="application/vnd.openxmlformats-officedocument.presentationml.tableStyl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notesMasterIdLst>
    <p:notesMasterId r:id="rId4"/>
  </p:notes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FF2CFD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 vertBarState="minimized">
    <p:restoredLeft sz="15620"/>
    <p:restoredTop sz="94660"/>
  </p:normalViewPr>
  <p:slideViewPr>
    <p:cSldViewPr snapToGrid="0" snapToObjects="1">
      <p:cViewPr varScale="1">
        <p:scale>
          <a:sx n="153" d="100"/>
          <a:sy n="153" d="100"/>
        </p:scale>
        <p:origin x="-856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5" Type="http://schemas.openxmlformats.org/officeDocument/2006/relationships/printerSettings" Target="printerSettings/printerSettings1.bin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A76209-7613-224A-93D6-889B206F6473}" type="datetimeFigureOut">
              <a:rPr lang="en-US" smtClean="0"/>
              <a:t>2/13/13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A0B398C-FE13-F247-8CCA-678D14717EBB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0B398C-FE13-F247-8CCA-678D14717EBB}" type="slidenum">
              <a:rPr lang="en-US" smtClean="0"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14BE64-760C-C94F-8A4A-85ABC094CBA6}" type="datetimeFigureOut">
              <a:rPr lang="en-US" smtClean="0"/>
              <a:t>2/13/13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645F4-B9AA-6741-8168-F7FE8691758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14BE64-760C-C94F-8A4A-85ABC094CBA6}" type="datetimeFigureOut">
              <a:rPr lang="en-US" smtClean="0"/>
              <a:t>2/13/13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645F4-B9AA-6741-8168-F7FE8691758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14BE64-760C-C94F-8A4A-85ABC094CBA6}" type="datetimeFigureOut">
              <a:rPr lang="en-US" smtClean="0"/>
              <a:t>2/13/13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645F4-B9AA-6741-8168-F7FE8691758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14BE64-760C-C94F-8A4A-85ABC094CBA6}" type="datetimeFigureOut">
              <a:rPr lang="en-US" smtClean="0"/>
              <a:t>2/13/13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645F4-B9AA-6741-8168-F7FE8691758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14BE64-760C-C94F-8A4A-85ABC094CBA6}" type="datetimeFigureOut">
              <a:rPr lang="en-US" smtClean="0"/>
              <a:t>2/13/13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645F4-B9AA-6741-8168-F7FE8691758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14BE64-760C-C94F-8A4A-85ABC094CBA6}" type="datetimeFigureOut">
              <a:rPr lang="en-US" smtClean="0"/>
              <a:t>2/13/13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645F4-B9AA-6741-8168-F7FE8691758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14BE64-760C-C94F-8A4A-85ABC094CBA6}" type="datetimeFigureOut">
              <a:rPr lang="en-US" smtClean="0"/>
              <a:t>2/13/13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645F4-B9AA-6741-8168-F7FE8691758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14BE64-760C-C94F-8A4A-85ABC094CBA6}" type="datetimeFigureOut">
              <a:rPr lang="en-US" smtClean="0"/>
              <a:t>2/13/13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645F4-B9AA-6741-8168-F7FE8691758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14BE64-760C-C94F-8A4A-85ABC094CBA6}" type="datetimeFigureOut">
              <a:rPr lang="en-US" smtClean="0"/>
              <a:t>2/13/13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645F4-B9AA-6741-8168-F7FE8691758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14BE64-760C-C94F-8A4A-85ABC094CBA6}" type="datetimeFigureOut">
              <a:rPr lang="en-US" smtClean="0"/>
              <a:t>2/13/13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645F4-B9AA-6741-8168-F7FE8691758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14BE64-760C-C94F-8A4A-85ABC094CBA6}" type="datetimeFigureOut">
              <a:rPr lang="en-US" smtClean="0"/>
              <a:t>2/13/13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645F4-B9AA-6741-8168-F7FE8691758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14BE64-760C-C94F-8A4A-85ABC094CBA6}" type="datetimeFigureOut">
              <a:rPr lang="en-US" smtClean="0"/>
              <a:t>2/13/13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F645F4-B9AA-6741-8168-F7FE86917580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4" Type="http://schemas.openxmlformats.org/officeDocument/2006/relationships/image" Target="../media/image1.png"/><Relationship Id="rId5" Type="http://schemas.openxmlformats.org/officeDocument/2006/relationships/image" Target="../media/image2.png"/><Relationship Id="rId6" Type="http://schemas.openxmlformats.org/officeDocument/2006/relationships/image" Target="../media/image3.png"/><Relationship Id="rId1" Type="http://schemas.openxmlformats.org/officeDocument/2006/relationships/video" Target="file://localhost/Users/todd/Documents/Austin/School/GoM/ROMS/FIGS/movies/Extended%20Domain/roms_sss_26rivs.mp4" TargetMode="External"/><Relationship Id="rId2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1" Type="http://schemas.openxmlformats.org/officeDocument/2006/relationships/video" Target="file://localhost/Users/todd/Documents/Austin/School/GoM/ROMS/LTRANS/movies/ltrans2008.mp4" TargetMode="External"/><Relationship Id="rId2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-8300"/>
            <a:ext cx="9177200" cy="52322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>
              <a:lnSpc>
                <a:spcPct val="85000"/>
              </a:lnSpc>
            </a:pPr>
            <a:r>
              <a:rPr lang="en-US" sz="3100" b="1" dirty="0" smtClean="0">
                <a:solidFill>
                  <a:schemeClr val="accent6"/>
                </a:solidFill>
              </a:rPr>
              <a:t>Circulation and larval transport in the Florida Big Bend</a:t>
            </a:r>
            <a:endParaRPr lang="en-US" sz="3100" b="1" dirty="0">
              <a:solidFill>
                <a:schemeClr val="accent6"/>
              </a:solidFill>
            </a:endParaRPr>
          </a:p>
        </p:txBody>
      </p:sp>
      <p:pic>
        <p:nvPicPr>
          <p:cNvPr id="5" name="Picture 4" descr="ktower_along_profiles.png"/>
          <p:cNvPicPr>
            <a:picLocks noChangeAspect="1"/>
          </p:cNvPicPr>
          <p:nvPr/>
        </p:nvPicPr>
        <p:blipFill>
          <a:blip r:embed="rId4"/>
          <a:srcRect l="54170" t="9369" b="48086"/>
          <a:stretch>
            <a:fillRect/>
          </a:stretch>
        </p:blipFill>
        <p:spPr>
          <a:xfrm>
            <a:off x="6312363" y="4536635"/>
            <a:ext cx="2366459" cy="193183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814037" y="6519446"/>
            <a:ext cx="142078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Velocity (cm/</a:t>
            </a:r>
            <a:r>
              <a:rPr lang="en-US" sz="1600" dirty="0" err="1" smtClean="0"/>
              <a:t>s</a:t>
            </a:r>
            <a:r>
              <a:rPr lang="en-US" sz="1600" dirty="0" smtClean="0"/>
              <a:t>)</a:t>
            </a:r>
            <a:endParaRPr lang="en-US" sz="1600" dirty="0"/>
          </a:p>
        </p:txBody>
      </p:sp>
      <p:sp>
        <p:nvSpPr>
          <p:cNvPr id="7" name="TextBox 6"/>
          <p:cNvSpPr txBox="1"/>
          <p:nvPr/>
        </p:nvSpPr>
        <p:spPr>
          <a:xfrm>
            <a:off x="7368427" y="6347780"/>
            <a:ext cx="27566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0</a:t>
            </a:r>
            <a:endParaRPr lang="en-US" sz="1400" dirty="0"/>
          </a:p>
        </p:txBody>
      </p:sp>
      <p:sp>
        <p:nvSpPr>
          <p:cNvPr id="8" name="TextBox 7"/>
          <p:cNvSpPr txBox="1"/>
          <p:nvPr/>
        </p:nvSpPr>
        <p:spPr>
          <a:xfrm>
            <a:off x="7758391" y="6347780"/>
            <a:ext cx="27566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5</a:t>
            </a:r>
            <a:endParaRPr lang="en-US" sz="1400" dirty="0"/>
          </a:p>
        </p:txBody>
      </p:sp>
      <p:sp>
        <p:nvSpPr>
          <p:cNvPr id="9" name="TextBox 8"/>
          <p:cNvSpPr txBox="1"/>
          <p:nvPr/>
        </p:nvSpPr>
        <p:spPr>
          <a:xfrm>
            <a:off x="8092806" y="6347780"/>
            <a:ext cx="36665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10</a:t>
            </a:r>
            <a:endParaRPr lang="en-US" sz="1400" dirty="0"/>
          </a:p>
        </p:txBody>
      </p:sp>
      <p:sp>
        <p:nvSpPr>
          <p:cNvPr id="10" name="TextBox 9"/>
          <p:cNvSpPr txBox="1"/>
          <p:nvPr/>
        </p:nvSpPr>
        <p:spPr>
          <a:xfrm>
            <a:off x="6513277" y="6346291"/>
            <a:ext cx="42162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-10</a:t>
            </a:r>
            <a:endParaRPr lang="en-US" sz="1400" dirty="0"/>
          </a:p>
        </p:txBody>
      </p:sp>
      <p:sp>
        <p:nvSpPr>
          <p:cNvPr id="11" name="TextBox 10"/>
          <p:cNvSpPr txBox="1"/>
          <p:nvPr/>
        </p:nvSpPr>
        <p:spPr>
          <a:xfrm>
            <a:off x="6940866" y="6347780"/>
            <a:ext cx="33062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-5</a:t>
            </a:r>
            <a:endParaRPr lang="en-US" sz="1400" dirty="0"/>
          </a:p>
        </p:txBody>
      </p:sp>
      <p:sp>
        <p:nvSpPr>
          <p:cNvPr id="12" name="TextBox 11"/>
          <p:cNvSpPr txBox="1"/>
          <p:nvPr/>
        </p:nvSpPr>
        <p:spPr>
          <a:xfrm rot="5400000">
            <a:off x="8396955" y="5328712"/>
            <a:ext cx="123723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Depth (</a:t>
            </a:r>
            <a:r>
              <a:rPr lang="en-US" sz="1600" dirty="0" err="1" smtClean="0"/>
              <a:t>mab</a:t>
            </a:r>
            <a:r>
              <a:rPr lang="en-US" sz="1600" dirty="0" smtClean="0"/>
              <a:t>)</a:t>
            </a:r>
            <a:endParaRPr lang="en-US" sz="1600" dirty="0"/>
          </a:p>
        </p:txBody>
      </p:sp>
      <p:sp>
        <p:nvSpPr>
          <p:cNvPr id="13" name="TextBox 12"/>
          <p:cNvSpPr txBox="1"/>
          <p:nvPr/>
        </p:nvSpPr>
        <p:spPr>
          <a:xfrm>
            <a:off x="8595822" y="5355500"/>
            <a:ext cx="36665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10</a:t>
            </a:r>
            <a:endParaRPr lang="en-US" sz="1400" dirty="0"/>
          </a:p>
        </p:txBody>
      </p:sp>
      <p:sp>
        <p:nvSpPr>
          <p:cNvPr id="14" name="TextBox 13"/>
          <p:cNvSpPr txBox="1"/>
          <p:nvPr/>
        </p:nvSpPr>
        <p:spPr>
          <a:xfrm>
            <a:off x="8595822" y="4911000"/>
            <a:ext cx="36665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15</a:t>
            </a:r>
            <a:endParaRPr lang="en-US" sz="1400" dirty="0"/>
          </a:p>
        </p:txBody>
      </p:sp>
      <p:sp>
        <p:nvSpPr>
          <p:cNvPr id="15" name="TextBox 14"/>
          <p:cNvSpPr txBox="1"/>
          <p:nvPr/>
        </p:nvSpPr>
        <p:spPr>
          <a:xfrm>
            <a:off x="8595822" y="4445335"/>
            <a:ext cx="36665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2</a:t>
            </a:r>
            <a:r>
              <a:rPr lang="en-US" sz="1400" dirty="0" smtClean="0"/>
              <a:t>0</a:t>
            </a:r>
            <a:endParaRPr lang="en-US" sz="1400" dirty="0"/>
          </a:p>
        </p:txBody>
      </p:sp>
      <p:sp>
        <p:nvSpPr>
          <p:cNvPr id="16" name="TextBox 15"/>
          <p:cNvSpPr txBox="1"/>
          <p:nvPr/>
        </p:nvSpPr>
        <p:spPr>
          <a:xfrm>
            <a:off x="8669653" y="5798745"/>
            <a:ext cx="27566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5</a:t>
            </a:r>
            <a:endParaRPr lang="en-US" sz="1400" dirty="0"/>
          </a:p>
        </p:txBody>
      </p:sp>
      <p:pic>
        <p:nvPicPr>
          <p:cNvPr id="17" name="Picture 16" descr="spring_along_series_depav.png"/>
          <p:cNvPicPr>
            <a:picLocks noChangeAspect="1"/>
          </p:cNvPicPr>
          <p:nvPr/>
        </p:nvPicPr>
        <p:blipFill>
          <a:blip r:embed="rId5"/>
          <a:srcRect l="5789" t="28966" r="47607" b="50352"/>
          <a:stretch>
            <a:fillRect/>
          </a:stretch>
        </p:blipFill>
        <p:spPr>
          <a:xfrm>
            <a:off x="568840" y="5084426"/>
            <a:ext cx="5511678" cy="1483765"/>
          </a:xfrm>
          <a:prstGeom prst="rect">
            <a:avLst/>
          </a:prstGeom>
        </p:spPr>
      </p:pic>
      <p:sp>
        <p:nvSpPr>
          <p:cNvPr id="18" name="Rectangle 17"/>
          <p:cNvSpPr/>
          <p:nvPr/>
        </p:nvSpPr>
        <p:spPr>
          <a:xfrm>
            <a:off x="855367" y="6140404"/>
            <a:ext cx="2124920" cy="24070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3594520" y="6189384"/>
            <a:ext cx="2124920" cy="20865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/>
          <p:cNvSpPr/>
          <p:nvPr/>
        </p:nvSpPr>
        <p:spPr>
          <a:xfrm>
            <a:off x="6053091" y="5206060"/>
            <a:ext cx="139513" cy="119198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Connector 20"/>
          <p:cNvCxnSpPr/>
          <p:nvPr/>
        </p:nvCxnSpPr>
        <p:spPr>
          <a:xfrm rot="5400000">
            <a:off x="5453937" y="5809953"/>
            <a:ext cx="1192774" cy="1588"/>
          </a:xfrm>
          <a:prstGeom prst="line">
            <a:avLst/>
          </a:prstGeom>
          <a:ln w="1270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268583" y="5323032"/>
            <a:ext cx="36665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2</a:t>
            </a:r>
            <a:r>
              <a:rPr lang="en-US" sz="1400" dirty="0" smtClean="0"/>
              <a:t>0</a:t>
            </a:r>
            <a:endParaRPr lang="en-US" sz="1400" dirty="0"/>
          </a:p>
        </p:txBody>
      </p:sp>
      <p:sp>
        <p:nvSpPr>
          <p:cNvPr id="24" name="TextBox 23"/>
          <p:cNvSpPr txBox="1"/>
          <p:nvPr/>
        </p:nvSpPr>
        <p:spPr>
          <a:xfrm>
            <a:off x="200855" y="5941832"/>
            <a:ext cx="42162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-20</a:t>
            </a:r>
            <a:endParaRPr lang="en-US" sz="1400" dirty="0"/>
          </a:p>
        </p:txBody>
      </p:sp>
      <p:sp>
        <p:nvSpPr>
          <p:cNvPr id="25" name="TextBox 24"/>
          <p:cNvSpPr txBox="1"/>
          <p:nvPr/>
        </p:nvSpPr>
        <p:spPr>
          <a:xfrm>
            <a:off x="268583" y="5035571"/>
            <a:ext cx="36665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40</a:t>
            </a:r>
            <a:endParaRPr lang="en-US" sz="1400" dirty="0"/>
          </a:p>
        </p:txBody>
      </p:sp>
      <p:sp>
        <p:nvSpPr>
          <p:cNvPr id="26" name="TextBox 25"/>
          <p:cNvSpPr txBox="1"/>
          <p:nvPr/>
        </p:nvSpPr>
        <p:spPr>
          <a:xfrm>
            <a:off x="200855" y="6227219"/>
            <a:ext cx="42162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-40</a:t>
            </a:r>
            <a:endParaRPr lang="en-US" sz="1400" dirty="0"/>
          </a:p>
        </p:txBody>
      </p:sp>
      <p:sp>
        <p:nvSpPr>
          <p:cNvPr id="27" name="TextBox 26"/>
          <p:cNvSpPr txBox="1"/>
          <p:nvPr/>
        </p:nvSpPr>
        <p:spPr>
          <a:xfrm>
            <a:off x="349010" y="5630809"/>
            <a:ext cx="27566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0</a:t>
            </a:r>
            <a:endParaRPr lang="en-US" sz="1400" dirty="0"/>
          </a:p>
        </p:txBody>
      </p:sp>
      <p:sp>
        <p:nvSpPr>
          <p:cNvPr id="29" name="TextBox 28"/>
          <p:cNvSpPr txBox="1"/>
          <p:nvPr/>
        </p:nvSpPr>
        <p:spPr>
          <a:xfrm rot="16200000">
            <a:off x="-541445" y="5617240"/>
            <a:ext cx="142078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Velocity (cm/</a:t>
            </a:r>
            <a:r>
              <a:rPr lang="en-US" sz="1600" dirty="0" err="1" smtClean="0"/>
              <a:t>s</a:t>
            </a:r>
            <a:r>
              <a:rPr lang="en-US" sz="1600" dirty="0" smtClean="0"/>
              <a:t>)</a:t>
            </a:r>
            <a:endParaRPr lang="en-US" sz="1600" dirty="0"/>
          </a:p>
        </p:txBody>
      </p:sp>
      <p:sp>
        <p:nvSpPr>
          <p:cNvPr id="30" name="TextBox 29"/>
          <p:cNvSpPr txBox="1"/>
          <p:nvPr/>
        </p:nvSpPr>
        <p:spPr>
          <a:xfrm>
            <a:off x="431909" y="6427828"/>
            <a:ext cx="48583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Feb</a:t>
            </a:r>
            <a:endParaRPr lang="en-US" sz="1600" dirty="0"/>
          </a:p>
        </p:txBody>
      </p:sp>
      <p:sp>
        <p:nvSpPr>
          <p:cNvPr id="31" name="TextBox 30"/>
          <p:cNvSpPr txBox="1"/>
          <p:nvPr/>
        </p:nvSpPr>
        <p:spPr>
          <a:xfrm>
            <a:off x="2976148" y="6427828"/>
            <a:ext cx="52991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Mar</a:t>
            </a:r>
            <a:endParaRPr lang="en-US" sz="1600" dirty="0"/>
          </a:p>
        </p:txBody>
      </p:sp>
      <p:sp>
        <p:nvSpPr>
          <p:cNvPr id="32" name="TextBox 31"/>
          <p:cNvSpPr txBox="1"/>
          <p:nvPr/>
        </p:nvSpPr>
        <p:spPr>
          <a:xfrm>
            <a:off x="5807171" y="6427828"/>
            <a:ext cx="48272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Apr</a:t>
            </a:r>
            <a:endParaRPr lang="en-US" sz="1600" dirty="0"/>
          </a:p>
        </p:txBody>
      </p:sp>
      <p:sp>
        <p:nvSpPr>
          <p:cNvPr id="33" name="TextBox 32"/>
          <p:cNvSpPr txBox="1"/>
          <p:nvPr/>
        </p:nvSpPr>
        <p:spPr>
          <a:xfrm>
            <a:off x="622477" y="5129878"/>
            <a:ext cx="6526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2008</a:t>
            </a:r>
            <a:endParaRPr lang="en-US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823224" y="4321872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CFSR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1436236" y="4321872"/>
            <a:ext cx="10316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8000"/>
                </a:solidFill>
              </a:rPr>
              <a:t>COAMPS</a:t>
            </a:r>
            <a:endParaRPr lang="en-US" b="1" dirty="0">
              <a:solidFill>
                <a:srgbClr val="008000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3230049" y="4321872"/>
            <a:ext cx="10117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NOGAPS</a:t>
            </a:r>
            <a:endParaRPr lang="en-US" b="1" dirty="0"/>
          </a:p>
        </p:txBody>
      </p:sp>
      <p:sp>
        <p:nvSpPr>
          <p:cNvPr id="37" name="TextBox 36"/>
          <p:cNvSpPr txBox="1"/>
          <p:nvPr/>
        </p:nvSpPr>
        <p:spPr>
          <a:xfrm>
            <a:off x="2467926" y="4321872"/>
            <a:ext cx="7365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00FF"/>
                </a:solidFill>
              </a:rPr>
              <a:t>NARR</a:t>
            </a:r>
            <a:endParaRPr lang="en-US" b="1" dirty="0">
              <a:solidFill>
                <a:srgbClr val="0000FF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705809" y="4013951"/>
            <a:ext cx="38819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Atmospheric forcing for Ocean Models</a:t>
            </a:r>
            <a:endParaRPr lang="en-US" dirty="0"/>
          </a:p>
        </p:txBody>
      </p:sp>
      <p:sp>
        <p:nvSpPr>
          <p:cNvPr id="39" name="TextBox 38"/>
          <p:cNvSpPr txBox="1"/>
          <p:nvPr/>
        </p:nvSpPr>
        <p:spPr>
          <a:xfrm>
            <a:off x="4413440" y="4117711"/>
            <a:ext cx="1671084" cy="5447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b="1" dirty="0" smtClean="0">
                <a:solidFill>
                  <a:srgbClr val="FF2CFD"/>
                </a:solidFill>
              </a:rPr>
              <a:t>Current Profiler Observations</a:t>
            </a:r>
            <a:endParaRPr lang="en-US" b="1" dirty="0">
              <a:solidFill>
                <a:srgbClr val="FF2CFD"/>
              </a:solidFill>
            </a:endParaRPr>
          </a:p>
        </p:txBody>
      </p:sp>
      <p:cxnSp>
        <p:nvCxnSpPr>
          <p:cNvPr id="41" name="Straight Connector 40"/>
          <p:cNvCxnSpPr/>
          <p:nvPr/>
        </p:nvCxnSpPr>
        <p:spPr>
          <a:xfrm>
            <a:off x="739009" y="4366683"/>
            <a:ext cx="3643909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4" name="Rectangle 43"/>
          <p:cNvSpPr/>
          <p:nvPr/>
        </p:nvSpPr>
        <p:spPr>
          <a:xfrm>
            <a:off x="622477" y="4013951"/>
            <a:ext cx="5453747" cy="714144"/>
          </a:xfrm>
          <a:prstGeom prst="rect">
            <a:avLst/>
          </a:prstGeom>
          <a:noFill/>
          <a:ln w="1905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TextBox 44"/>
          <p:cNvSpPr txBox="1"/>
          <p:nvPr/>
        </p:nvSpPr>
        <p:spPr>
          <a:xfrm>
            <a:off x="660140" y="4826020"/>
            <a:ext cx="5394100" cy="2872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75000"/>
              </a:lnSpc>
            </a:pPr>
            <a:r>
              <a:rPr lang="en-US" sz="1600" dirty="0" smtClean="0"/>
              <a:t>Depth-Averaged Alongshore velocities at site N7</a:t>
            </a:r>
            <a:endParaRPr lang="en-US" sz="1600" dirty="0"/>
          </a:p>
        </p:txBody>
      </p:sp>
      <p:sp>
        <p:nvSpPr>
          <p:cNvPr id="46" name="TextBox 45"/>
          <p:cNvSpPr txBox="1"/>
          <p:nvPr/>
        </p:nvSpPr>
        <p:spPr>
          <a:xfrm>
            <a:off x="6312362" y="4133177"/>
            <a:ext cx="2357291" cy="4719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75000"/>
              </a:lnSpc>
            </a:pPr>
            <a:r>
              <a:rPr lang="en-US" sz="1600" dirty="0" smtClean="0"/>
              <a:t>Mean Alongshore Velocity Profile </a:t>
            </a:r>
            <a:endParaRPr lang="en-US" sz="1600" dirty="0"/>
          </a:p>
        </p:txBody>
      </p:sp>
      <p:pic>
        <p:nvPicPr>
          <p:cNvPr id="48" name="roms_sss_26rivs.mp4">
            <a:hlinkClick r:id="" action="ppaction://media"/>
          </p:cNvPr>
          <p:cNvPicPr/>
          <p:nvPr>
            <a:videoFile r:link="rId1"/>
          </p:nvPr>
        </p:nvPicPr>
        <p:blipFill>
          <a:blip r:embed="rId6"/>
          <a:stretch>
            <a:fillRect/>
          </a:stretch>
        </p:blipFill>
        <p:spPr>
          <a:xfrm>
            <a:off x="3826513" y="705487"/>
            <a:ext cx="5317485" cy="3073608"/>
          </a:xfrm>
          <a:prstGeom prst="rect">
            <a:avLst/>
          </a:prstGeom>
        </p:spPr>
      </p:pic>
      <p:sp>
        <p:nvSpPr>
          <p:cNvPr id="49" name="TextBox 48"/>
          <p:cNvSpPr txBox="1"/>
          <p:nvPr/>
        </p:nvSpPr>
        <p:spPr>
          <a:xfrm>
            <a:off x="163040" y="1012621"/>
            <a:ext cx="3464240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/>
              <a:buChar char="•"/>
            </a:pPr>
            <a:r>
              <a:rPr lang="en-US" dirty="0" smtClean="0"/>
              <a:t> High resolution modeling study in the Northeastern Gulf of Mexico</a:t>
            </a:r>
            <a:endParaRPr lang="en-US" sz="1600" dirty="0" smtClean="0"/>
          </a:p>
          <a:p>
            <a:pPr lvl="1">
              <a:buFont typeface="Arial"/>
              <a:buChar char="•"/>
            </a:pPr>
            <a:r>
              <a:rPr lang="en-US" sz="1600" dirty="0" smtClean="0"/>
              <a:t> 1/120° resolution</a:t>
            </a:r>
            <a:endParaRPr lang="en-US" dirty="0" smtClean="0"/>
          </a:p>
          <a:p>
            <a:pPr lvl="1">
              <a:buFont typeface="Arial"/>
              <a:buChar char="•"/>
            </a:pPr>
            <a:r>
              <a:rPr lang="en-US" sz="1600" dirty="0" smtClean="0"/>
              <a:t> Study period 2004-2010</a:t>
            </a:r>
          </a:p>
          <a:p>
            <a:pPr lvl="1">
              <a:buFont typeface="Arial"/>
              <a:buChar char="•"/>
            </a:pPr>
            <a:endParaRPr lang="en-US" dirty="0" smtClean="0"/>
          </a:p>
          <a:p>
            <a:pPr>
              <a:buFont typeface="Arial"/>
              <a:buChar char="•"/>
            </a:pPr>
            <a:r>
              <a:rPr lang="en-US" dirty="0" smtClean="0"/>
              <a:t> Applied toward understanding physical transport processes </a:t>
            </a:r>
          </a:p>
          <a:p>
            <a:pPr lvl="1">
              <a:buFont typeface="Arial"/>
              <a:buChar char="•"/>
            </a:pPr>
            <a:r>
              <a:rPr lang="en-US" dirty="0" smtClean="0"/>
              <a:t> </a:t>
            </a:r>
            <a:r>
              <a:rPr lang="en-US" sz="1600" dirty="0" smtClean="0"/>
              <a:t>What contributes to onshore transport of gag grouper larvae?</a:t>
            </a:r>
            <a:endParaRPr lang="en-US" sz="1600" dirty="0"/>
          </a:p>
        </p:txBody>
      </p:sp>
      <p:sp>
        <p:nvSpPr>
          <p:cNvPr id="51" name="TextBox 50"/>
          <p:cNvSpPr txBox="1"/>
          <p:nvPr/>
        </p:nvSpPr>
        <p:spPr>
          <a:xfrm>
            <a:off x="118721" y="380054"/>
            <a:ext cx="36343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A.C. Todd, S.L. Morey, E.P. Chassignet</a:t>
            </a:r>
            <a:endParaRPr lang="en-US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1500" fill="hold"/>
                                        <p:tgtEl>
                                          <p:spTgt spid="4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8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8"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0" y="-8300"/>
            <a:ext cx="9177200" cy="52322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>
              <a:lnSpc>
                <a:spcPct val="85000"/>
              </a:lnSpc>
            </a:pPr>
            <a:r>
              <a:rPr lang="en-US" sz="3100" b="1" dirty="0" smtClean="0">
                <a:solidFill>
                  <a:schemeClr val="accent6"/>
                </a:solidFill>
              </a:rPr>
              <a:t>Circulation and larval transport in the Florida Big Bend</a:t>
            </a:r>
            <a:endParaRPr lang="en-US" sz="3100" b="1" dirty="0">
              <a:solidFill>
                <a:schemeClr val="accent6"/>
              </a:solidFill>
            </a:endParaRPr>
          </a:p>
        </p:txBody>
      </p:sp>
      <p:pic>
        <p:nvPicPr>
          <p:cNvPr id="8" name="ltrans2008.mp4">
            <a:hlinkClick r:id="" action="ppaction://media"/>
          </p:cNvPr>
          <p:cNvPicPr/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4523754" y="473606"/>
            <a:ext cx="4620246" cy="3405233"/>
          </a:xfrm>
          <a:prstGeom prst="rect">
            <a:avLst/>
          </a:prstGeom>
        </p:spPr>
      </p:pic>
      <p:pic>
        <p:nvPicPr>
          <p:cNvPr id="7" name="Picture 6" descr="origin_all_percentMSM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" y="3635466"/>
            <a:ext cx="4836896" cy="3205712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18721" y="380054"/>
            <a:ext cx="36343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A.C. Todd, S.L. Morey, E.P. Chassignet</a:t>
            </a:r>
            <a:endParaRPr lang="en-US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18721" y="987718"/>
            <a:ext cx="4405033" cy="23544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/>
              <a:buChar char="•"/>
            </a:pPr>
            <a:r>
              <a:rPr lang="en-US" dirty="0" smtClean="0"/>
              <a:t> Lagrangian particle advection model used as a proxy for larval migration</a:t>
            </a:r>
          </a:p>
          <a:p>
            <a:pPr lvl="1">
              <a:buFont typeface="Arial"/>
              <a:buChar char="•"/>
            </a:pPr>
            <a:r>
              <a:rPr lang="en-US" dirty="0" smtClean="0"/>
              <a:t> </a:t>
            </a:r>
            <a:r>
              <a:rPr lang="en-US" sz="1600" dirty="0" smtClean="0"/>
              <a:t>particles released over spawning depths</a:t>
            </a:r>
          </a:p>
          <a:p>
            <a:pPr lvl="1">
              <a:buFont typeface="Arial"/>
              <a:buChar char="•"/>
            </a:pPr>
            <a:r>
              <a:rPr lang="en-US" sz="1600" dirty="0" smtClean="0"/>
              <a:t> passive advection (no particle behavior)</a:t>
            </a:r>
          </a:p>
          <a:p>
            <a:pPr>
              <a:spcAft>
                <a:spcPts val="600"/>
              </a:spcAft>
              <a:buFont typeface="Arial"/>
              <a:buChar char="•"/>
            </a:pPr>
            <a:endParaRPr lang="en-US" dirty="0" smtClean="0"/>
          </a:p>
          <a:p>
            <a:pPr>
              <a:buFont typeface="Arial"/>
              <a:buChar char="•"/>
            </a:pPr>
            <a:r>
              <a:rPr lang="en-US" dirty="0" smtClean="0"/>
              <a:t> ~1.5 mil particles advected over 7 yrs</a:t>
            </a:r>
          </a:p>
          <a:p>
            <a:pPr>
              <a:buFont typeface="Arial"/>
              <a:buChar char="•"/>
            </a:pPr>
            <a:endParaRPr lang="en-US" dirty="0"/>
          </a:p>
          <a:p>
            <a:pPr>
              <a:buFont typeface="Arial"/>
              <a:buChar char="•"/>
            </a:pP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4836897" y="4116876"/>
            <a:ext cx="4239023" cy="2431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/>
              <a:buChar char="•"/>
            </a:pPr>
            <a:r>
              <a:rPr lang="en-US" dirty="0" smtClean="0"/>
              <a:t> Particles more likely to arrive inshore if spawned near Madison Swanson Marine Reserve</a:t>
            </a:r>
          </a:p>
          <a:p>
            <a:pPr lvl="1">
              <a:buFont typeface="Arial"/>
              <a:buChar char="•"/>
            </a:pPr>
            <a:r>
              <a:rPr lang="en-US" dirty="0" smtClean="0"/>
              <a:t> </a:t>
            </a:r>
            <a:r>
              <a:rPr lang="en-US" sz="1600" dirty="0" smtClean="0"/>
              <a:t>a known gag spawning aggregation site</a:t>
            </a:r>
          </a:p>
          <a:p>
            <a:pPr>
              <a:spcAft>
                <a:spcPts val="1200"/>
              </a:spcAft>
              <a:buFont typeface="Arial"/>
              <a:buChar char="•"/>
            </a:pPr>
            <a:endParaRPr lang="en-US" dirty="0" smtClean="0"/>
          </a:p>
          <a:p>
            <a:pPr>
              <a:buFont typeface="Arial"/>
              <a:buChar char="•"/>
            </a:pPr>
            <a:r>
              <a:rPr lang="en-US" dirty="0" smtClean="0"/>
              <a:t> Particles originating from south less likely </a:t>
            </a:r>
          </a:p>
          <a:p>
            <a:pPr lvl="1">
              <a:buFont typeface="Arial"/>
              <a:buChar char="•"/>
            </a:pPr>
            <a:r>
              <a:rPr lang="en-US" sz="1600" dirty="0"/>
              <a:t> </a:t>
            </a:r>
            <a:r>
              <a:rPr lang="en-US" sz="1600" dirty="0" smtClean="0"/>
              <a:t>&lt; 0.5 % arrive inshore</a:t>
            </a:r>
          </a:p>
          <a:p>
            <a:pPr>
              <a:buFont typeface="Arial"/>
              <a:buChar char="•"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47429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206</TotalTime>
  <Words>213</Words>
  <Application>Microsoft Macintosh PowerPoint</Application>
  <PresentationFormat>On-screen Show (4:3)</PresentationFormat>
  <Paragraphs>50</Paragraphs>
  <Slides>2</Slides>
  <Notes>1</Notes>
  <HiddenSlides>0</HiddenSlides>
  <MMClips>2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Slide 1</vt:lpstr>
      <vt:lpstr>Slide 2</vt:lpstr>
    </vt:vector>
  </TitlesOfParts>
  <Company>COAPS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COAPS COAPS</dc:creator>
  <cp:lastModifiedBy>COAPS COAPS</cp:lastModifiedBy>
  <cp:revision>2</cp:revision>
  <dcterms:created xsi:type="dcterms:W3CDTF">2013-02-13T15:26:44Z</dcterms:created>
  <dcterms:modified xsi:type="dcterms:W3CDTF">2013-02-13T18:53:21Z</dcterms:modified>
</cp:coreProperties>
</file>