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79" r:id="rId4"/>
    <p:sldId id="281" r:id="rId5"/>
    <p:sldId id="283" r:id="rId6"/>
    <p:sldId id="282" r:id="rId7"/>
    <p:sldId id="273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9405" autoAdjust="0"/>
  </p:normalViewPr>
  <p:slideViewPr>
    <p:cSldViewPr snapToGrid="0" snapToObjects="1">
      <p:cViewPr>
        <p:scale>
          <a:sx n="100" d="100"/>
          <a:sy n="100" d="100"/>
        </p:scale>
        <p:origin x="105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D68E6-94C3-4350-93DD-5F8F19E5833A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D0579-11B8-468F-A6BD-2BB37D6F7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Daily / monthly / quarterly / annually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D0579-11B8-468F-A6BD-2BB37D6F7D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09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17577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408947" y="-1"/>
            <a:ext cx="2419685" cy="2130426"/>
          </a:xfrm>
          <a:prstGeom prst="rect">
            <a:avLst/>
          </a:prstGeom>
          <a:solidFill>
            <a:srgbClr val="ED7D3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912" y="136738"/>
            <a:ext cx="202565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176" y="988384"/>
            <a:ext cx="2133316" cy="104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72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8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8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041" y="6263167"/>
            <a:ext cx="1116182" cy="37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304" y="6185963"/>
            <a:ext cx="1079166" cy="52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8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3408947" y="-1"/>
            <a:ext cx="2419685" cy="2130426"/>
          </a:xfrm>
          <a:prstGeom prst="rect">
            <a:avLst/>
          </a:prstGeom>
          <a:solidFill>
            <a:srgbClr val="ED7D3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912" y="136738"/>
            <a:ext cx="202565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176" y="988384"/>
            <a:ext cx="2133316" cy="104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7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041" y="6263167"/>
            <a:ext cx="1116182" cy="37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304" y="6185963"/>
            <a:ext cx="1079166" cy="52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87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041" y="6263167"/>
            <a:ext cx="1116182" cy="37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304" y="6185963"/>
            <a:ext cx="1079166" cy="52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72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041" y="6263167"/>
            <a:ext cx="1116182" cy="37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304" y="6185963"/>
            <a:ext cx="1079166" cy="52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63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041" y="6263167"/>
            <a:ext cx="1116182" cy="37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304" y="6185963"/>
            <a:ext cx="1079166" cy="52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43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041" y="6263167"/>
            <a:ext cx="1116182" cy="37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304" y="6185963"/>
            <a:ext cx="1079166" cy="52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24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IFAS2013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041" y="6263167"/>
            <a:ext cx="1116182" cy="37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FRE_Logo_white_trans-08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304" y="6185963"/>
            <a:ext cx="1079166" cy="52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665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ccarty_Blue2_ppt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6037B-FA18-3D40-A494-8F735449FFD1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855D7-FCC6-6F44-8713-58BF6CB9D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8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loridawca.org/sites/default/files/documents/WkspSummarySept%2022-PublicWaterUtilities-ClimateImpacts_Final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62618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Water </a:t>
            </a:r>
            <a:r>
              <a:rPr lang="en-US" dirty="0"/>
              <a:t>Demand </a:t>
            </a:r>
            <a:r>
              <a:rPr lang="en-US" dirty="0" smtClean="0"/>
              <a:t>Management and Supply Allocation: </a:t>
            </a:r>
            <a:br>
              <a:rPr lang="en-US" dirty="0" smtClean="0"/>
            </a:br>
            <a:r>
              <a:rPr lang="en-US" dirty="0" smtClean="0"/>
              <a:t>Economics Research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4583430"/>
            <a:ext cx="6400800" cy="1752600"/>
          </a:xfrm>
        </p:spPr>
        <p:txBody>
          <a:bodyPr/>
          <a:lstStyle/>
          <a:p>
            <a:r>
              <a:rPr lang="en-US" dirty="0" smtClean="0"/>
              <a:t>Tatiana </a:t>
            </a:r>
            <a:r>
              <a:rPr lang="en-US" dirty="0" err="1" smtClean="0"/>
              <a:t>Borisova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9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4628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2010 Workshop: What </a:t>
            </a:r>
            <a:r>
              <a:rPr lang="en-US" sz="3200" dirty="0"/>
              <a:t>we </a:t>
            </a:r>
            <a:r>
              <a:rPr lang="en-US" sz="3200" b="1" dirty="0"/>
              <a:t>“NEED” </a:t>
            </a:r>
            <a:r>
              <a:rPr lang="en-US" sz="3200" dirty="0"/>
              <a:t>to help </a:t>
            </a:r>
            <a:r>
              <a:rPr lang="en-US" sz="3200" dirty="0" smtClean="0"/>
              <a:t>Water </a:t>
            </a:r>
            <a:r>
              <a:rPr lang="en-US" sz="3200" dirty="0"/>
              <a:t>Utilities plan for water supply in the face of climate impact uncertainties and risk 	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10" y="2057400"/>
            <a:ext cx="5292090" cy="3994625"/>
          </a:xfrm>
        </p:spPr>
        <p:txBody>
          <a:bodyPr>
            <a:normAutofit/>
          </a:bodyPr>
          <a:lstStyle/>
          <a:p>
            <a:r>
              <a:rPr lang="en-US" dirty="0" smtClean="0"/>
              <a:t>Projections </a:t>
            </a:r>
            <a:r>
              <a:rPr lang="en-US" dirty="0"/>
              <a:t>of demand based on demographics, socioeconomics temperature, rainfall </a:t>
            </a:r>
            <a:r>
              <a:rPr lang="en-US" dirty="0" smtClean="0"/>
              <a:t>projections </a:t>
            </a:r>
          </a:p>
          <a:p>
            <a:endParaRPr lang="en-US" dirty="0"/>
          </a:p>
          <a:p>
            <a:r>
              <a:rPr lang="en-US" dirty="0" smtClean="0"/>
              <a:t>Policies/regulations </a:t>
            </a:r>
            <a:r>
              <a:rPr lang="en-US" dirty="0"/>
              <a:t>that are suited unique to each regions 	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61587" y="1600199"/>
            <a:ext cx="3383425" cy="45259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126162"/>
            <a:ext cx="63550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Source: based on the workshop report at </a:t>
            </a:r>
            <a:r>
              <a:rPr lang="en-US" sz="1400" dirty="0" smtClean="0">
                <a:hlinkClick r:id="rId3"/>
              </a:rPr>
              <a:t>http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floridawca.org/sites/default/files/documents/WkspSummarySept%2022-PublicWaterUtilities-ClimateImpacts_Final.pdf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150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3178"/>
            <a:ext cx="8229600" cy="799782"/>
          </a:xfrm>
        </p:spPr>
        <p:txBody>
          <a:bodyPr/>
          <a:lstStyle/>
          <a:p>
            <a:r>
              <a:rPr lang="en-US" dirty="0" smtClean="0"/>
              <a:t>Water Demand Projections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4592" y="987552"/>
            <a:ext cx="8814816" cy="555955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Property-level water </a:t>
            </a:r>
            <a:r>
              <a:rPr lang="en-US" sz="2800" dirty="0"/>
              <a:t>demand </a:t>
            </a:r>
            <a:r>
              <a:rPr lang="en-US" sz="2800" dirty="0" smtClean="0"/>
              <a:t>as a function of </a:t>
            </a:r>
            <a:endParaRPr lang="en-US" sz="2000" dirty="0"/>
          </a:p>
          <a:p>
            <a:pPr lvl="1">
              <a:buFontTx/>
              <a:buChar char="-"/>
            </a:pPr>
            <a:r>
              <a:rPr lang="en-US" sz="2000" dirty="0" smtClean="0"/>
              <a:t>Property characteristics (year the house was built, in-ground irrigation, irrigated area, type of landscaping, etc.)</a:t>
            </a:r>
          </a:p>
          <a:p>
            <a:pPr lvl="1">
              <a:buFontTx/>
              <a:buChar char="-"/>
            </a:pPr>
            <a:r>
              <a:rPr lang="en-US" sz="2000" dirty="0" smtClean="0"/>
              <a:t>Household characteristics: demographics (size of household, age, etc.) </a:t>
            </a:r>
            <a:endParaRPr lang="en-US" sz="2000" dirty="0"/>
          </a:p>
          <a:p>
            <a:pPr lvl="1">
              <a:buFontTx/>
              <a:buChar char="-"/>
            </a:pPr>
            <a:r>
              <a:rPr lang="en-US" sz="2000" dirty="0" smtClean="0"/>
              <a:t>Income level  </a:t>
            </a:r>
          </a:p>
          <a:p>
            <a:pPr lvl="1">
              <a:buFontTx/>
              <a:buChar char="-"/>
            </a:pPr>
            <a:r>
              <a:rPr lang="en-US" sz="2000" dirty="0" smtClean="0"/>
              <a:t>General state of the economy</a:t>
            </a:r>
            <a:endParaRPr lang="en-US" sz="2000" dirty="0"/>
          </a:p>
          <a:p>
            <a:pPr lvl="1">
              <a:buFontTx/>
              <a:buChar char="-"/>
            </a:pPr>
            <a:r>
              <a:rPr lang="en-US" sz="2000" dirty="0"/>
              <a:t>Weather </a:t>
            </a:r>
            <a:r>
              <a:rPr lang="en-US" sz="2000" dirty="0" smtClean="0"/>
              <a:t>conditions / soil moisture / seasonality </a:t>
            </a:r>
            <a:endParaRPr lang="en-US" sz="2000" dirty="0"/>
          </a:p>
          <a:p>
            <a:pPr lvl="1">
              <a:buFontTx/>
              <a:buChar char="-"/>
            </a:pPr>
            <a:r>
              <a:rPr lang="en-US" sz="2000" dirty="0" smtClean="0"/>
              <a:t>Price levels and the price structure </a:t>
            </a:r>
            <a:endParaRPr lang="en-US" sz="2000" dirty="0"/>
          </a:p>
          <a:p>
            <a:pPr lvl="1">
              <a:buFontTx/>
              <a:buChar char="-"/>
            </a:pPr>
            <a:r>
              <a:rPr lang="en-US" sz="2000" dirty="0" smtClean="0"/>
              <a:t>Non-price </a:t>
            </a:r>
            <a:r>
              <a:rPr lang="en-US" sz="2000" dirty="0"/>
              <a:t>water conservation strategies </a:t>
            </a:r>
            <a:r>
              <a:rPr lang="en-US" sz="2000" dirty="0" smtClean="0"/>
              <a:t>(outreach </a:t>
            </a:r>
            <a:r>
              <a:rPr lang="en-US" sz="2000" dirty="0"/>
              <a:t>programs, etc</a:t>
            </a:r>
            <a:r>
              <a:rPr lang="en-US" sz="2000" dirty="0" smtClean="0"/>
              <a:t>.)</a:t>
            </a:r>
          </a:p>
          <a:p>
            <a:pPr lvl="2">
              <a:buFontTx/>
              <a:buChar char="-"/>
            </a:pPr>
            <a:endParaRPr lang="en-US" sz="1600" dirty="0"/>
          </a:p>
          <a:p>
            <a:r>
              <a:rPr lang="en-US" sz="2400" dirty="0" smtClean="0"/>
              <a:t>Indoor versus outdoor demand </a:t>
            </a:r>
          </a:p>
          <a:p>
            <a:r>
              <a:rPr lang="en-US" sz="2400" dirty="0" smtClean="0"/>
              <a:t>Summer demand versus winter demand</a:t>
            </a:r>
          </a:p>
          <a:p>
            <a:r>
              <a:rPr lang="en-US" sz="2400" dirty="0" smtClean="0"/>
              <a:t>Long-run versus short-run responses to conservation policies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single family, multi-family, commercial, industrial, and other </a:t>
            </a:r>
            <a:r>
              <a:rPr lang="en-US" sz="2400" dirty="0"/>
              <a:t>categories</a:t>
            </a:r>
            <a:endParaRPr lang="en-US" sz="2400" dirty="0"/>
          </a:p>
          <a:p>
            <a:pPr lvl="2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9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" y="6414"/>
            <a:ext cx="883382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Water demand response to price changes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330" y="1616074"/>
            <a:ext cx="504735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Studies published in 2002 – 2012</a:t>
            </a:r>
          </a:p>
          <a:p>
            <a:r>
              <a:rPr lang="en-US" dirty="0"/>
              <a:t>100 studies were </a:t>
            </a:r>
            <a:r>
              <a:rPr lang="en-US" dirty="0" smtClean="0"/>
              <a:t>identified, </a:t>
            </a:r>
            <a:r>
              <a:rPr lang="en-US" dirty="0"/>
              <a:t>yielding 638 price elasticity </a:t>
            </a:r>
            <a:r>
              <a:rPr lang="en-US" dirty="0" smtClean="0"/>
              <a:t>estimates</a:t>
            </a:r>
          </a:p>
          <a:p>
            <a:r>
              <a:rPr lang="en-US" dirty="0" smtClean="0"/>
              <a:t>10% increase in price results in </a:t>
            </a:r>
          </a:p>
          <a:p>
            <a:pPr lvl="1"/>
            <a:r>
              <a:rPr lang="en-US" dirty="0" smtClean="0"/>
              <a:t>0.0% - 30.5% reduction in use</a:t>
            </a:r>
          </a:p>
          <a:p>
            <a:pPr lvl="1"/>
            <a:r>
              <a:rPr lang="en-US" dirty="0" smtClean="0"/>
              <a:t>3.7% reduction in water use (median)</a:t>
            </a:r>
          </a:p>
          <a:p>
            <a:r>
              <a:rPr lang="en-US" dirty="0" smtClean="0"/>
              <a:t>Most recent economic studies show that utilities can </a:t>
            </a:r>
            <a:r>
              <a:rPr lang="en-US" u="sng" dirty="0" smtClean="0"/>
              <a:t>increase</a:t>
            </a:r>
            <a:r>
              <a:rPr lang="en-US" dirty="0" smtClean="0"/>
              <a:t> revenues by </a:t>
            </a:r>
            <a:r>
              <a:rPr lang="en-US" u="sng" dirty="0" smtClean="0"/>
              <a:t>increasing</a:t>
            </a:r>
            <a:r>
              <a:rPr lang="en-US" dirty="0" smtClean="0"/>
              <a:t> the price</a:t>
            </a:r>
          </a:p>
          <a:p>
            <a:r>
              <a:rPr lang="en-US" dirty="0" smtClean="0"/>
              <a:t>Price change: achieving water conservation and cost-recovery objectives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12584" y="1668627"/>
            <a:ext cx="3898668" cy="45259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218761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Sebri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M. (2014) A meta-analysis of residential water demand studies,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Environment, Development, and Sustainability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16, 499–520.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38833" y="2400479"/>
            <a:ext cx="1147503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92D050"/>
                </a:solidFill>
              </a:rPr>
              <a:t>↑price  </a:t>
            </a:r>
          </a:p>
          <a:p>
            <a:r>
              <a:rPr lang="en-US" sz="1600" b="1" dirty="0" smtClean="0">
                <a:solidFill>
                  <a:srgbClr val="92D050"/>
                </a:solidFill>
              </a:rPr>
              <a:t>↑ revenue</a:t>
            </a:r>
            <a:r>
              <a:rPr lang="en-US" sz="1600" b="1" dirty="0" smtClean="0">
                <a:solidFill>
                  <a:srgbClr val="00B0F0"/>
                </a:solidFill>
              </a:rPr>
              <a:t> </a:t>
            </a:r>
            <a:endParaRPr lang="en-US" sz="1600" b="1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2213" y="4042616"/>
            <a:ext cx="1147503" cy="58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</a:rPr>
              <a:t>↑price  </a:t>
            </a:r>
          </a:p>
          <a:p>
            <a:r>
              <a:rPr lang="en-US" sz="1600" b="1" dirty="0" smtClean="0">
                <a:solidFill>
                  <a:srgbClr val="FFFF00"/>
                </a:solidFill>
              </a:rPr>
              <a:t>↓ revenue</a:t>
            </a:r>
            <a:r>
              <a:rPr lang="en-US" sz="1600" b="1" dirty="0" smtClean="0">
                <a:solidFill>
                  <a:srgbClr val="00B0F0"/>
                </a:solidFill>
              </a:rPr>
              <a:t> </a:t>
            </a:r>
            <a:endParaRPr lang="en-US" sz="1600" b="1" dirty="0">
              <a:solidFill>
                <a:srgbClr val="00B0F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538833" y="3060192"/>
            <a:ext cx="441691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01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Water demand and household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2128" y="1518129"/>
            <a:ext cx="4821936" cy="5077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Studies published in 2002 – </a:t>
            </a:r>
            <a:r>
              <a:rPr lang="en-US" dirty="0" smtClean="0"/>
              <a:t>2012</a:t>
            </a:r>
          </a:p>
          <a:p>
            <a:r>
              <a:rPr lang="en-US" dirty="0" smtClean="0"/>
              <a:t>23 studies, </a:t>
            </a:r>
            <a:r>
              <a:rPr lang="en-US" dirty="0"/>
              <a:t>yielding 70 </a:t>
            </a:r>
            <a:r>
              <a:rPr lang="en-US" dirty="0" smtClean="0"/>
              <a:t>estimates of sensitivity (elasticity) of water demand to household size</a:t>
            </a:r>
          </a:p>
          <a:p>
            <a:r>
              <a:rPr lang="en-US" dirty="0" smtClean="0"/>
              <a:t>For a family of 4, increase in household size by 1 person will result in </a:t>
            </a:r>
          </a:p>
          <a:p>
            <a:pPr lvl="1"/>
            <a:r>
              <a:rPr lang="en-US" dirty="0" smtClean="0"/>
              <a:t>0.3% - 35.3% increase in water use</a:t>
            </a:r>
          </a:p>
          <a:p>
            <a:pPr lvl="1"/>
            <a:r>
              <a:rPr lang="en-US" dirty="0" smtClean="0"/>
              <a:t> mean of 8.9% increase  </a:t>
            </a:r>
            <a:endParaRPr lang="en-US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21624" y="1417638"/>
            <a:ext cx="3651688" cy="47269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218761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Sebri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M. (2014) A meta-analysis of residential water demand studies, 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</a:rPr>
              <a:t>Environment, Development, and Sustainability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16, 499–520.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48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 to be answered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088" y="1143000"/>
            <a:ext cx="8497824" cy="53309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Better grasp on the uncertainties associated with demand forecasts</a:t>
            </a:r>
          </a:p>
          <a:p>
            <a:r>
              <a:rPr lang="en-US" dirty="0" smtClean="0"/>
              <a:t>Florida-specific studies</a:t>
            </a:r>
          </a:p>
          <a:p>
            <a:r>
              <a:rPr lang="en-US" dirty="0" smtClean="0"/>
              <a:t>New estimation methodologies </a:t>
            </a:r>
          </a:p>
          <a:p>
            <a:pPr lvl="1"/>
            <a:r>
              <a:rPr lang="en-US" dirty="0" smtClean="0"/>
              <a:t>New types of water use data </a:t>
            </a:r>
          </a:p>
          <a:p>
            <a:pPr lvl="2"/>
            <a:r>
              <a:rPr lang="en-US" dirty="0" smtClean="0"/>
              <a:t>property-level</a:t>
            </a:r>
          </a:p>
          <a:p>
            <a:pPr lvl="2"/>
            <a:r>
              <a:rPr lang="en-US" dirty="0" smtClean="0"/>
              <a:t>Indoor vs outdoor</a:t>
            </a:r>
          </a:p>
          <a:p>
            <a:pPr lvl="2"/>
            <a:r>
              <a:rPr lang="en-US" dirty="0" smtClean="0"/>
              <a:t>Billing period vs smaller time intervals (smart meters)</a:t>
            </a:r>
          </a:p>
          <a:p>
            <a:pPr lvl="1"/>
            <a:r>
              <a:rPr lang="en-US" dirty="0" smtClean="0"/>
              <a:t>Additional data on households and properties</a:t>
            </a:r>
          </a:p>
          <a:p>
            <a:pPr lvl="2"/>
            <a:r>
              <a:rPr lang="en-US" dirty="0" smtClean="0"/>
              <a:t>Survey of socio-demographics, landscape attributes, etc. </a:t>
            </a:r>
          </a:p>
          <a:p>
            <a:pPr lvl="1"/>
            <a:r>
              <a:rPr lang="en-US" dirty="0" smtClean="0"/>
              <a:t>Statistical techniques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Effectiveness of non-price </a:t>
            </a:r>
            <a:r>
              <a:rPr lang="en-US" dirty="0"/>
              <a:t>strategies </a:t>
            </a:r>
            <a:endParaRPr lang="en-US" dirty="0" smtClean="0"/>
          </a:p>
          <a:p>
            <a:r>
              <a:rPr lang="en-US" dirty="0" smtClean="0"/>
              <a:t>Effect of prices on water use (and utility revenues):</a:t>
            </a:r>
          </a:p>
          <a:p>
            <a:pPr lvl="1"/>
            <a:r>
              <a:rPr lang="en-US" dirty="0" smtClean="0"/>
              <a:t>Price levels / price structure</a:t>
            </a:r>
          </a:p>
          <a:p>
            <a:pPr lvl="1"/>
            <a:r>
              <a:rPr lang="en-US" dirty="0"/>
              <a:t>Income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Value of water for residential water use</a:t>
            </a:r>
          </a:p>
        </p:txBody>
      </p:sp>
    </p:spTree>
    <p:extLst>
      <p:ext uri="{BB962C8B-B14F-4D97-AF65-F5344CB8AC3E}">
        <p14:creationId xmlns:p14="http://schemas.microsoft.com/office/powerpoint/2010/main" val="371915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29" y="514350"/>
            <a:ext cx="8490857" cy="16109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Regulatory </a:t>
            </a:r>
            <a:r>
              <a:rPr lang="en-US" dirty="0" smtClean="0"/>
              <a:t>/ legal issues constraining water supply for urban </a:t>
            </a:r>
            <a:r>
              <a:rPr lang="en-US" dirty="0" smtClean="0"/>
              <a:t>use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28" y="2125266"/>
            <a:ext cx="8490857" cy="355248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Predicting water demand in other sectors: </a:t>
            </a:r>
          </a:p>
          <a:p>
            <a:pPr lvl="1"/>
            <a:r>
              <a:rPr lang="en-US" dirty="0" err="1" smtClean="0"/>
              <a:t>Landuse</a:t>
            </a:r>
            <a:r>
              <a:rPr lang="en-US" dirty="0" smtClean="0"/>
              <a:t> changes </a:t>
            </a:r>
            <a:endParaRPr lang="en-US" dirty="0" smtClean="0"/>
          </a:p>
          <a:p>
            <a:pPr lvl="1"/>
            <a:r>
              <a:rPr lang="en-US" dirty="0" err="1" smtClean="0"/>
              <a:t>Landuse</a:t>
            </a:r>
            <a:r>
              <a:rPr lang="en-US" dirty="0" smtClean="0"/>
              <a:t> </a:t>
            </a:r>
            <a:r>
              <a:rPr lang="en-US" dirty="0" smtClean="0"/>
              <a:t>as a function of water availability?</a:t>
            </a:r>
          </a:p>
          <a:p>
            <a:pPr lvl="1"/>
            <a:r>
              <a:rPr lang="en-US" dirty="0" smtClean="0"/>
              <a:t>Ag water demand </a:t>
            </a:r>
          </a:p>
          <a:p>
            <a:pPr lvl="1"/>
            <a:r>
              <a:rPr lang="en-US" dirty="0" smtClean="0"/>
              <a:t>Water demand for in-stream water use (MFL)</a:t>
            </a:r>
          </a:p>
          <a:p>
            <a:pPr lvl="1"/>
            <a:r>
              <a:rPr lang="en-US" dirty="0" smtClean="0"/>
              <a:t>Value of water in alternative uses (including future use?)</a:t>
            </a:r>
          </a:p>
          <a:p>
            <a:endParaRPr lang="en-US" dirty="0" smtClean="0"/>
          </a:p>
          <a:p>
            <a:r>
              <a:rPr lang="en-US" dirty="0" smtClean="0"/>
              <a:t>Regulatory decisions/policies to increase / constrain water withdrawals from aquifer, as water resources become more scarce </a:t>
            </a:r>
          </a:p>
          <a:p>
            <a:pPr lvl="1"/>
            <a:r>
              <a:rPr lang="en-US" dirty="0" smtClean="0"/>
              <a:t>Value of water in alternative uses? </a:t>
            </a:r>
          </a:p>
          <a:p>
            <a:pPr lvl="1"/>
            <a:r>
              <a:rPr lang="en-US" dirty="0" smtClean="0"/>
              <a:t>Modifications to existing policies? (water farming? Charging users for water withdrawal?)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16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Connect. Explore. Engage.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332840"/>
            <a:ext cx="9144000" cy="6590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Food and Resource Economic Department (FRED)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 descr="white_socialmediaicons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316" y="3568360"/>
            <a:ext cx="802105" cy="802105"/>
          </a:xfrm>
          <a:prstGeom prst="rect">
            <a:avLst/>
          </a:prstGeom>
        </p:spPr>
      </p:pic>
      <p:pic>
        <p:nvPicPr>
          <p:cNvPr id="10" name="Picture 9" descr="white_socialmediaicons-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316" y="2565723"/>
            <a:ext cx="802105" cy="802105"/>
          </a:xfrm>
          <a:prstGeom prst="rect">
            <a:avLst/>
          </a:prstGeom>
        </p:spPr>
      </p:pic>
      <p:sp>
        <p:nvSpPr>
          <p:cNvPr id="13" name="Content Placeholder 6"/>
          <p:cNvSpPr txBox="1">
            <a:spLocks/>
          </p:cNvSpPr>
          <p:nvPr/>
        </p:nvSpPr>
        <p:spPr>
          <a:xfrm>
            <a:off x="3154948" y="2567383"/>
            <a:ext cx="8229600" cy="659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3600" dirty="0" smtClean="0"/>
              <a:t>/</a:t>
            </a:r>
            <a:r>
              <a:rPr lang="en-US" sz="3600" dirty="0" err="1" smtClean="0"/>
              <a:t>fred.ifas.ufl</a:t>
            </a:r>
            <a:endParaRPr lang="en-US" sz="3600" dirty="0"/>
          </a:p>
        </p:txBody>
      </p:sp>
      <p:sp>
        <p:nvSpPr>
          <p:cNvPr id="14" name="Content Placeholder 6"/>
          <p:cNvSpPr txBox="1">
            <a:spLocks/>
          </p:cNvSpPr>
          <p:nvPr/>
        </p:nvSpPr>
        <p:spPr>
          <a:xfrm>
            <a:off x="3154948" y="3583715"/>
            <a:ext cx="8229600" cy="659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3600" dirty="0" smtClean="0"/>
              <a:t>@UF_IFAS_FRED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743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6003</TotalTime>
  <Words>557</Words>
  <Application>Microsoft Office PowerPoint</Application>
  <PresentationFormat>On-screen Show (4:3)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Water Demand Management and Supply Allocation:  Economics Research</vt:lpstr>
      <vt:lpstr>2010 Workshop: What we “NEED” to help Water Utilities plan for water supply in the face of climate impact uncertainties and risk  </vt:lpstr>
      <vt:lpstr>Water Demand Projections </vt:lpstr>
      <vt:lpstr>Example: Water demand response to price changes</vt:lpstr>
      <vt:lpstr>Example: Water demand and household size</vt:lpstr>
      <vt:lpstr>Questions to be answered</vt:lpstr>
      <vt:lpstr>Regulatory / legal issues constraining water supply for urban use</vt:lpstr>
      <vt:lpstr>Connect. Explore. Engage.</vt:lpstr>
    </vt:vector>
  </TitlesOfParts>
  <Company>University of Florida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McGinnis</dc:creator>
  <cp:lastModifiedBy>tab245</cp:lastModifiedBy>
  <cp:revision>116</cp:revision>
  <dcterms:created xsi:type="dcterms:W3CDTF">2015-08-19T17:38:15Z</dcterms:created>
  <dcterms:modified xsi:type="dcterms:W3CDTF">2015-09-16T17:27:41Z</dcterms:modified>
</cp:coreProperties>
</file>