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3" r:id="rId7"/>
    <p:sldId id="266"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4" d="100"/>
          <a:sy n="94" d="100"/>
        </p:scale>
        <p:origin x="-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CEAD94-7380-CB49-982D-2B8D51698BC6}"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97251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AD94-7380-CB49-982D-2B8D51698BC6}"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306995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AD94-7380-CB49-982D-2B8D51698BC6}"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45984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EAD94-7380-CB49-982D-2B8D51698BC6}"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241968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EAD94-7380-CB49-982D-2B8D51698BC6}" type="datetimeFigureOut">
              <a:rPr lang="en-US" smtClean="0"/>
              <a:t>9/16/15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285317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EAD94-7380-CB49-982D-2B8D51698BC6}"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217981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EAD94-7380-CB49-982D-2B8D51698BC6}" type="datetimeFigureOut">
              <a:rPr lang="en-US" smtClean="0"/>
              <a:t>9/16/15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171015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EAD94-7380-CB49-982D-2B8D51698BC6}" type="datetimeFigureOut">
              <a:rPr lang="en-US" smtClean="0"/>
              <a:t>9/16/15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91074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EAD94-7380-CB49-982D-2B8D51698BC6}" type="datetimeFigureOut">
              <a:rPr lang="en-US" smtClean="0"/>
              <a:t>9/16/15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297085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AD94-7380-CB49-982D-2B8D51698BC6}"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46380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EAD94-7380-CB49-982D-2B8D51698BC6}" type="datetimeFigureOut">
              <a:rPr lang="en-US" smtClean="0"/>
              <a:t>9/16/15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3D7A9-6257-A34A-B83B-57AAF855DC2C}" type="slidenum">
              <a:rPr lang="en-US" smtClean="0"/>
              <a:t>‹#›</a:t>
            </a:fld>
            <a:endParaRPr lang="en-US"/>
          </a:p>
        </p:txBody>
      </p:sp>
    </p:spTree>
    <p:extLst>
      <p:ext uri="{BB962C8B-B14F-4D97-AF65-F5344CB8AC3E}">
        <p14:creationId xmlns:p14="http://schemas.microsoft.com/office/powerpoint/2010/main" val="73396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EAD94-7380-CB49-982D-2B8D51698BC6}" type="datetimeFigureOut">
              <a:rPr lang="en-US" smtClean="0"/>
              <a:t>9/16/15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3D7A9-6257-A34A-B83B-57AAF855DC2C}" type="slidenum">
              <a:rPr lang="en-US" smtClean="0"/>
              <a:t>‹#›</a:t>
            </a:fld>
            <a:endParaRPr lang="en-US"/>
          </a:p>
        </p:txBody>
      </p:sp>
    </p:spTree>
    <p:extLst>
      <p:ext uri="{BB962C8B-B14F-4D97-AF65-F5344CB8AC3E}">
        <p14:creationId xmlns:p14="http://schemas.microsoft.com/office/powerpoint/2010/main" val="18554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Whither are the thresholds of the Florida Urban Water System in a Future World</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62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hypothesis</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In a changing and varying climate, the Florida urban water supply and demand system is accelerating to reach thresholds of demand exceeding supply if the supply system remains unchanged under rapidly increasing population and changing demography.</a:t>
            </a:r>
          </a:p>
          <a:p>
            <a:pPr algn="just"/>
            <a:r>
              <a:rPr lang="en-US" dirty="0" smtClean="0"/>
              <a:t>Ancillary hypothesis: At the aggregate level (management district level) climate variability and change may be the drivers for reaching thresholds faster. But at finer scales (Public water utility level) demography may be the drivers for reaching the thresholds faster. </a:t>
            </a:r>
            <a:r>
              <a:rPr lang="en-US" b="1" dirty="0" smtClean="0"/>
              <a:t>So in ignoring the changing climate at the WMD level, the urban water supply and demand system is being put in further strain.</a:t>
            </a:r>
            <a:endParaRPr lang="en-US" b="1" dirty="0"/>
          </a:p>
        </p:txBody>
      </p:sp>
    </p:spTree>
    <p:extLst>
      <p:ext uri="{BB962C8B-B14F-4D97-AF65-F5344CB8AC3E}">
        <p14:creationId xmlns:p14="http://schemas.microsoft.com/office/powerpoint/2010/main" val="38011566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0" y="1369126"/>
            <a:ext cx="3933885" cy="35135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78491" y="1661715"/>
            <a:ext cx="3100918" cy="2308324"/>
          </a:xfrm>
          <a:prstGeom prst="rect">
            <a:avLst/>
          </a:prstGeom>
          <a:noFill/>
        </p:spPr>
        <p:txBody>
          <a:bodyPr wrap="square" rtlCol="0">
            <a:spAutoFit/>
          </a:bodyPr>
          <a:lstStyle/>
          <a:p>
            <a:pPr algn="ctr"/>
            <a:r>
              <a:rPr lang="en-US" b="1" dirty="0" smtClean="0"/>
              <a:t>Natural System in CURRENT world (Surface and ground water hydrology)</a:t>
            </a:r>
          </a:p>
          <a:p>
            <a:pPr marL="400050" indent="-400050" algn="ctr">
              <a:buAutoNum type="romanLcParenR"/>
            </a:pPr>
            <a:r>
              <a:rPr lang="en-US" dirty="0" smtClean="0"/>
              <a:t>Seasonality</a:t>
            </a:r>
          </a:p>
          <a:p>
            <a:pPr marL="400050" indent="-400050" algn="ctr">
              <a:buAutoNum type="romanLcParenR"/>
            </a:pPr>
            <a:r>
              <a:rPr lang="en-US" dirty="0" smtClean="0"/>
              <a:t>Variance of weather and climate (droughts, flooding, </a:t>
            </a:r>
            <a:r>
              <a:rPr lang="en-US" dirty="0" err="1" smtClean="0"/>
              <a:t>landfalling</a:t>
            </a:r>
            <a:r>
              <a:rPr lang="en-US" dirty="0" smtClean="0"/>
              <a:t> TCs)</a:t>
            </a:r>
          </a:p>
          <a:p>
            <a:pPr marL="400050" indent="-400050" algn="ctr">
              <a:buAutoNum type="romanLcParenR"/>
            </a:pPr>
            <a:r>
              <a:rPr lang="en-US" dirty="0" smtClean="0"/>
              <a:t>SLR</a:t>
            </a:r>
          </a:p>
        </p:txBody>
      </p:sp>
      <p:sp>
        <p:nvSpPr>
          <p:cNvPr id="6" name="Oval 5"/>
          <p:cNvSpPr>
            <a:spLocks noChangeAspect="1"/>
          </p:cNvSpPr>
          <p:nvPr/>
        </p:nvSpPr>
        <p:spPr>
          <a:xfrm>
            <a:off x="5249123" y="1369126"/>
            <a:ext cx="3933879" cy="35135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798264" y="1579819"/>
            <a:ext cx="3129955" cy="3847207"/>
          </a:xfrm>
          <a:prstGeom prst="rect">
            <a:avLst/>
          </a:prstGeom>
          <a:noFill/>
        </p:spPr>
        <p:txBody>
          <a:bodyPr wrap="square" rtlCol="0">
            <a:spAutoFit/>
          </a:bodyPr>
          <a:lstStyle/>
          <a:p>
            <a:pPr algn="ctr"/>
            <a:r>
              <a:rPr lang="en-US" sz="1600" b="1" dirty="0" smtClean="0"/>
              <a:t>Human System (Water supply and demand system)</a:t>
            </a:r>
          </a:p>
          <a:p>
            <a:pPr marL="400050" indent="-400050" algn="ctr">
              <a:buAutoNum type="romanLcParenR"/>
            </a:pPr>
            <a:r>
              <a:rPr lang="en-US" sz="1600" dirty="0" smtClean="0"/>
              <a:t>Demography and water use (indoor and outdoor use; water pricing)</a:t>
            </a:r>
          </a:p>
          <a:p>
            <a:pPr marL="400050" indent="-400050" algn="ctr">
              <a:buAutoNum type="romanLcParenR"/>
            </a:pPr>
            <a:r>
              <a:rPr lang="en-US" sz="1600" dirty="0" smtClean="0"/>
              <a:t>Water demand for in-stream water use (tourism)</a:t>
            </a:r>
          </a:p>
          <a:p>
            <a:pPr marL="400050" indent="-400050" algn="ctr">
              <a:buAutoNum type="romanLcParenR"/>
            </a:pPr>
            <a:r>
              <a:rPr lang="en-US" sz="1600" dirty="0" smtClean="0"/>
              <a:t>Coastal development [built environment and population]-more vulnerable </a:t>
            </a:r>
          </a:p>
          <a:p>
            <a:pPr marL="400050" lvl="0" indent="-400050" algn="ctr">
              <a:buFontTx/>
              <a:buAutoNum type="romanLcParenR"/>
            </a:pPr>
            <a:r>
              <a:rPr lang="en-US" sz="1600" dirty="0"/>
              <a:t>Water suppliers’ perspective: </a:t>
            </a:r>
            <a:r>
              <a:rPr lang="en-US" sz="1600" dirty="0" smtClean="0"/>
              <a:t>investment </a:t>
            </a:r>
            <a:r>
              <a:rPr lang="en-US" sz="1600" dirty="0"/>
              <a:t>in alternative water supply sources</a:t>
            </a:r>
          </a:p>
          <a:p>
            <a:pPr marL="400050" indent="-400050" algn="ctr">
              <a:buAutoNum type="romanLcParenR"/>
            </a:pPr>
            <a:endParaRPr lang="en-US" dirty="0" smtClean="0"/>
          </a:p>
          <a:p>
            <a:pPr marL="400050" indent="-400050" algn="ctr">
              <a:buAutoNum type="romanLcParenR"/>
            </a:pPr>
            <a:endParaRPr lang="en-US" dirty="0"/>
          </a:p>
        </p:txBody>
      </p:sp>
      <p:sp>
        <p:nvSpPr>
          <p:cNvPr id="8" name="Circular Arrow 7"/>
          <p:cNvSpPr/>
          <p:nvPr/>
        </p:nvSpPr>
        <p:spPr>
          <a:xfrm>
            <a:off x="2573103" y="-89907"/>
            <a:ext cx="4425925" cy="3210711"/>
          </a:xfrm>
          <a:prstGeom prst="circularArrow">
            <a:avLst>
              <a:gd name="adj1" fmla="val 12500"/>
              <a:gd name="adj2" fmla="val 1142322"/>
              <a:gd name="adj3" fmla="val 20457678"/>
              <a:gd name="adj4" fmla="val 10800000"/>
              <a:gd name="adj5" fmla="val 125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ircular Arrow 8"/>
          <p:cNvSpPr/>
          <p:nvPr/>
        </p:nvSpPr>
        <p:spPr>
          <a:xfrm rot="10800000">
            <a:off x="2457643" y="2923547"/>
            <a:ext cx="4354482" cy="3621304"/>
          </a:xfrm>
          <a:prstGeom prst="circularArrow">
            <a:avLst>
              <a:gd name="adj1" fmla="val 12500"/>
              <a:gd name="adj2" fmla="val 1142322"/>
              <a:gd name="adj3" fmla="val 20457678"/>
              <a:gd name="adj4" fmla="val 10800000"/>
              <a:gd name="adj5" fmla="val 11553"/>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TextBox 9"/>
          <p:cNvSpPr txBox="1"/>
          <p:nvPr/>
        </p:nvSpPr>
        <p:spPr>
          <a:xfrm>
            <a:off x="3413850" y="4826861"/>
            <a:ext cx="2695403" cy="923330"/>
          </a:xfrm>
          <a:prstGeom prst="rect">
            <a:avLst/>
          </a:prstGeom>
          <a:noFill/>
        </p:spPr>
        <p:txBody>
          <a:bodyPr wrap="square" rtlCol="0">
            <a:spAutoFit/>
          </a:bodyPr>
          <a:lstStyle/>
          <a:p>
            <a:pPr algn="just"/>
            <a:r>
              <a:rPr lang="en-US" dirty="0" smtClean="0"/>
              <a:t>Built environment changes</a:t>
            </a:r>
            <a:r>
              <a:rPr lang="en-US" dirty="0" smtClean="0">
                <a:sym typeface="Wingdings"/>
              </a:rPr>
              <a:t> water quality, runoff, Meteorology</a:t>
            </a:r>
            <a:endParaRPr lang="en-US" dirty="0"/>
          </a:p>
        </p:txBody>
      </p:sp>
      <p:sp>
        <p:nvSpPr>
          <p:cNvPr id="11" name="TextBox 10"/>
          <p:cNvSpPr txBox="1"/>
          <p:nvPr/>
        </p:nvSpPr>
        <p:spPr>
          <a:xfrm>
            <a:off x="3107678" y="161964"/>
            <a:ext cx="3296838" cy="1200329"/>
          </a:xfrm>
          <a:prstGeom prst="rect">
            <a:avLst/>
          </a:prstGeom>
          <a:noFill/>
        </p:spPr>
        <p:txBody>
          <a:bodyPr wrap="square" rtlCol="0">
            <a:spAutoFit/>
          </a:bodyPr>
          <a:lstStyle/>
          <a:p>
            <a:r>
              <a:rPr lang="en-US" dirty="0" smtClean="0"/>
              <a:t>FUTURE world (SLR, wet season length decrease, Temperature warming, variance?) </a:t>
            </a:r>
            <a:r>
              <a:rPr lang="en-US" dirty="0" smtClean="0">
                <a:sym typeface="Wingdings"/>
              </a:rPr>
              <a:t> alternative sources, water pricing</a:t>
            </a:r>
            <a:endParaRPr lang="en-US" dirty="0"/>
          </a:p>
        </p:txBody>
      </p:sp>
    </p:spTree>
    <p:extLst>
      <p:ext uri="{BB962C8B-B14F-4D97-AF65-F5344CB8AC3E}">
        <p14:creationId xmlns:p14="http://schemas.microsoft.com/office/powerpoint/2010/main" val="4225912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31" y="0"/>
            <a:ext cx="2309195" cy="4787926"/>
          </a:xfrm>
          <a:prstGeom prst="rect">
            <a:avLst/>
          </a:prstGeom>
        </p:spPr>
      </p:pic>
      <p:pic>
        <p:nvPicPr>
          <p:cNvPr id="3" name="Picture 2" descr="Figure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928" y="0"/>
            <a:ext cx="3141247" cy="4833179"/>
          </a:xfrm>
          <a:prstGeom prst="rect">
            <a:avLst/>
          </a:prstGeom>
        </p:spPr>
      </p:pic>
      <p:pic>
        <p:nvPicPr>
          <p:cNvPr id="4" name="Picture 3" descr="Figure4.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758" y="0"/>
            <a:ext cx="2319847" cy="4787926"/>
          </a:xfrm>
          <a:prstGeom prst="rect">
            <a:avLst/>
          </a:prstGeom>
        </p:spPr>
      </p:pic>
      <p:pic>
        <p:nvPicPr>
          <p:cNvPr id="5" name="Picture 4" descr="Figure5.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711" y="0"/>
            <a:ext cx="2901958" cy="4787926"/>
          </a:xfrm>
          <a:prstGeom prst="rect">
            <a:avLst/>
          </a:prstGeom>
        </p:spPr>
      </p:pic>
      <p:sp>
        <p:nvSpPr>
          <p:cNvPr id="7" name="TextBox 6"/>
          <p:cNvSpPr txBox="1"/>
          <p:nvPr/>
        </p:nvSpPr>
        <p:spPr>
          <a:xfrm>
            <a:off x="511322" y="5064115"/>
            <a:ext cx="7537872" cy="369332"/>
          </a:xfrm>
          <a:prstGeom prst="rect">
            <a:avLst/>
          </a:prstGeom>
          <a:noFill/>
        </p:spPr>
        <p:txBody>
          <a:bodyPr wrap="square" rtlCol="0">
            <a:spAutoFit/>
          </a:bodyPr>
          <a:lstStyle/>
          <a:p>
            <a:pPr algn="ctr"/>
            <a:r>
              <a:rPr lang="en-US" dirty="0" smtClean="0"/>
              <a:t>Temperature is affected by land cover and land use</a:t>
            </a:r>
            <a:endParaRPr lang="en-US" dirty="0"/>
          </a:p>
        </p:txBody>
      </p:sp>
    </p:spTree>
    <p:extLst>
      <p:ext uri="{BB962C8B-B14F-4D97-AF65-F5344CB8AC3E}">
        <p14:creationId xmlns:p14="http://schemas.microsoft.com/office/powerpoint/2010/main" val="2989497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460" y="616748"/>
            <a:ext cx="5962570" cy="2484404"/>
          </a:xfrm>
          <a:prstGeom prst="rect">
            <a:avLst/>
          </a:prstGeom>
        </p:spPr>
      </p:pic>
      <p:pic>
        <p:nvPicPr>
          <p:cNvPr id="3" name="Picture 2"/>
          <p:cNvPicPr>
            <a:picLocks noChangeAspect="1"/>
          </p:cNvPicPr>
          <p:nvPr/>
        </p:nvPicPr>
        <p:blipFill>
          <a:blip r:embed="rId3"/>
          <a:stretch>
            <a:fillRect/>
          </a:stretch>
        </p:blipFill>
        <p:spPr>
          <a:xfrm>
            <a:off x="115460" y="3101152"/>
            <a:ext cx="4542738" cy="3398071"/>
          </a:xfrm>
          <a:prstGeom prst="rect">
            <a:avLst/>
          </a:prstGeom>
        </p:spPr>
      </p:pic>
      <p:sp>
        <p:nvSpPr>
          <p:cNvPr id="4" name="TextBox 3"/>
          <p:cNvSpPr txBox="1"/>
          <p:nvPr/>
        </p:nvSpPr>
        <p:spPr>
          <a:xfrm>
            <a:off x="6218332" y="4173359"/>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4677921" y="3659074"/>
            <a:ext cx="4556665" cy="2411266"/>
          </a:xfrm>
          <a:prstGeom prst="rect">
            <a:avLst/>
          </a:prstGeom>
        </p:spPr>
      </p:pic>
      <p:sp>
        <p:nvSpPr>
          <p:cNvPr id="6" name="TextBox 5"/>
          <p:cNvSpPr txBox="1"/>
          <p:nvPr/>
        </p:nvSpPr>
        <p:spPr>
          <a:xfrm>
            <a:off x="6402998" y="230937"/>
            <a:ext cx="2831588" cy="646331"/>
          </a:xfrm>
          <a:prstGeom prst="rect">
            <a:avLst/>
          </a:prstGeom>
          <a:noFill/>
        </p:spPr>
        <p:txBody>
          <a:bodyPr wrap="square" rtlCol="0">
            <a:spAutoFit/>
          </a:bodyPr>
          <a:lstStyle/>
          <a:p>
            <a:pPr algn="ctr"/>
            <a:r>
              <a:rPr lang="en-US" dirty="0" smtClean="0"/>
              <a:t>The impact of 3ft sea level rise</a:t>
            </a:r>
            <a:endParaRPr lang="en-US" dirty="0"/>
          </a:p>
        </p:txBody>
      </p:sp>
    </p:spTree>
    <p:extLst>
      <p:ext uri="{BB962C8B-B14F-4D97-AF65-F5344CB8AC3E}">
        <p14:creationId xmlns:p14="http://schemas.microsoft.com/office/powerpoint/2010/main" val="27776523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949" y="699242"/>
            <a:ext cx="3495051" cy="1200329"/>
          </a:xfrm>
          <a:prstGeom prst="rect">
            <a:avLst/>
          </a:prstGeom>
          <a:noFill/>
        </p:spPr>
        <p:txBody>
          <a:bodyPr wrap="square" rtlCol="0">
            <a:spAutoFit/>
          </a:bodyPr>
          <a:lstStyle/>
          <a:p>
            <a:pPr algn="just"/>
            <a:r>
              <a:rPr lang="en-US" dirty="0" smtClean="0"/>
              <a:t>The impact of strength and position of Gulf Stream: When Gulf Stream stronger and closer to coast, there is more rain in peninsular Florida.</a:t>
            </a:r>
            <a:endParaRPr lang="en-US" dirty="0"/>
          </a:p>
        </p:txBody>
      </p:sp>
      <p:pic>
        <p:nvPicPr>
          <p:cNvPr id="6" name="Picture 5" descr="TampaTal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73" y="-265239"/>
            <a:ext cx="5299364" cy="6858000"/>
          </a:xfrm>
          <a:prstGeom prst="rect">
            <a:avLst/>
          </a:prstGeom>
        </p:spPr>
      </p:pic>
      <p:sp>
        <p:nvSpPr>
          <p:cNvPr id="7" name="TextBox 6"/>
          <p:cNvSpPr txBox="1"/>
          <p:nvPr/>
        </p:nvSpPr>
        <p:spPr>
          <a:xfrm>
            <a:off x="739292" y="379157"/>
            <a:ext cx="1876664" cy="369332"/>
          </a:xfrm>
          <a:prstGeom prst="rect">
            <a:avLst/>
          </a:prstGeom>
          <a:noFill/>
        </p:spPr>
        <p:txBody>
          <a:bodyPr wrap="square" rtlCol="0">
            <a:spAutoFit/>
          </a:bodyPr>
          <a:lstStyle/>
          <a:p>
            <a:r>
              <a:rPr lang="en-US" dirty="0" smtClean="0"/>
              <a:t>Sea surface temp.</a:t>
            </a:r>
            <a:endParaRPr lang="en-US" dirty="0"/>
          </a:p>
        </p:txBody>
      </p:sp>
      <p:sp>
        <p:nvSpPr>
          <p:cNvPr id="8" name="TextBox 7"/>
          <p:cNvSpPr txBox="1"/>
          <p:nvPr/>
        </p:nvSpPr>
        <p:spPr>
          <a:xfrm>
            <a:off x="2938212" y="379157"/>
            <a:ext cx="1649190" cy="369332"/>
          </a:xfrm>
          <a:prstGeom prst="rect">
            <a:avLst/>
          </a:prstGeom>
          <a:noFill/>
        </p:spPr>
        <p:txBody>
          <a:bodyPr wrap="square" rtlCol="0">
            <a:spAutoFit/>
          </a:bodyPr>
          <a:lstStyle/>
          <a:p>
            <a:r>
              <a:rPr lang="en-US" dirty="0" smtClean="0"/>
              <a:t>Rainfall</a:t>
            </a:r>
            <a:endParaRPr lang="en-US" dirty="0"/>
          </a:p>
        </p:txBody>
      </p:sp>
    </p:spTree>
    <p:extLst>
      <p:ext uri="{BB962C8B-B14F-4D97-AF65-F5344CB8AC3E}">
        <p14:creationId xmlns:p14="http://schemas.microsoft.com/office/powerpoint/2010/main" val="3968485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op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2288" y="-567419"/>
            <a:ext cx="5389236" cy="6858000"/>
          </a:xfrm>
          <a:prstGeom prst="rect">
            <a:avLst/>
          </a:prstGeom>
        </p:spPr>
      </p:pic>
      <p:sp>
        <p:nvSpPr>
          <p:cNvPr id="3" name="TextBox 2"/>
          <p:cNvSpPr txBox="1"/>
          <p:nvPr/>
        </p:nvSpPr>
        <p:spPr>
          <a:xfrm>
            <a:off x="6391004" y="634969"/>
            <a:ext cx="2752996" cy="1200329"/>
          </a:xfrm>
          <a:prstGeom prst="rect">
            <a:avLst/>
          </a:prstGeom>
          <a:noFill/>
        </p:spPr>
        <p:txBody>
          <a:bodyPr wrap="square" rtlCol="0">
            <a:spAutoFit/>
          </a:bodyPr>
          <a:lstStyle/>
          <a:p>
            <a:r>
              <a:rPr lang="en-US" dirty="0" smtClean="0"/>
              <a:t>Length of the wet season on an average is reducing by about 0.25 days/year in the last 60 years </a:t>
            </a:r>
            <a:r>
              <a:rPr lang="en-US" smtClean="0"/>
              <a:t>of data.</a:t>
            </a:r>
            <a:endParaRPr lang="en-US"/>
          </a:p>
        </p:txBody>
      </p:sp>
    </p:spTree>
    <p:extLst>
      <p:ext uri="{BB962C8B-B14F-4D97-AF65-F5344CB8AC3E}">
        <p14:creationId xmlns:p14="http://schemas.microsoft.com/office/powerpoint/2010/main" val="156771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79" y="0"/>
            <a:ext cx="7714034" cy="6858000"/>
          </a:xfrm>
          <a:prstGeom prst="rect">
            <a:avLst/>
          </a:prstGeom>
        </p:spPr>
      </p:pic>
      <p:cxnSp>
        <p:nvCxnSpPr>
          <p:cNvPr id="6" name="Straight Arrow Connector 5"/>
          <p:cNvCxnSpPr/>
          <p:nvPr/>
        </p:nvCxnSpPr>
        <p:spPr>
          <a:xfrm flipH="1">
            <a:off x="3183390" y="181450"/>
            <a:ext cx="2391667" cy="98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575057" y="0"/>
            <a:ext cx="1830861" cy="7917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822470" y="181450"/>
            <a:ext cx="1154598" cy="646331"/>
          </a:xfrm>
          <a:prstGeom prst="rect">
            <a:avLst/>
          </a:prstGeom>
          <a:noFill/>
        </p:spPr>
        <p:txBody>
          <a:bodyPr wrap="square" rtlCol="0">
            <a:spAutoFit/>
          </a:bodyPr>
          <a:lstStyle/>
          <a:p>
            <a:r>
              <a:rPr lang="en-US" dirty="0" smtClean="0"/>
              <a:t>Climate Drivers</a:t>
            </a:r>
            <a:endParaRPr lang="en-US" dirty="0"/>
          </a:p>
        </p:txBody>
      </p:sp>
      <p:cxnSp>
        <p:nvCxnSpPr>
          <p:cNvPr id="12" name="Straight Arrow Connector 11"/>
          <p:cNvCxnSpPr/>
          <p:nvPr/>
        </p:nvCxnSpPr>
        <p:spPr>
          <a:xfrm flipV="1">
            <a:off x="3183390" y="2127918"/>
            <a:ext cx="1055632" cy="115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662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dirty="0" smtClean="0"/>
              <a:t>What does “business as usual practice” in water supply and demand at utility and WMD level do in current climate with growing and static population?</a:t>
            </a:r>
          </a:p>
          <a:p>
            <a:r>
              <a:rPr lang="en-US" dirty="0" smtClean="0"/>
              <a:t>Same as above but in a future climate?</a:t>
            </a:r>
          </a:p>
          <a:p>
            <a:r>
              <a:rPr lang="en-US" dirty="0" smtClean="0"/>
              <a:t>Where are the uncertainties buried in drawing conclusions –Natural system, Human system, feedback loops?</a:t>
            </a:r>
          </a:p>
          <a:p>
            <a:endParaRPr lang="en-US" dirty="0" smtClean="0"/>
          </a:p>
        </p:txBody>
      </p:sp>
    </p:spTree>
    <p:extLst>
      <p:ext uri="{BB962C8B-B14F-4D97-AF65-F5344CB8AC3E}">
        <p14:creationId xmlns:p14="http://schemas.microsoft.com/office/powerpoint/2010/main" val="1385856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369</Words>
  <Application>Microsoft Macintosh PowerPoint</Application>
  <PresentationFormat>On-screen Show (4:3)</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Whither are the thresholds of the Florida Urban Water System in a Future World</vt:lpstr>
      <vt:lpstr>Overarching hypothesis</vt:lpstr>
      <vt:lpstr>PowerPoint Presentation</vt:lpstr>
      <vt:lpstr>PowerPoint Presentation</vt:lpstr>
      <vt:lpstr>PowerPoint Presentation</vt:lpstr>
      <vt:lpstr>PowerPoint Presentation</vt:lpstr>
      <vt:lpstr>PowerPoint Presentation</vt:lpstr>
      <vt:lpstr>PowerPoint Presentation</vt:lpstr>
      <vt:lpstr>Investigations</vt:lpstr>
    </vt:vector>
  </TitlesOfParts>
  <Company>COAPS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Whither are the thresholds of the Florida Urban Water System</dc:title>
  <dc:creator>Misra Vasu</dc:creator>
  <cp:lastModifiedBy>Vasu Misra</cp:lastModifiedBy>
  <cp:revision>23</cp:revision>
  <dcterms:created xsi:type="dcterms:W3CDTF">2015-09-14T23:45:23Z</dcterms:created>
  <dcterms:modified xsi:type="dcterms:W3CDTF">2015-09-16T17:47:48Z</dcterms:modified>
</cp:coreProperties>
</file>