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60" r:id="rId2"/>
    <p:sldId id="270" r:id="rId3"/>
    <p:sldId id="266" r:id="rId4"/>
    <p:sldId id="276" r:id="rId5"/>
    <p:sldId id="277" r:id="rId6"/>
    <p:sldId id="282" r:id="rId7"/>
    <p:sldId id="294" r:id="rId8"/>
    <p:sldId id="295" r:id="rId9"/>
    <p:sldId id="278" r:id="rId10"/>
    <p:sldId id="280" r:id="rId11"/>
    <p:sldId id="293" r:id="rId12"/>
    <p:sldId id="296" r:id="rId13"/>
    <p:sldId id="297" r:id="rId14"/>
    <p:sldId id="287" r:id="rId15"/>
    <p:sldId id="298" r:id="rId16"/>
    <p:sldId id="279" r:id="rId17"/>
    <p:sldId id="299" r:id="rId18"/>
    <p:sldId id="30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CCCC"/>
    <a:srgbClr val="B30F39"/>
    <a:srgbClr val="D2280D"/>
    <a:srgbClr val="5BB15F"/>
    <a:srgbClr val="46464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921" autoAdjust="0"/>
  </p:normalViewPr>
  <p:slideViewPr>
    <p:cSldViewPr>
      <p:cViewPr>
        <p:scale>
          <a:sx n="150" d="100"/>
          <a:sy n="150" d="100"/>
        </p:scale>
        <p:origin x="-120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1224B0C7-BF04-5440-BDC7-1B7397E24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F5A530ED-F5D7-E542-9A97-113E1B009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0FA5F-E214-7C4A-8833-6193288A80F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1790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1700" y="1295400"/>
            <a:ext cx="1790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373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477000"/>
            <a:ext cx="556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 userDrawn="1"/>
        </p:nvSpPr>
        <p:spPr bwMode="auto">
          <a:xfrm>
            <a:off x="1219200" y="914400"/>
            <a:ext cx="7696200" cy="0"/>
          </a:xfrm>
          <a:prstGeom prst="line">
            <a:avLst/>
          </a:prstGeom>
          <a:noFill/>
          <a:ln w="76200">
            <a:solidFill>
              <a:srgbClr val="184398">
                <a:alpha val="80000"/>
              </a:srgbClr>
            </a:solidFill>
            <a:round/>
            <a:headEnd/>
            <a:tailEnd/>
          </a:ln>
          <a:effectLst>
            <a:outerShdw blurRad="38100" dist="25399" dir="2700000" algn="ctr" rotWithShape="0">
              <a:srgbClr val="184398">
                <a:alpha val="7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030" name="Picture 6" descr="type_coaps_logo_tran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200" y="76200"/>
            <a:ext cx="1087438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6019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25000"/>
        </a:spcAft>
        <a:defRPr sz="16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defRPr sz="1600">
          <a:solidFill>
            <a:srgbClr val="464646"/>
          </a:solidFill>
          <a:latin typeface="+mn-lt"/>
          <a:ea typeface="+mn-ea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defRPr sz="1400">
          <a:solidFill>
            <a:srgbClr val="464646"/>
          </a:solidFill>
          <a:latin typeface="+mn-lt"/>
          <a:ea typeface="+mn-ea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defRPr sz="1200">
          <a:solidFill>
            <a:srgbClr val="464646"/>
          </a:solidFill>
          <a:latin typeface="+mn-lt"/>
          <a:ea typeface="+mn-ea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defRPr sz="1000">
          <a:solidFill>
            <a:srgbClr val="464646"/>
          </a:solidFill>
          <a:latin typeface="+mn-lt"/>
          <a:ea typeface="+mn-ea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defRPr sz="1000">
          <a:solidFill>
            <a:srgbClr val="464646"/>
          </a:solidFill>
          <a:latin typeface="+mn-lt"/>
          <a:ea typeface="+mn-ea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defRPr sz="1000">
          <a:solidFill>
            <a:srgbClr val="464646"/>
          </a:solidFill>
          <a:latin typeface="+mn-lt"/>
          <a:ea typeface="+mn-ea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defRPr sz="1000">
          <a:solidFill>
            <a:srgbClr val="464646"/>
          </a:solidFill>
          <a:latin typeface="+mn-lt"/>
          <a:ea typeface="+mn-ea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defRPr sz="1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2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Impact of Power Extraction on the Florida Current/Gulf Stream System:</a:t>
            </a:r>
            <a:br>
              <a:rPr lang="en-US" sz="2800" dirty="0" smtClean="0"/>
            </a:br>
            <a:r>
              <a:rPr lang="en-US" sz="2800" dirty="0" smtClean="0"/>
              <a:t>New Results</a:t>
            </a:r>
            <a:endParaRPr lang="en-US" sz="28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Alexandra Bozec</a:t>
            </a:r>
            <a:r>
              <a:rPr lang="en-US" baseline="30000" smtClean="0"/>
              <a:t>1</a:t>
            </a:r>
            <a:r>
              <a:rPr lang="en-US" smtClean="0"/>
              <a:t>, Eric Chassignet</a:t>
            </a:r>
            <a:r>
              <a:rPr lang="en-US" baseline="30000" smtClean="0"/>
              <a:t>1</a:t>
            </a:r>
            <a:r>
              <a:rPr lang="en-US" smtClean="0"/>
              <a:t>, Howard P. Hanson</a:t>
            </a:r>
            <a:r>
              <a:rPr lang="en-US" baseline="30000" smtClean="0"/>
              <a:t>2</a:t>
            </a:r>
            <a:r>
              <a:rPr lang="en-US" smtClean="0"/>
              <a:t>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400" y="6096000"/>
            <a:ext cx="5224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1</a:t>
            </a:r>
            <a:r>
              <a:rPr lang="en-US" sz="1000" baseline="30000"/>
              <a:t> </a:t>
            </a:r>
            <a:r>
              <a:rPr lang="en-US" sz="1000"/>
              <a:t>Center for Ocean-Atmospheric Prediction Studies, Tallahassee, FL</a:t>
            </a:r>
          </a:p>
          <a:p>
            <a:r>
              <a:rPr lang="en-US" sz="1000"/>
              <a:t>2 Center for Ocean Energy Technology, Florida Atlantic University, Dania Beach, FL, USA </a:t>
            </a:r>
          </a:p>
          <a:p>
            <a:endParaRPr lang="en-US" sz="1000"/>
          </a:p>
        </p:txBody>
      </p:sp>
      <p:pic>
        <p:nvPicPr>
          <p:cNvPr id="15365" name="Picture 6" descr="type_coap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15462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banner8x36_150m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57188"/>
            <a:ext cx="1676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914400" y="4267200"/>
            <a:ext cx="7620000" cy="0"/>
          </a:xfrm>
          <a:prstGeom prst="line">
            <a:avLst/>
          </a:prstGeom>
          <a:noFill/>
          <a:ln w="57150">
            <a:solidFill>
              <a:srgbClr val="194397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thy_zoom_atlg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809" y="1094614"/>
            <a:ext cx="4748391" cy="4620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Transports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1524000"/>
            <a:ext cx="69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29ºN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2743200"/>
            <a:ext cx="8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25.7ºN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5943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78.6ºW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5867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80.9ºW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4800600" y="1828800"/>
            <a:ext cx="22098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14" idx="0"/>
          </p:cNvCxnSpPr>
          <p:nvPr/>
        </p:nvCxnSpPr>
        <p:spPr bwMode="auto">
          <a:xfrm rot="5400000">
            <a:off x="2940421" y="4312021"/>
            <a:ext cx="2209800" cy="9009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4800600" y="3048000"/>
            <a:ext cx="2209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16200000" flipH="1">
            <a:off x="4610100" y="4229100"/>
            <a:ext cx="2057400" cy="1219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200400" y="3962400"/>
            <a:ext cx="60960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867400" y="4419600"/>
            <a:ext cx="381000" cy="76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0800000">
            <a:off x="1676400" y="2971800"/>
            <a:ext cx="175260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09600" y="2743200"/>
            <a:ext cx="101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Yucatan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 flipV="1">
            <a:off x="6096000" y="4343400"/>
            <a:ext cx="1371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430757" y="4126468"/>
            <a:ext cx="64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Haiti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at 25.7ºN</a:t>
            </a:r>
            <a:endParaRPr lang="en-US" dirty="0"/>
          </a:p>
        </p:txBody>
      </p:sp>
      <p:pic>
        <p:nvPicPr>
          <p:cNvPr id="5" name="Picture 4" descr="bathy_zoom_atlg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2819199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5839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64646"/>
                </a:solidFill>
              </a:rPr>
              <a:t> The total mean transport is roughly the same between CONTROL and TURB_C</a:t>
            </a:r>
            <a:r>
              <a:rPr lang="en-US" sz="1600" baseline="-25000" dirty="0" smtClean="0">
                <a:solidFill>
                  <a:srgbClr val="464646"/>
                </a:solidFill>
              </a:rPr>
              <a:t>T</a:t>
            </a:r>
            <a:r>
              <a:rPr lang="en-US" sz="1600" dirty="0" smtClean="0">
                <a:solidFill>
                  <a:srgbClr val="464646"/>
                </a:solidFill>
              </a:rPr>
              <a:t>=0.1/TURB_C</a:t>
            </a:r>
            <a:r>
              <a:rPr lang="en-US" sz="1600" baseline="-25000" dirty="0" smtClean="0">
                <a:solidFill>
                  <a:srgbClr val="464646"/>
                </a:solidFill>
              </a:rPr>
              <a:t>T</a:t>
            </a:r>
            <a:r>
              <a:rPr lang="en-US" sz="1600" dirty="0" smtClean="0">
                <a:solidFill>
                  <a:srgbClr val="464646"/>
                </a:solidFill>
              </a:rPr>
              <a:t>=0.1_WALL1</a:t>
            </a:r>
          </a:p>
          <a:p>
            <a:pPr lvl="1">
              <a:spcAft>
                <a:spcPts val="12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64646"/>
                </a:solidFill>
              </a:rPr>
              <a:t>Compensation between the surface and the deeper transport</a:t>
            </a:r>
          </a:p>
          <a:p>
            <a:pPr>
              <a:spcAft>
                <a:spcPts val="12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64646"/>
                </a:solidFill>
              </a:rPr>
              <a:t> TURB_C</a:t>
            </a:r>
            <a:r>
              <a:rPr lang="en-US" sz="1600" baseline="-25000" dirty="0" smtClean="0">
                <a:solidFill>
                  <a:srgbClr val="464646"/>
                </a:solidFill>
              </a:rPr>
              <a:t>T</a:t>
            </a:r>
            <a:r>
              <a:rPr lang="en-US" sz="1600" dirty="0" smtClean="0">
                <a:solidFill>
                  <a:srgbClr val="464646"/>
                </a:solidFill>
              </a:rPr>
              <a:t>=0.1_WALL12 transport is half the CONTROL  one</a:t>
            </a:r>
            <a:endParaRPr lang="en-US" sz="1600" b="1" dirty="0" smtClean="0">
              <a:solidFill>
                <a:srgbClr val="46464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828800" y="1905000"/>
            <a:ext cx="1828800" cy="457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762000" y="2286000"/>
            <a:ext cx="457200" cy="1524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362200" y="2590800"/>
            <a:ext cx="3048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Transp_25-7N_y1-2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990600"/>
            <a:ext cx="5193715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Upstream Transports</a:t>
            </a:r>
            <a:endParaRPr lang="en-US" dirty="0"/>
          </a:p>
        </p:txBody>
      </p:sp>
      <p:pic>
        <p:nvPicPr>
          <p:cNvPr id="4" name="Picture 3" descr="bathy_zoom_atlg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2819199" cy="2743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762000" y="2286000"/>
            <a:ext cx="457200" cy="1524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362200" y="2590800"/>
            <a:ext cx="3048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8600" y="3583900"/>
            <a:ext cx="3200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64646"/>
                </a:solidFill>
              </a:rPr>
              <a:t> The total mean transport is roughly the same between CONTROL and TURB_C</a:t>
            </a:r>
            <a:r>
              <a:rPr lang="en-US" sz="1600" baseline="-25000" dirty="0" smtClean="0">
                <a:solidFill>
                  <a:srgbClr val="464646"/>
                </a:solidFill>
              </a:rPr>
              <a:t>T</a:t>
            </a:r>
            <a:r>
              <a:rPr lang="en-US" sz="1600" dirty="0" smtClean="0">
                <a:solidFill>
                  <a:srgbClr val="464646"/>
                </a:solidFill>
              </a:rPr>
              <a:t>=0.1/TURB_C</a:t>
            </a:r>
            <a:r>
              <a:rPr lang="en-US" sz="1600" baseline="-25000" dirty="0" smtClean="0">
                <a:solidFill>
                  <a:srgbClr val="464646"/>
                </a:solidFill>
              </a:rPr>
              <a:t>T</a:t>
            </a:r>
            <a:r>
              <a:rPr lang="en-US" sz="1600" dirty="0" smtClean="0">
                <a:solidFill>
                  <a:srgbClr val="464646"/>
                </a:solidFill>
              </a:rPr>
              <a:t>=0.1_WALL1</a:t>
            </a:r>
          </a:p>
          <a:p>
            <a:pPr>
              <a:spcAft>
                <a:spcPts val="12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64646"/>
                </a:solidFill>
              </a:rPr>
              <a:t> TURB_C</a:t>
            </a:r>
            <a:r>
              <a:rPr lang="en-US" sz="1600" baseline="-25000" dirty="0" smtClean="0">
                <a:solidFill>
                  <a:srgbClr val="464646"/>
                </a:solidFill>
              </a:rPr>
              <a:t>T</a:t>
            </a:r>
            <a:r>
              <a:rPr lang="en-US" sz="1600" dirty="0" smtClean="0">
                <a:solidFill>
                  <a:srgbClr val="464646"/>
                </a:solidFill>
              </a:rPr>
              <a:t>=0.1_WALL12 transport is </a:t>
            </a:r>
            <a:r>
              <a:rPr lang="en-US" sz="1600" b="1" dirty="0" smtClean="0">
                <a:solidFill>
                  <a:srgbClr val="464646"/>
                </a:solidFill>
              </a:rPr>
              <a:t>MORE  </a:t>
            </a:r>
            <a:r>
              <a:rPr lang="en-US" sz="1600" dirty="0" smtClean="0">
                <a:solidFill>
                  <a:srgbClr val="464646"/>
                </a:solidFill>
              </a:rPr>
              <a:t>than a half the CONTROL  one</a:t>
            </a:r>
            <a:endParaRPr lang="en-US" sz="1600" b="1" dirty="0" smtClean="0">
              <a:solidFill>
                <a:srgbClr val="46464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00200" y="914400"/>
            <a:ext cx="7421008" cy="5791200"/>
            <a:chOff x="1600200" y="914400"/>
            <a:chExt cx="7421008" cy="5791200"/>
          </a:xfrm>
        </p:grpSpPr>
        <p:pic>
          <p:nvPicPr>
            <p:cNvPr id="14" name="Picture 13" descr="Transp_80W_y1-2-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914400"/>
              <a:ext cx="5592208" cy="579120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 bwMode="auto">
            <a:xfrm>
              <a:off x="1600200" y="2057400"/>
              <a:ext cx="2209800" cy="1524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1143000" y="914400"/>
            <a:ext cx="7924800" cy="5867400"/>
            <a:chOff x="1143000" y="914400"/>
            <a:chExt cx="7924800" cy="5867400"/>
          </a:xfrm>
        </p:grpSpPr>
        <p:pic>
          <p:nvPicPr>
            <p:cNvPr id="19" name="Picture 18" descr="Transp_Yucatan_y1-2-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6634" y="914400"/>
              <a:ext cx="5601166" cy="586740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 bwMode="auto">
            <a:xfrm>
              <a:off x="1143000" y="2362201"/>
              <a:ext cx="2590800" cy="1295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Detoured Transports</a:t>
            </a:r>
            <a:endParaRPr lang="en-US" dirty="0"/>
          </a:p>
        </p:txBody>
      </p:sp>
      <p:pic>
        <p:nvPicPr>
          <p:cNvPr id="18" name="Picture 17" descr="bathy_zoom_atlg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2819199" cy="27432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 flipV="1">
            <a:off x="762000" y="2286000"/>
            <a:ext cx="457200" cy="1524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362200" y="2590800"/>
            <a:ext cx="3048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8600" y="4343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64646"/>
                </a:solidFill>
              </a:rPr>
              <a:t> A transport of ~3 </a:t>
            </a:r>
            <a:r>
              <a:rPr lang="en-US" sz="1600" dirty="0" err="1" smtClean="0">
                <a:solidFill>
                  <a:srgbClr val="464646"/>
                </a:solidFill>
              </a:rPr>
              <a:t>Sv</a:t>
            </a:r>
            <a:r>
              <a:rPr lang="en-US" sz="1600" dirty="0" smtClean="0">
                <a:solidFill>
                  <a:srgbClr val="464646"/>
                </a:solidFill>
              </a:rPr>
              <a:t> detoured at 78W and ~12Sv between Haiti and Cuba.</a:t>
            </a:r>
            <a:endParaRPr lang="en-US" sz="1600" b="1" dirty="0" smtClean="0">
              <a:solidFill>
                <a:srgbClr val="464646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05000" y="990600"/>
            <a:ext cx="7086600" cy="5673394"/>
            <a:chOff x="1905000" y="990600"/>
            <a:chExt cx="7086600" cy="5673394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1905000" y="2209800"/>
              <a:ext cx="1447800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15" name="Picture 14" descr="Transp_78W_y1-2-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990600"/>
              <a:ext cx="5638800" cy="567339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514600" y="914400"/>
            <a:ext cx="6477000" cy="5863914"/>
            <a:chOff x="2514600" y="914400"/>
            <a:chExt cx="6477000" cy="5863914"/>
          </a:xfrm>
        </p:grpSpPr>
        <p:pic>
          <p:nvPicPr>
            <p:cNvPr id="23" name="Picture 22" descr="Transp_Haiti_y1-2-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914400"/>
              <a:ext cx="5791200" cy="5863914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 bwMode="auto">
            <a:xfrm rot="16200000" flipH="1">
              <a:off x="2362200" y="2743200"/>
              <a:ext cx="1295400" cy="990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Transport</a:t>
            </a:r>
            <a:endParaRPr lang="en-US" dirty="0"/>
          </a:p>
        </p:txBody>
      </p:sp>
      <p:pic>
        <p:nvPicPr>
          <p:cNvPr id="18" name="Picture 17" descr="bathy_zoom_atlg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2819199" cy="27432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 flipV="1">
            <a:off x="762000" y="2286000"/>
            <a:ext cx="457200" cy="1524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362200" y="2590800"/>
            <a:ext cx="3048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8600" y="43434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charset="2"/>
              <a:buChar char="ü"/>
            </a:pPr>
            <a:r>
              <a:rPr lang="en-US" sz="1600" dirty="0" smtClean="0">
                <a:solidFill>
                  <a:srgbClr val="464646"/>
                </a:solidFill>
              </a:rPr>
              <a:t> The total mean transport is roughly the same between CONTROL and </a:t>
            </a:r>
            <a:r>
              <a:rPr lang="en-US" sz="1600" b="1" dirty="0" smtClean="0">
                <a:solidFill>
                  <a:srgbClr val="464646"/>
                </a:solidFill>
              </a:rPr>
              <a:t>ALL </a:t>
            </a:r>
            <a:r>
              <a:rPr lang="en-US" sz="1600" dirty="0" smtClean="0">
                <a:solidFill>
                  <a:srgbClr val="464646"/>
                </a:solidFill>
              </a:rPr>
              <a:t>turbines simulations</a:t>
            </a:r>
            <a:endParaRPr lang="en-US" sz="1600" b="1" dirty="0" smtClean="0">
              <a:solidFill>
                <a:srgbClr val="464646"/>
              </a:solidFill>
            </a:endParaRPr>
          </a:p>
        </p:txBody>
      </p:sp>
      <p:pic>
        <p:nvPicPr>
          <p:cNvPr id="9" name="Picture 8" descr="Transp_29N_y1-2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914400"/>
            <a:ext cx="5602302" cy="57912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 rot="16200000" flipH="1">
            <a:off x="1638300" y="1562100"/>
            <a:ext cx="2133600" cy="1905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_avail_y11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30" y="2057400"/>
            <a:ext cx="6889170" cy="3120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Power Availability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6858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 </a:t>
            </a:r>
            <a:r>
              <a:rPr lang="en-US" sz="2200" dirty="0" smtClean="0"/>
              <a:t>Power Availability</a:t>
            </a:r>
            <a:r>
              <a:rPr lang="en-US" dirty="0" smtClean="0"/>
              <a:t>:</a:t>
            </a:r>
            <a:endParaRPr lang="en-US" baseline="30000" dirty="0" smtClean="0"/>
          </a:p>
          <a:p>
            <a:pPr marL="0" indent="0" eaLnBrk="1" hangingPunct="1"/>
            <a:r>
              <a:rPr lang="en-US" dirty="0" smtClean="0"/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48000" y="1371600"/>
          <a:ext cx="2117725" cy="809625"/>
        </p:xfrm>
        <a:graphic>
          <a:graphicData uri="http://schemas.openxmlformats.org/presentationml/2006/ole">
            <p:oleObj spid="_x0000_s71682" name="Equation" r:id="rId4" imgW="1066800" imgH="4191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67200" y="4386590"/>
            <a:ext cx="1699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TURB_C</a:t>
            </a:r>
            <a:r>
              <a:rPr lang="en-US" sz="1100" baseline="-25000" dirty="0" smtClean="0">
                <a:solidFill>
                  <a:srgbClr val="FF0000"/>
                </a:solidFill>
              </a:rPr>
              <a:t>T</a:t>
            </a:r>
            <a:r>
              <a:rPr lang="en-US" sz="1100" dirty="0" smtClean="0">
                <a:solidFill>
                  <a:srgbClr val="FF0000"/>
                </a:solidFill>
              </a:rPr>
              <a:t>=0.1_WALL12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4572000"/>
            <a:ext cx="1620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5BB15F"/>
                </a:solidFill>
              </a:rPr>
              <a:t>TURB_C</a:t>
            </a:r>
            <a:r>
              <a:rPr lang="en-US" sz="1100" baseline="-25000" dirty="0" smtClean="0">
                <a:solidFill>
                  <a:srgbClr val="5BB15F"/>
                </a:solidFill>
              </a:rPr>
              <a:t>T</a:t>
            </a:r>
            <a:r>
              <a:rPr lang="en-US" sz="1100" dirty="0" smtClean="0">
                <a:solidFill>
                  <a:srgbClr val="5BB15F"/>
                </a:solidFill>
              </a:rPr>
              <a:t>=0.1_WALL1</a:t>
            </a:r>
            <a:endParaRPr lang="en-US" sz="1100" dirty="0">
              <a:solidFill>
                <a:srgbClr val="5BB15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4767590"/>
            <a:ext cx="1084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</a:rPr>
              <a:t>TURB_C</a:t>
            </a:r>
            <a:r>
              <a:rPr lang="en-US" sz="1100" baseline="-25000" dirty="0" smtClean="0">
                <a:solidFill>
                  <a:srgbClr val="3366FF"/>
                </a:solidFill>
              </a:rPr>
              <a:t>T</a:t>
            </a:r>
            <a:r>
              <a:rPr lang="en-US" sz="1100" dirty="0" smtClean="0">
                <a:solidFill>
                  <a:srgbClr val="3366FF"/>
                </a:solidFill>
              </a:rPr>
              <a:t>=0.1</a:t>
            </a:r>
            <a:endParaRPr lang="en-US" sz="1100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4953000"/>
            <a:ext cx="869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CONTROL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Extraction Estimate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6858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 </a:t>
            </a:r>
            <a:r>
              <a:rPr lang="en-US" sz="2200" dirty="0" smtClean="0"/>
              <a:t>Power </a:t>
            </a:r>
            <a:r>
              <a:rPr lang="en-US" sz="2200" b="1" dirty="0" smtClean="0">
                <a:solidFill>
                  <a:srgbClr val="FF0000"/>
                </a:solidFill>
              </a:rPr>
              <a:t>Estimate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Sum of the difference of Kinetic Energy Fluxes between the point before and after the turbines </a:t>
            </a:r>
            <a:endParaRPr lang="en-US" baseline="30000" dirty="0" smtClean="0"/>
          </a:p>
          <a:p>
            <a:pPr marL="0" indent="0" eaLnBrk="1" hangingPunct="1"/>
            <a:r>
              <a:rPr lang="en-US" dirty="0" smtClean="0"/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44550" y="2144713"/>
          <a:ext cx="7388225" cy="760412"/>
        </p:xfrm>
        <a:graphic>
          <a:graphicData uri="http://schemas.openxmlformats.org/presentationml/2006/ole">
            <p:oleObj spid="_x0000_s50178" name="Equation" r:id="rId3" imgW="3721100" imgH="3937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0" y="2862590"/>
            <a:ext cx="825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latin typeface="Times New Roman"/>
                <a:cs typeface="Times New Roman"/>
              </a:rPr>
              <a:t>Grid Cells</a:t>
            </a:r>
            <a:endParaRPr lang="en-US" sz="1100" b="1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5140" y="2895600"/>
            <a:ext cx="825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latin typeface="Times New Roman"/>
                <a:cs typeface="Times New Roman"/>
              </a:rPr>
              <a:t>Grid Cells</a:t>
            </a:r>
            <a:endParaRPr lang="en-US" sz="1100" b="1" i="1" dirty="0">
              <a:latin typeface="Times New Roman"/>
              <a:cs typeface="Times New Roman"/>
            </a:endParaRPr>
          </a:p>
        </p:txBody>
      </p:sp>
      <p:pic>
        <p:nvPicPr>
          <p:cNvPr id="11" name="Picture 10" descr="power_extract_y11-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29000"/>
            <a:ext cx="6705153" cy="27186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95800" y="5562600"/>
            <a:ext cx="1699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TURB_C</a:t>
            </a:r>
            <a:r>
              <a:rPr lang="en-US" sz="1100" baseline="-25000" dirty="0" smtClean="0">
                <a:solidFill>
                  <a:srgbClr val="FF0000"/>
                </a:solidFill>
              </a:rPr>
              <a:t>T</a:t>
            </a:r>
            <a:r>
              <a:rPr lang="en-US" sz="1100" dirty="0" smtClean="0">
                <a:solidFill>
                  <a:srgbClr val="FF0000"/>
                </a:solidFill>
              </a:rPr>
              <a:t>=0.1_WALL12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5748010"/>
            <a:ext cx="1620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5BB15F"/>
                </a:solidFill>
              </a:rPr>
              <a:t>TURB_C</a:t>
            </a:r>
            <a:r>
              <a:rPr lang="en-US" sz="1100" baseline="-25000" dirty="0" smtClean="0">
                <a:solidFill>
                  <a:srgbClr val="5BB15F"/>
                </a:solidFill>
              </a:rPr>
              <a:t>T</a:t>
            </a:r>
            <a:r>
              <a:rPr lang="en-US" sz="1100" dirty="0" smtClean="0">
                <a:solidFill>
                  <a:srgbClr val="5BB15F"/>
                </a:solidFill>
              </a:rPr>
              <a:t>=0.1_WALL1</a:t>
            </a:r>
            <a:endParaRPr lang="en-US" sz="1100" dirty="0">
              <a:solidFill>
                <a:srgbClr val="5BB15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5943600"/>
            <a:ext cx="1084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</a:rPr>
              <a:t>TURB_C</a:t>
            </a:r>
            <a:r>
              <a:rPr lang="en-US" sz="1100" baseline="-25000" dirty="0" smtClean="0">
                <a:solidFill>
                  <a:srgbClr val="3366FF"/>
                </a:solidFill>
              </a:rPr>
              <a:t>T</a:t>
            </a:r>
            <a:r>
              <a:rPr lang="en-US" sz="1100" dirty="0" smtClean="0">
                <a:solidFill>
                  <a:srgbClr val="3366FF"/>
                </a:solidFill>
              </a:rPr>
              <a:t>=0.1</a:t>
            </a:r>
            <a:endParaRPr lang="en-US" sz="11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emean_018-129-139-1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29" y="1752600"/>
            <a:ext cx="7060471" cy="3177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Kinetic Energy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4114800"/>
            <a:ext cx="1699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TURB_C</a:t>
            </a:r>
            <a:r>
              <a:rPr lang="en-US" sz="1100" baseline="-25000" dirty="0" smtClean="0">
                <a:solidFill>
                  <a:srgbClr val="FF0000"/>
                </a:solidFill>
              </a:rPr>
              <a:t>T</a:t>
            </a:r>
            <a:r>
              <a:rPr lang="en-US" sz="1100" dirty="0" smtClean="0">
                <a:solidFill>
                  <a:srgbClr val="FF0000"/>
                </a:solidFill>
              </a:rPr>
              <a:t>=0.1_WALL12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4300210"/>
            <a:ext cx="1620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5BB15F"/>
                </a:solidFill>
              </a:rPr>
              <a:t>TURB_C</a:t>
            </a:r>
            <a:r>
              <a:rPr lang="en-US" sz="1100" baseline="-25000" dirty="0" smtClean="0">
                <a:solidFill>
                  <a:srgbClr val="5BB15F"/>
                </a:solidFill>
              </a:rPr>
              <a:t>T</a:t>
            </a:r>
            <a:r>
              <a:rPr lang="en-US" sz="1100" dirty="0" smtClean="0">
                <a:solidFill>
                  <a:srgbClr val="5BB15F"/>
                </a:solidFill>
              </a:rPr>
              <a:t>=0.1_WALL1</a:t>
            </a:r>
            <a:endParaRPr lang="en-US" sz="1100" dirty="0">
              <a:solidFill>
                <a:srgbClr val="5BB15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495800"/>
            <a:ext cx="1084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</a:rPr>
              <a:t>TURB_C</a:t>
            </a:r>
            <a:r>
              <a:rPr lang="en-US" sz="1100" baseline="-25000" dirty="0" smtClean="0">
                <a:solidFill>
                  <a:srgbClr val="3366FF"/>
                </a:solidFill>
              </a:rPr>
              <a:t>T</a:t>
            </a:r>
            <a:r>
              <a:rPr lang="en-US" sz="1100" dirty="0" smtClean="0">
                <a:solidFill>
                  <a:srgbClr val="3366FF"/>
                </a:solidFill>
              </a:rPr>
              <a:t>=0.1</a:t>
            </a:r>
            <a:endParaRPr lang="en-US" sz="11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681210"/>
            <a:ext cx="869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CONTROL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/>
          <a:lstStyle/>
          <a:p>
            <a:r>
              <a:rPr lang="en-US" dirty="0" smtClean="0"/>
              <a:t>3 cases with different distribution of “turbines” in the Florida Current: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 “reasonable” cases with 4 “turbines” and 12 “turbines”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Flow decelerated at the surface but compensated at depth 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Circulation and transports remain similar to observations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Kinetic Energy over the basin is slightly decreased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350-700 MW of power extracted for a  power availability of ~20GW as in the observations</a:t>
            </a:r>
          </a:p>
          <a:p>
            <a:pPr lvl="2">
              <a:buFont typeface="Wingdings" charset="2"/>
              <a:buChar char="ü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1 “extreme” case with turbines over the first 180m of the 25.7ºN section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Flow strongly decelerated without compensation at depth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Transports at half the observations at 25.7ºN and upstream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Detour of the flow of about 3Sv at 78W and 12Sv between Cuba and Haiti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No change of the transport at 29ºN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Kinetic Energy over the basin is decreased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160MW of power extracted for a power availability of ~3.4GW</a:t>
            </a:r>
          </a:p>
          <a:p>
            <a:r>
              <a:rPr lang="en-US" dirty="0" smtClean="0"/>
              <a:t>Future Work:</a:t>
            </a:r>
          </a:p>
          <a:p>
            <a:r>
              <a:rPr lang="en-US" dirty="0" smtClean="0"/>
              <a:t>	=&gt; Focus on the Gulf Stream region</a:t>
            </a:r>
          </a:p>
          <a:p>
            <a:r>
              <a:rPr lang="en-US" dirty="0" smtClean="0"/>
              <a:t>	=&gt; Focus on the Gulf of Mexico </a:t>
            </a:r>
          </a:p>
          <a:p>
            <a:endParaRPr lang="en-US" dirty="0" smtClean="0"/>
          </a:p>
          <a:p>
            <a:pPr lvl="2">
              <a:buFont typeface="Wingdings" charset="2"/>
              <a:buChar char="ü"/>
            </a:pPr>
            <a:endParaRPr lang="en-US" dirty="0" smtClean="0"/>
          </a:p>
          <a:p>
            <a:pPr lvl="2">
              <a:buFont typeface="Wingdings" charset="2"/>
              <a:buChar char="ü"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 of the Project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3962400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sz="2400" dirty="0" smtClean="0"/>
              <a:t>to assess the power availability in the Florida Current in the Fort Lauderdale region.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to assess the impact of turbines on the Florida Current/Gulf Stream system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441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Total Power Availability (GW)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152400" y="3276600"/>
            <a:ext cx="2971800" cy="4572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 Total Power Availability (GW): </a:t>
            </a:r>
            <a:endParaRPr lang="en-US" baseline="30000" dirty="0" smtClean="0"/>
          </a:p>
          <a:p>
            <a:pPr marL="0" indent="0" eaLnBrk="1" hangingPunct="1"/>
            <a:r>
              <a:rPr lang="en-US" dirty="0" smtClean="0"/>
              <a:t> 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200400" y="1828800"/>
          <a:ext cx="1277937" cy="690563"/>
        </p:xfrm>
        <a:graphic>
          <a:graphicData uri="http://schemas.openxmlformats.org/presentationml/2006/ole">
            <p:oleObj spid="_x0000_s28674" name="Equation" r:id="rId3" imgW="660400" imgH="368300" progId="Equation.3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743200" y="4114800"/>
            <a:ext cx="2603776" cy="2362200"/>
            <a:chOff x="4800600" y="1600200"/>
            <a:chExt cx="3627438" cy="3290888"/>
          </a:xfrm>
        </p:grpSpPr>
        <p:pic>
          <p:nvPicPr>
            <p:cNvPr id="28677" name="Picture 3" descr="Power_example_dec2008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600" y="1600200"/>
              <a:ext cx="3627438" cy="329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678" name="Straight Connector 5"/>
            <p:cNvCxnSpPr>
              <a:cxnSpLocks noChangeShapeType="1"/>
            </p:cNvCxnSpPr>
            <p:nvPr/>
          </p:nvCxnSpPr>
          <p:spPr bwMode="auto">
            <a:xfrm rot="5400000" flipH="1" flipV="1">
              <a:off x="5790407" y="3429794"/>
              <a:ext cx="19812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679" name="Straight Connector 8"/>
            <p:cNvCxnSpPr>
              <a:cxnSpLocks noChangeShapeType="1"/>
            </p:cNvCxnSpPr>
            <p:nvPr/>
          </p:nvCxnSpPr>
          <p:spPr bwMode="auto">
            <a:xfrm rot="10800000">
              <a:off x="5257800" y="2438400"/>
              <a:ext cx="1524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682" name="Straight Connector 5"/>
            <p:cNvCxnSpPr>
              <a:cxnSpLocks noChangeShapeType="1"/>
            </p:cNvCxnSpPr>
            <p:nvPr/>
          </p:nvCxnSpPr>
          <p:spPr bwMode="auto">
            <a:xfrm rot="5400000" flipH="1" flipV="1">
              <a:off x="6362700" y="3619500"/>
              <a:ext cx="1600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683" name="Straight Connector 8"/>
            <p:cNvCxnSpPr>
              <a:cxnSpLocks noChangeShapeType="1"/>
            </p:cNvCxnSpPr>
            <p:nvPr/>
          </p:nvCxnSpPr>
          <p:spPr bwMode="auto">
            <a:xfrm rot="10800000" flipV="1">
              <a:off x="5257800" y="2819401"/>
              <a:ext cx="190500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Straight Connector 5"/>
            <p:cNvCxnSpPr>
              <a:cxnSpLocks noChangeShapeType="1"/>
            </p:cNvCxnSpPr>
            <p:nvPr/>
          </p:nvCxnSpPr>
          <p:spPr bwMode="auto">
            <a:xfrm rot="5400000" flipH="1" flipV="1">
              <a:off x="6972300" y="3848100"/>
              <a:ext cx="1143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Straight Connector 8"/>
            <p:cNvCxnSpPr>
              <a:cxnSpLocks noChangeShapeType="1"/>
            </p:cNvCxnSpPr>
            <p:nvPr/>
          </p:nvCxnSpPr>
          <p:spPr bwMode="auto">
            <a:xfrm rot="10800000">
              <a:off x="5257800" y="3278188"/>
              <a:ext cx="2286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28" name="Picture 27" descr="powervelv_FL_2008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76200"/>
            <a:ext cx="3581400" cy="477044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715000" y="57150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1GW = 10</a:t>
            </a:r>
            <a:r>
              <a:rPr lang="en-US" sz="1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≈ 1 Nuclear Power Plant</a:t>
            </a:r>
          </a:p>
        </p:txBody>
      </p:sp>
      <p:sp>
        <p:nvSpPr>
          <p:cNvPr id="30" name="Curved Right Arrow 29"/>
          <p:cNvSpPr/>
          <p:nvPr/>
        </p:nvSpPr>
        <p:spPr bwMode="auto">
          <a:xfrm>
            <a:off x="4572000" y="1371600"/>
            <a:ext cx="762000" cy="1905000"/>
          </a:xfrm>
          <a:prstGeom prst="curvedRigh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685800" y="1981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Density (W/m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 </a:t>
            </a:r>
            <a:endParaRPr kumimoji="0" lang="en-US" sz="1600" b="0" i="0" u="none" strike="noStrike" kern="0" cap="none" spc="0" normalizeH="0" baseline="30000" noProof="0" dirty="0" smtClean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124200" y="3276600"/>
          <a:ext cx="1344613" cy="522288"/>
        </p:xfrm>
        <a:graphic>
          <a:graphicData uri="http://schemas.openxmlformats.org/presentationml/2006/ole">
            <p:oleObj spid="_x0000_s28677" name="Equation" r:id="rId6" imgW="1016000" imgH="406400" progId="Equation.3">
              <p:embed/>
            </p:oleObj>
          </a:graphicData>
        </a:graphic>
      </p:graphicFrame>
      <p:sp>
        <p:nvSpPr>
          <p:cNvPr id="35" name="Down Arrow 34"/>
          <p:cNvSpPr/>
          <p:nvPr/>
        </p:nvSpPr>
        <p:spPr bwMode="auto">
          <a:xfrm rot="2740344">
            <a:off x="4724400" y="3429000"/>
            <a:ext cx="304800" cy="685800"/>
          </a:xfrm>
          <a:prstGeom prst="down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6381690"/>
            <a:ext cx="2270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or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Rotor minimum Operating Speed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773657" y="4343400"/>
            <a:ext cx="900861" cy="1437620"/>
            <a:chOff x="1773657" y="4343400"/>
            <a:chExt cx="900861" cy="1437620"/>
          </a:xfrm>
        </p:grpSpPr>
        <p:sp>
          <p:nvSpPr>
            <p:cNvPr id="37" name="TextBox 9"/>
            <p:cNvSpPr txBox="1">
              <a:spLocks noChangeArrowheads="1"/>
            </p:cNvSpPr>
            <p:nvPr/>
          </p:nvSpPr>
          <p:spPr bwMode="auto">
            <a:xfrm>
              <a:off x="1773657" y="4343400"/>
              <a:ext cx="8933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18 GW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available</a:t>
              </a:r>
            </a:p>
          </p:txBody>
        </p:sp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1781175" y="5257800"/>
              <a:ext cx="8933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10 </a:t>
              </a:r>
              <a:r>
                <a:rPr lang="en-US" sz="1400" dirty="0">
                  <a:solidFill>
                    <a:srgbClr val="FF0000"/>
                  </a:solidFill>
                </a:rPr>
                <a:t>GW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available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52400" y="5486400"/>
            <a:ext cx="167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</a:rPr>
              <a:t>Best efficiency :</a:t>
            </a:r>
          </a:p>
          <a:p>
            <a:r>
              <a:rPr lang="en-US" sz="1400" dirty="0" smtClean="0">
                <a:solidFill>
                  <a:srgbClr val="404040"/>
                </a:solidFill>
              </a:rPr>
              <a:t>Only ~ 60% of the energy can be captured</a:t>
            </a:r>
            <a:endParaRPr lang="en-US" sz="1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752600" y="4343400"/>
            <a:ext cx="900861" cy="1437620"/>
            <a:chOff x="1773657" y="4343400"/>
            <a:chExt cx="900861" cy="1437620"/>
          </a:xfrm>
        </p:grpSpPr>
        <p:sp>
          <p:nvSpPr>
            <p:cNvPr id="42" name="TextBox 9"/>
            <p:cNvSpPr txBox="1">
              <a:spLocks noChangeArrowheads="1"/>
            </p:cNvSpPr>
            <p:nvPr/>
          </p:nvSpPr>
          <p:spPr bwMode="auto">
            <a:xfrm>
              <a:off x="1773657" y="4343400"/>
              <a:ext cx="8933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10.8 </a:t>
              </a:r>
              <a:r>
                <a:rPr lang="en-US" sz="1400" dirty="0">
                  <a:solidFill>
                    <a:srgbClr val="FF0000"/>
                  </a:solidFill>
                </a:rPr>
                <a:t>GW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available</a:t>
              </a:r>
            </a:p>
          </p:txBody>
        </p:sp>
        <p:sp>
          <p:nvSpPr>
            <p:cNvPr id="43" name="TextBox 9"/>
            <p:cNvSpPr txBox="1">
              <a:spLocks noChangeArrowheads="1"/>
            </p:cNvSpPr>
            <p:nvPr/>
          </p:nvSpPr>
          <p:spPr bwMode="auto">
            <a:xfrm>
              <a:off x="1781175" y="5257800"/>
              <a:ext cx="8933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6 </a:t>
              </a:r>
              <a:r>
                <a:rPr lang="en-US" sz="1400" dirty="0">
                  <a:solidFill>
                    <a:srgbClr val="FF0000"/>
                  </a:solidFill>
                </a:rPr>
                <a:t>GW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available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1295400"/>
            <a:ext cx="876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Wingdings" charset="2"/>
              <a:buChar char="ü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assess the power availability in the Florida Current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charset="2"/>
              <a:buChar char="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</a:rPr>
              <a:t> Global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</a:rPr>
              <a:t> 1/12º resolution (~8 km)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</a:rPr>
              <a:t>assimilated simulations of the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</a:rPr>
              <a:t>HYbrid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</a:rPr>
              <a:t> Coordinates Ocean Model (HYCOM)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i="1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(Hanson et al., 2011, EOS Trans. AGU, 92(4), 29-30.)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383542"/>
            <a:ext cx="8686800" cy="217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defRPr/>
            </a:pPr>
            <a:endParaRPr lang="en-US" kern="0" dirty="0" smtClean="0">
              <a:solidFill>
                <a:srgbClr val="464646"/>
              </a:solidFill>
            </a:endParaRPr>
          </a:p>
          <a:p>
            <a:pPr marL="342900" lvl="0" indent="-342900" algn="just">
              <a:spcBef>
                <a:spcPct val="20000"/>
              </a:spcBef>
              <a:spcAft>
                <a:spcPct val="25000"/>
              </a:spcAft>
              <a:buFont typeface="Wingdings" charset="2"/>
              <a:buChar char="ü"/>
              <a:defRPr/>
            </a:pPr>
            <a:r>
              <a:rPr lang="en-US" kern="0" dirty="0" smtClean="0">
                <a:solidFill>
                  <a:srgbClr val="464646"/>
                </a:solidFill>
              </a:rPr>
              <a:t>to assess the impact of turbines on the Florida Current/Gulf Stream system (circulation, transport, power and energy)</a:t>
            </a:r>
          </a:p>
          <a:p>
            <a:pPr marL="800100" lvl="1" indent="-342900" algn="just">
              <a:spcBef>
                <a:spcPct val="20000"/>
              </a:spcBef>
              <a:spcAft>
                <a:spcPct val="25000"/>
              </a:spcAft>
              <a:buFont typeface="Symbol" charset="2"/>
              <a:buChar char=""/>
              <a:defRPr/>
            </a:pPr>
            <a:r>
              <a:rPr lang="en-US" kern="0" dirty="0" smtClean="0">
                <a:solidFill>
                  <a:srgbClr val="464646"/>
                </a:solidFill>
              </a:rPr>
              <a:t>Atlantic Ocean 1/12º resolution HYCOM simulations (no assimilation)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1447800"/>
            <a:ext cx="8763000" cy="4648200"/>
            <a:chOff x="228600" y="1524000"/>
            <a:chExt cx="8763000" cy="4648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28600" y="1524000"/>
              <a:ext cx="8763000" cy="2133600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6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28600" y="3810000"/>
              <a:ext cx="8763000" cy="2362200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Ocean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5486400" cy="5105400"/>
          </a:xfrm>
        </p:spPr>
        <p:txBody>
          <a:bodyPr/>
          <a:lstStyle/>
          <a:p>
            <a:endParaRPr lang="en-US" sz="1800" dirty="0" smtClean="0"/>
          </a:p>
          <a:p>
            <a:pPr algn="l"/>
            <a:r>
              <a:rPr lang="en-US" sz="1800" dirty="0" smtClean="0"/>
              <a:t>Atlantic configuration of HYCOM (ATLg0.08):</a:t>
            </a:r>
          </a:p>
          <a:p>
            <a:endParaRPr lang="en-US" sz="1800" dirty="0" smtClean="0"/>
          </a:p>
          <a:p>
            <a:pPr>
              <a:buFont typeface="Symbol" charset="2"/>
              <a:buChar char=""/>
            </a:pPr>
            <a:r>
              <a:rPr lang="en-US" sz="1800" dirty="0" smtClean="0"/>
              <a:t>1/12º horizontal resolution (~7-8km)</a:t>
            </a:r>
          </a:p>
          <a:p>
            <a:pPr>
              <a:buFont typeface="Symbol" charset="2"/>
              <a:buChar char=""/>
            </a:pPr>
            <a:r>
              <a:rPr lang="en-US" sz="1800" dirty="0" smtClean="0"/>
              <a:t>32 hybrid layers </a:t>
            </a:r>
          </a:p>
          <a:p>
            <a:pPr>
              <a:buFont typeface="Symbol" charset="2"/>
              <a:buChar char=""/>
            </a:pPr>
            <a:r>
              <a:rPr lang="en-US" sz="1800" dirty="0" smtClean="0"/>
              <a:t>Climatological initial conditions </a:t>
            </a:r>
          </a:p>
          <a:p>
            <a:r>
              <a:rPr lang="en-US" sz="1800" dirty="0" smtClean="0"/>
              <a:t>    (T,S) from GDEM3</a:t>
            </a:r>
          </a:p>
          <a:p>
            <a:pPr>
              <a:buFont typeface="Symbol" charset="2"/>
              <a:buChar char=""/>
            </a:pPr>
            <a:r>
              <a:rPr lang="en-US" sz="1800" dirty="0" smtClean="0"/>
              <a:t>Climatological atmospheric forcing </a:t>
            </a:r>
          </a:p>
          <a:p>
            <a:r>
              <a:rPr lang="en-US" sz="1800" dirty="0" smtClean="0"/>
              <a:t>     from ERA40</a:t>
            </a:r>
          </a:p>
          <a:p>
            <a:pPr>
              <a:buFont typeface="Symbol" charset="2"/>
              <a:buChar char=""/>
            </a:pPr>
            <a:r>
              <a:rPr lang="en-US" sz="1800" dirty="0" smtClean="0"/>
              <a:t>Start from a 10 year spin-up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4" name="Picture 3" descr="bathy_atlg08.png"/>
          <p:cNvPicPr>
            <a:picLocks noChangeAspect="1"/>
          </p:cNvPicPr>
          <p:nvPr/>
        </p:nvPicPr>
        <p:blipFill>
          <a:blip r:embed="rId2"/>
          <a:srcRect l="4890" t="19277" r="4678" b="16867"/>
          <a:stretch>
            <a:fillRect/>
          </a:stretch>
        </p:blipFill>
        <p:spPr>
          <a:xfrm>
            <a:off x="4648200" y="1524000"/>
            <a:ext cx="4419600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443246"/>
            <a:ext cx="1929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B30F39"/>
                </a:solidFill>
              </a:rPr>
              <a:t>(Courtesy of X. </a:t>
            </a:r>
            <a:r>
              <a:rPr lang="en-US" sz="1600" dirty="0" err="1" smtClean="0">
                <a:solidFill>
                  <a:srgbClr val="B30F39"/>
                </a:solidFill>
              </a:rPr>
              <a:t>Xu</a:t>
            </a:r>
            <a:r>
              <a:rPr lang="en-US" sz="1600" dirty="0" smtClean="0">
                <a:solidFill>
                  <a:srgbClr val="B30F39"/>
                </a:solidFill>
              </a:rPr>
              <a:t>)</a:t>
            </a:r>
            <a:endParaRPr lang="en-US" sz="1600" dirty="0">
              <a:solidFill>
                <a:srgbClr val="B30F3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000" y="1295401"/>
            <a:ext cx="3581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Turbine parameterized as a drag :  </a:t>
            </a:r>
          </a:p>
          <a:p>
            <a:pPr marL="0"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</a:t>
            </a:r>
          </a:p>
          <a:p>
            <a:pPr marL="0"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C</a:t>
            </a:r>
            <a:r>
              <a:rPr lang="en-US" sz="1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=0.1 </a:t>
            </a: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2819400"/>
            <a:ext cx="5181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Symbol" charset="2"/>
              <a:buChar char="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 Simulations of 3 years : 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control simulation (CONTROL)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4 turbines at 25.7ºN (</a:t>
            </a:r>
            <a:r>
              <a:rPr lang="en-US" sz="1800" dirty="0" smtClean="0">
                <a:solidFill>
                  <a:srgbClr val="0000FF"/>
                </a:solidFill>
              </a:rPr>
              <a:t>TURB_C</a:t>
            </a:r>
            <a:r>
              <a:rPr lang="en-US" sz="1800" baseline="-25000" dirty="0" smtClean="0">
                <a:solidFill>
                  <a:srgbClr val="0000FF"/>
                </a:solidFill>
              </a:rPr>
              <a:t>T</a:t>
            </a:r>
            <a:r>
              <a:rPr lang="en-US" sz="1800" dirty="0" smtClean="0">
                <a:solidFill>
                  <a:srgbClr val="0000FF"/>
                </a:solidFill>
              </a:rPr>
              <a:t>=0.1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12 turbines across the 25.7ºN section (</a:t>
            </a:r>
            <a:r>
              <a:rPr lang="en-US" sz="1800" dirty="0" smtClean="0">
                <a:solidFill>
                  <a:srgbClr val="5BB15F"/>
                </a:solidFill>
              </a:rPr>
              <a:t>TURB_C</a:t>
            </a:r>
            <a:r>
              <a:rPr lang="en-US" sz="1800" baseline="-25000" dirty="0" smtClean="0">
                <a:solidFill>
                  <a:srgbClr val="5BB15F"/>
                </a:solidFill>
              </a:rPr>
              <a:t>T</a:t>
            </a:r>
            <a:r>
              <a:rPr lang="en-US" sz="1800" dirty="0" smtClean="0">
                <a:solidFill>
                  <a:srgbClr val="5BB15F"/>
                </a:solidFill>
              </a:rPr>
              <a:t>=0.1_WALL1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wall of turbines across the 25.7ºN section over 12 layers (</a:t>
            </a:r>
            <a:r>
              <a:rPr lang="en-US" sz="1800" dirty="0" smtClean="0">
                <a:solidFill>
                  <a:srgbClr val="FF0000"/>
                </a:solidFill>
              </a:rPr>
              <a:t>TURB_C</a:t>
            </a:r>
            <a:r>
              <a:rPr lang="en-US" sz="1800" baseline="-25000" dirty="0" smtClean="0">
                <a:solidFill>
                  <a:srgbClr val="FF0000"/>
                </a:solidFill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=0.1_WALL12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14600" y="1828800"/>
          <a:ext cx="1933575" cy="581025"/>
        </p:xfrm>
        <a:graphic>
          <a:graphicData uri="http://schemas.openxmlformats.org/presentationml/2006/ole">
            <p:oleObj spid="_x0000_s38914" name="Equation" r:id="rId3" imgW="1320800" imgH="368300" progId="Equation.3">
              <p:embed/>
            </p:oleObj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105400" y="2057400"/>
            <a:ext cx="3886200" cy="3787600"/>
            <a:chOff x="3886200" y="1752600"/>
            <a:chExt cx="4952127" cy="4818630"/>
          </a:xfrm>
        </p:grpSpPr>
        <p:pic>
          <p:nvPicPr>
            <p:cNvPr id="17" name="Picture 16" descr="bathy_zoom_atlg08_turbse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6200" y="1752600"/>
              <a:ext cx="4952127" cy="481863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 bwMode="auto">
            <a:xfrm>
              <a:off x="6324600" y="3733800"/>
              <a:ext cx="533400" cy="5334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turbines at 25.7ºN</a:t>
            </a:r>
            <a:endParaRPr lang="en-US" dirty="0"/>
          </a:p>
        </p:txBody>
      </p:sp>
      <p:pic>
        <p:nvPicPr>
          <p:cNvPr id="8" name="Picture 7" descr="sec_018-129-139-149_day1b.png"/>
          <p:cNvPicPr>
            <a:picLocks noChangeAspect="1"/>
          </p:cNvPicPr>
          <p:nvPr/>
        </p:nvPicPr>
        <p:blipFill>
          <a:blip r:embed="rId2"/>
          <a:srcRect b="17778"/>
          <a:stretch>
            <a:fillRect/>
          </a:stretch>
        </p:blipFill>
        <p:spPr>
          <a:xfrm>
            <a:off x="1371600" y="1066800"/>
            <a:ext cx="6299839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981200"/>
            <a:ext cx="378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1981200"/>
            <a:ext cx="32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83478" y="3352800"/>
            <a:ext cx="378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69478" y="3352800"/>
            <a:ext cx="32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4724400"/>
            <a:ext cx="378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4724400"/>
            <a:ext cx="32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6138446"/>
            <a:ext cx="378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6138446"/>
            <a:ext cx="32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83878" y="1981200"/>
            <a:ext cx="32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1981200"/>
            <a:ext cx="332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3395246"/>
            <a:ext cx="32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27122" y="3395246"/>
            <a:ext cx="332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83878" y="4724400"/>
            <a:ext cx="32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4724400"/>
            <a:ext cx="332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83878" y="6172200"/>
            <a:ext cx="32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10400" y="6172200"/>
            <a:ext cx="332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turbines at 25.7ºN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2895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64646"/>
                </a:solidFill>
              </a:rPr>
              <a:t>Mean Northward Velocity year 3</a:t>
            </a:r>
            <a:endParaRPr lang="en-US" sz="1800" dirty="0">
              <a:solidFill>
                <a:srgbClr val="464646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2000" y="990600"/>
            <a:ext cx="4650430" cy="5867400"/>
            <a:chOff x="762000" y="990600"/>
            <a:chExt cx="4650430" cy="5867400"/>
          </a:xfrm>
        </p:grpSpPr>
        <p:pic>
          <p:nvPicPr>
            <p:cNvPr id="4" name="Picture 3" descr="sec_25-7N_y3_atlg08.png"/>
            <p:cNvPicPr>
              <a:picLocks noChangeAspect="1"/>
            </p:cNvPicPr>
            <p:nvPr/>
          </p:nvPicPr>
          <p:blipFill>
            <a:blip r:embed="rId2"/>
            <a:srcRect b="14444"/>
            <a:stretch>
              <a:fillRect/>
            </a:stretch>
          </p:blipFill>
          <p:spPr>
            <a:xfrm>
              <a:off x="762000" y="990600"/>
              <a:ext cx="4650430" cy="5867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43000" y="1828800"/>
              <a:ext cx="3783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W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8200" y="1828800"/>
              <a:ext cx="32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E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3000" y="3276600"/>
              <a:ext cx="3783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W</a:t>
              </a:r>
              <a:endParaRPr 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8200" y="3276600"/>
              <a:ext cx="32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E</a:t>
              </a:r>
              <a:endParaRPr lang="en-US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3000" y="4648200"/>
              <a:ext cx="3783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W</a:t>
              </a:r>
              <a:endParaRPr lang="en-US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8200" y="4648200"/>
              <a:ext cx="32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E</a:t>
              </a:r>
              <a:endParaRPr lang="en-US" sz="1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3000" y="6172200"/>
              <a:ext cx="3783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W</a:t>
              </a:r>
              <a:endParaRPr lang="en-US" sz="1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48200" y="6172200"/>
              <a:ext cx="32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E</a:t>
              </a:r>
              <a:endParaRPr lang="en-US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200" y="1066800"/>
            <a:ext cx="4764452" cy="5867400"/>
            <a:chOff x="1143000" y="990600"/>
            <a:chExt cx="4764452" cy="5867400"/>
          </a:xfrm>
        </p:grpSpPr>
        <p:pic>
          <p:nvPicPr>
            <p:cNvPr id="6" name="Picture 5" descr="sec_79W_y3_atlg08.png"/>
            <p:cNvPicPr>
              <a:picLocks noChangeAspect="1"/>
            </p:cNvPicPr>
            <p:nvPr/>
          </p:nvPicPr>
          <p:blipFill>
            <a:blip r:embed="rId3"/>
            <a:srcRect b="4444"/>
            <a:stretch>
              <a:fillRect/>
            </a:stretch>
          </p:blipFill>
          <p:spPr>
            <a:xfrm>
              <a:off x="1143000" y="990600"/>
              <a:ext cx="4764452" cy="5867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47800" y="1828800"/>
              <a:ext cx="32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1828800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3276600"/>
              <a:ext cx="32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5400" y="3276600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4800600"/>
              <a:ext cx="32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5400" y="4800600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7800" y="6248400"/>
              <a:ext cx="32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5400" y="6248400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477000" cy="685800"/>
          </a:xfrm>
        </p:spPr>
        <p:txBody>
          <a:bodyPr/>
          <a:lstStyle/>
          <a:p>
            <a:r>
              <a:rPr lang="en-US" sz="2400" dirty="0" smtClean="0"/>
              <a:t>Impact on the Circulation</a:t>
            </a:r>
            <a:endParaRPr lang="en-US" sz="2400" dirty="0"/>
          </a:p>
        </p:txBody>
      </p:sp>
      <p:pic>
        <p:nvPicPr>
          <p:cNvPr id="5" name="Picture 4" descr="ke_y3_tot_018-129-139-1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78484"/>
            <a:ext cx="7162800" cy="5122316"/>
          </a:xfrm>
          <a:prstGeom prst="rect">
            <a:avLst/>
          </a:prstGeom>
        </p:spPr>
      </p:pic>
      <p:pic>
        <p:nvPicPr>
          <p:cNvPr id="6" name="Picture 5" descr="kediff_y3_tot_018-129-139-1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742" y="1295401"/>
            <a:ext cx="7140058" cy="510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4636</TotalTime>
  <Words>771</Words>
  <Application>Microsoft Macintosh PowerPoint</Application>
  <PresentationFormat>On-screen Show (4:3)</PresentationFormat>
  <Paragraphs>153</Paragraphs>
  <Slides>18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2_Blank Presentation</vt:lpstr>
      <vt:lpstr>Equation</vt:lpstr>
      <vt:lpstr>Impact of Power Extraction on the Florida Current/Gulf Stream System: New Results</vt:lpstr>
      <vt:lpstr>Objectives of the Project</vt:lpstr>
      <vt:lpstr>Total Power Availability (GW)</vt:lpstr>
      <vt:lpstr>Tools</vt:lpstr>
      <vt:lpstr>Atlantic Ocean Configuration</vt:lpstr>
      <vt:lpstr>Experimental Set-up</vt:lpstr>
      <vt:lpstr>Impact of the turbines at 25.7ºN</vt:lpstr>
      <vt:lpstr>Impact of the turbines at 25.7ºN</vt:lpstr>
      <vt:lpstr>Impact on the Circulation</vt:lpstr>
      <vt:lpstr>Impact on Transports </vt:lpstr>
      <vt:lpstr>Transport at 25.7ºN</vt:lpstr>
      <vt:lpstr>Upstream Transports</vt:lpstr>
      <vt:lpstr>Detoured Transports</vt:lpstr>
      <vt:lpstr>Downstream Transport</vt:lpstr>
      <vt:lpstr>Impact on Power Availability</vt:lpstr>
      <vt:lpstr>Power Extraction Estimate</vt:lpstr>
      <vt:lpstr>Mean Kinetic Energy </vt:lpstr>
      <vt:lpstr>Summary</vt:lpstr>
    </vt:vector>
  </TitlesOfParts>
  <Company>Rachel Smith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Smith</dc:creator>
  <cp:lastModifiedBy>Alexandra Bozec</cp:lastModifiedBy>
  <cp:revision>275</cp:revision>
  <dcterms:created xsi:type="dcterms:W3CDTF">2011-12-14T15:12:40Z</dcterms:created>
  <dcterms:modified xsi:type="dcterms:W3CDTF">2011-12-14T15:21:30Z</dcterms:modified>
</cp:coreProperties>
</file>